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323" r:id="rId3"/>
    <p:sldId id="328" r:id="rId4"/>
    <p:sldId id="317" r:id="rId5"/>
    <p:sldId id="324" r:id="rId6"/>
    <p:sldId id="288" r:id="rId7"/>
    <p:sldId id="329" r:id="rId8"/>
    <p:sldId id="319" r:id="rId9"/>
    <p:sldId id="322" r:id="rId10"/>
    <p:sldId id="331" r:id="rId11"/>
    <p:sldId id="330" r:id="rId12"/>
    <p:sldId id="300" r:id="rId13"/>
    <p:sldId id="316" r:id="rId14"/>
    <p:sldId id="301" r:id="rId15"/>
    <p:sldId id="325" r:id="rId16"/>
    <p:sldId id="326" r:id="rId17"/>
    <p:sldId id="327" r:id="rId18"/>
    <p:sldId id="318" r:id="rId19"/>
    <p:sldId id="259"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8144"/>
  </p:normalViewPr>
  <p:slideViewPr>
    <p:cSldViewPr>
      <p:cViewPr varScale="1">
        <p:scale>
          <a:sx n="102" d="100"/>
          <a:sy n="102" d="100"/>
        </p:scale>
        <p:origin x="176" y="1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4900-4329-8F45-97BD-0532BFD93DB0}" type="datetimeFigureOut">
              <a:rPr lang="en-US" smtClean="0"/>
              <a:t>10/31/23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D4D45-94DD-3145-B909-6D9D8C7BC163}" type="slidenum">
              <a:rPr lang="en-US" smtClean="0"/>
              <a:t>‹#›</a:t>
            </a:fld>
            <a:endParaRPr lang="en-US"/>
          </a:p>
        </p:txBody>
      </p:sp>
    </p:spTree>
    <p:extLst>
      <p:ext uri="{BB962C8B-B14F-4D97-AF65-F5344CB8AC3E}">
        <p14:creationId xmlns:p14="http://schemas.microsoft.com/office/powerpoint/2010/main" val="306747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a:t>
            </a:fld>
            <a:endParaRPr lang="en-US"/>
          </a:p>
        </p:txBody>
      </p:sp>
    </p:spTree>
    <p:extLst>
      <p:ext uri="{BB962C8B-B14F-4D97-AF65-F5344CB8AC3E}">
        <p14:creationId xmlns:p14="http://schemas.microsoft.com/office/powerpoint/2010/main" val="128650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educationstandards.nsw.edu.au</a:t>
            </a:r>
            <a:r>
              <a:rPr lang="en-US" dirty="0"/>
              <a:t>/</a:t>
            </a:r>
            <a:r>
              <a:rPr lang="en-US" dirty="0" err="1"/>
              <a:t>wps</a:t>
            </a:r>
            <a:r>
              <a:rPr lang="en-US" dirty="0"/>
              <a:t>/portal/</a:t>
            </a:r>
            <a:r>
              <a:rPr lang="en-US" dirty="0" err="1"/>
              <a:t>nesa</a:t>
            </a:r>
            <a:r>
              <a:rPr lang="en-US" dirty="0"/>
              <a:t>/11-12/stage-6-learning-areas/stage-6-science/biology-2017/working-scientifically</a:t>
            </a:r>
          </a:p>
          <a:p>
            <a:r>
              <a:rPr lang="en-US" dirty="0"/>
              <a:t>Same for chemistry, physics </a:t>
            </a:r>
            <a:r>
              <a:rPr lang="en-US" dirty="0" err="1"/>
              <a:t>etc</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11</a:t>
            </a:fld>
            <a:endParaRPr lang="en-US" altLang="en-US"/>
          </a:p>
        </p:txBody>
      </p:sp>
    </p:spTree>
    <p:extLst>
      <p:ext uri="{BB962C8B-B14F-4D97-AF65-F5344CB8AC3E}">
        <p14:creationId xmlns:p14="http://schemas.microsoft.com/office/powerpoint/2010/main" val="126469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12</a:t>
            </a:fld>
            <a:endParaRPr lang="en-US"/>
          </a:p>
        </p:txBody>
      </p:sp>
    </p:spTree>
    <p:extLst>
      <p:ext uri="{BB962C8B-B14F-4D97-AF65-F5344CB8AC3E}">
        <p14:creationId xmlns:p14="http://schemas.microsoft.com/office/powerpoint/2010/main" val="23652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words of a teacher who put it better than I could..</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13</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15</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4291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18</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0309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4D45-94DD-3145-B909-6D9D8C7BC163}" type="slidenum">
              <a:rPr lang="en-US" smtClean="0"/>
              <a:t>19</a:t>
            </a:fld>
            <a:endParaRPr lang="en-US"/>
          </a:p>
        </p:txBody>
      </p:sp>
    </p:spTree>
    <p:extLst>
      <p:ext uri="{BB962C8B-B14F-4D97-AF65-F5344CB8AC3E}">
        <p14:creationId xmlns:p14="http://schemas.microsoft.com/office/powerpoint/2010/main" val="24448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2</a:t>
            </a:fld>
            <a:endParaRPr lang="en-US"/>
          </a:p>
        </p:txBody>
      </p:sp>
    </p:spTree>
    <p:extLst>
      <p:ext uri="{BB962C8B-B14F-4D97-AF65-F5344CB8AC3E}">
        <p14:creationId xmlns:p14="http://schemas.microsoft.com/office/powerpoint/2010/main" val="30635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3</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r>
              <a:rPr lang="en-US" dirty="0" err="1"/>
              <a:t>RiskAssess</a:t>
            </a:r>
            <a:r>
              <a:rPr lang="en-US" dirty="0"/>
              <a:t> Support Manager</a:t>
            </a:r>
          </a:p>
        </p:txBody>
      </p:sp>
    </p:spTree>
    <p:extLst>
      <p:ext uri="{BB962C8B-B14F-4D97-AF65-F5344CB8AC3E}">
        <p14:creationId xmlns:p14="http://schemas.microsoft.com/office/powerpoint/2010/main" val="240802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4</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91555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setting too in tools! Settable cut-off time coming soon </a:t>
            </a:r>
            <a:r>
              <a:rPr lang="en-US"/>
              <a:t>(other than noon)</a:t>
            </a:r>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5</a:t>
            </a:fld>
            <a:endParaRPr lang="en-US"/>
          </a:p>
        </p:txBody>
      </p:sp>
    </p:spTree>
    <p:extLst>
      <p:ext uri="{BB962C8B-B14F-4D97-AF65-F5344CB8AC3E}">
        <p14:creationId xmlns:p14="http://schemas.microsoft.com/office/powerpoint/2010/main" val="345955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Requested at ASET last year</a:t>
            </a:r>
          </a:p>
        </p:txBody>
      </p:sp>
      <p:sp>
        <p:nvSpPr>
          <p:cNvPr id="4" name="Slide Number Placeholder 3"/>
          <p:cNvSpPr>
            <a:spLocks noGrp="1"/>
          </p:cNvSpPr>
          <p:nvPr>
            <p:ph type="sldNum" sz="quarter" idx="5"/>
          </p:nvPr>
        </p:nvSpPr>
        <p:spPr/>
        <p:txBody>
          <a:bodyPr/>
          <a:lstStyle/>
          <a:p>
            <a:fld id="{D9ED4D45-94DD-3145-B909-6D9D8C7BC163}" type="slidenum">
              <a:rPr lang="en-US" smtClean="0"/>
              <a:t>6</a:t>
            </a:fld>
            <a:endParaRPr lang="en-US"/>
          </a:p>
        </p:txBody>
      </p:sp>
    </p:spTree>
    <p:extLst>
      <p:ext uri="{BB962C8B-B14F-4D97-AF65-F5344CB8AC3E}">
        <p14:creationId xmlns:p14="http://schemas.microsoft.com/office/powerpoint/2010/main" val="277740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7</a:t>
            </a:fld>
            <a:endParaRPr lang="en-US"/>
          </a:p>
        </p:txBody>
      </p:sp>
    </p:spTree>
    <p:extLst>
      <p:ext uri="{BB962C8B-B14F-4D97-AF65-F5344CB8AC3E}">
        <p14:creationId xmlns:p14="http://schemas.microsoft.com/office/powerpoint/2010/main" val="259579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setting too in tools!</a:t>
            </a:r>
          </a:p>
        </p:txBody>
      </p:sp>
      <p:sp>
        <p:nvSpPr>
          <p:cNvPr id="4" name="Slide Number Placeholder 3"/>
          <p:cNvSpPr>
            <a:spLocks noGrp="1"/>
          </p:cNvSpPr>
          <p:nvPr>
            <p:ph type="sldNum" sz="quarter" idx="5"/>
          </p:nvPr>
        </p:nvSpPr>
        <p:spPr/>
        <p:txBody>
          <a:bodyPr/>
          <a:lstStyle/>
          <a:p>
            <a:fld id="{D9ED4D45-94DD-3145-B909-6D9D8C7BC163}" type="slidenum">
              <a:rPr lang="en-US" smtClean="0"/>
              <a:t>8</a:t>
            </a:fld>
            <a:endParaRPr lang="en-US"/>
          </a:p>
        </p:txBody>
      </p:sp>
    </p:spTree>
    <p:extLst>
      <p:ext uri="{BB962C8B-B14F-4D97-AF65-F5344CB8AC3E}">
        <p14:creationId xmlns:p14="http://schemas.microsoft.com/office/powerpoint/2010/main" val="368543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22222"/>
                </a:solidFill>
                <a:effectLst/>
                <a:latin typeface="Arial" panose="020B0604020202020204" pitchFamily="34" charset="0"/>
              </a:rPr>
              <a:t>https://</a:t>
            </a:r>
            <a:r>
              <a:rPr lang="en-AU" b="0" i="0" dirty="0" err="1">
                <a:solidFill>
                  <a:srgbClr val="222222"/>
                </a:solidFill>
                <a:effectLst/>
                <a:latin typeface="Arial" panose="020B0604020202020204" pitchFamily="34" charset="0"/>
              </a:rPr>
              <a:t>c.educationstandards.nsw.edu.au</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wps</a:t>
            </a:r>
            <a:r>
              <a:rPr lang="en-AU" b="0" i="0" dirty="0">
                <a:solidFill>
                  <a:srgbClr val="222222"/>
                </a:solidFill>
                <a:effectLst/>
                <a:latin typeface="Arial" panose="020B0604020202020204" pitchFamily="34" charset="0"/>
              </a:rPr>
              <a:t>/</a:t>
            </a:r>
            <a:r>
              <a:rPr lang="en-AU" b="0" i="0" dirty="0" err="1">
                <a:solidFill>
                  <a:srgbClr val="222222"/>
                </a:solidFill>
                <a:effectLst/>
                <a:latin typeface="Arial" panose="020B0604020202020204" pitchFamily="34" charset="0"/>
              </a:rPr>
              <a:t>wcm</a:t>
            </a:r>
            <a:r>
              <a:rPr lang="en-AU" b="0" i="0" dirty="0">
                <a:solidFill>
                  <a:srgbClr val="222222"/>
                </a:solidFill>
                <a:effectLst/>
                <a:latin typeface="Arial" panose="020B0604020202020204" pitchFamily="34" charset="0"/>
              </a:rPr>
              <a:t>/connect/57e31750-9802-4808-a6ce-7a3c2df0ff04/science-years-7-10-syllabus-2018.pdf?MOD=AJPERES&amp;CVID=</a:t>
            </a:r>
          </a:p>
          <a:p>
            <a:endParaRPr lang="en-AU" b="0" i="0" dirty="0">
              <a:solidFill>
                <a:srgbClr val="222222"/>
              </a:solidFill>
              <a:effectLst/>
              <a:latin typeface="Arial" panose="020B0604020202020204" pitchFamily="34" charset="0"/>
            </a:endParaRPr>
          </a:p>
          <a:p>
            <a:r>
              <a:rPr lang="en-AU" b="0" i="0" dirty="0">
                <a:solidFill>
                  <a:srgbClr val="222222"/>
                </a:solidFill>
                <a:effectLst/>
                <a:latin typeface="Arial" panose="020B0604020202020204" pitchFamily="34" charset="0"/>
              </a:rPr>
              <a:t>From</a:t>
            </a:r>
          </a:p>
          <a:p>
            <a:endParaRPr lang="en-AU" b="0" i="0" dirty="0">
              <a:solidFill>
                <a:srgbClr val="222222"/>
              </a:solidFill>
              <a:effectLst/>
              <a:latin typeface="Arial" panose="020B0604020202020204" pitchFamily="34" charset="0"/>
            </a:endParaRPr>
          </a:p>
          <a:p>
            <a:r>
              <a:rPr lang="en-US" dirty="0"/>
              <a:t>https://</a:t>
            </a:r>
            <a:r>
              <a:rPr lang="en-US" dirty="0" err="1"/>
              <a:t>c.educationstandards.nsw.edu.au</a:t>
            </a:r>
            <a:r>
              <a:rPr lang="en-US" dirty="0"/>
              <a:t>/</a:t>
            </a:r>
            <a:r>
              <a:rPr lang="en-US" dirty="0" err="1"/>
              <a:t>wps</a:t>
            </a:r>
            <a:r>
              <a:rPr lang="en-US" dirty="0"/>
              <a:t>/portal/</a:t>
            </a:r>
            <a:r>
              <a:rPr lang="en-US" dirty="0" err="1"/>
              <a:t>nesa</a:t>
            </a:r>
            <a:r>
              <a:rPr lang="en-US" dirty="0"/>
              <a:t>/k-10/learning-areas/science/science-7-10-2018</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10</a:t>
            </a:fld>
            <a:endParaRPr lang="en-US" altLang="en-US"/>
          </a:p>
        </p:txBody>
      </p:sp>
    </p:spTree>
    <p:extLst>
      <p:ext uri="{BB962C8B-B14F-4D97-AF65-F5344CB8AC3E}">
        <p14:creationId xmlns:p14="http://schemas.microsoft.com/office/powerpoint/2010/main" val="80047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76C180C7-D8F3-9C40-920B-79A9CCD22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4D72D-9061-654E-A394-19214118E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B29B9-C89D-2F4D-8FE6-2DB1456E8B22}"/>
              </a:ext>
            </a:extLst>
          </p:cNvPr>
          <p:cNvSpPr>
            <a:spLocks noGrp="1" noChangeArrowheads="1"/>
          </p:cNvSpPr>
          <p:nvPr>
            <p:ph type="sldNum" sz="quarter" idx="12"/>
          </p:nvPr>
        </p:nvSpPr>
        <p:spPr>
          <a:ln/>
        </p:spPr>
        <p:txBody>
          <a:bodyPr/>
          <a:lstStyle>
            <a:lvl1pPr>
              <a:defRPr/>
            </a:lvl1pPr>
          </a:lstStyle>
          <a:p>
            <a:fld id="{EDB92F7E-AF63-9842-B10A-EDCB845AFAF9}" type="slidenum">
              <a:rPr lang="en-US" altLang="en-US"/>
              <a:pPr/>
              <a:t>‹#›</a:t>
            </a:fld>
            <a:endParaRPr lang="en-US" altLang="en-US"/>
          </a:p>
        </p:txBody>
      </p:sp>
    </p:spTree>
    <p:extLst>
      <p:ext uri="{BB962C8B-B14F-4D97-AF65-F5344CB8AC3E}">
        <p14:creationId xmlns:p14="http://schemas.microsoft.com/office/powerpoint/2010/main" val="232528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E0D4B70-3198-DF40-8361-7929AD845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1E612-6EB8-1B4F-AC4F-F429601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401277-AD17-1A4F-97F4-4C2723F24B4E}"/>
              </a:ext>
            </a:extLst>
          </p:cNvPr>
          <p:cNvSpPr>
            <a:spLocks noGrp="1" noChangeArrowheads="1"/>
          </p:cNvSpPr>
          <p:nvPr>
            <p:ph type="sldNum" sz="quarter" idx="12"/>
          </p:nvPr>
        </p:nvSpPr>
        <p:spPr>
          <a:ln/>
        </p:spPr>
        <p:txBody>
          <a:bodyPr/>
          <a:lstStyle>
            <a:lvl1pPr>
              <a:defRPr/>
            </a:lvl1pPr>
          </a:lstStyle>
          <a:p>
            <a:fld id="{251D1974-5A11-784D-963F-D3977CA827CF}" type="slidenum">
              <a:rPr lang="en-US" altLang="en-US"/>
              <a:pPr/>
              <a:t>‹#›</a:t>
            </a:fld>
            <a:endParaRPr lang="en-US" altLang="en-US"/>
          </a:p>
        </p:txBody>
      </p:sp>
    </p:spTree>
    <p:extLst>
      <p:ext uri="{BB962C8B-B14F-4D97-AF65-F5344CB8AC3E}">
        <p14:creationId xmlns:p14="http://schemas.microsoft.com/office/powerpoint/2010/main" val="41416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5B4716-B623-0C4A-8348-3AC44153FE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11BB7-1EA7-8447-96FA-7C5CF1745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6DDEC-4543-274E-8AA5-99DD5E7E7B2F}"/>
              </a:ext>
            </a:extLst>
          </p:cNvPr>
          <p:cNvSpPr>
            <a:spLocks noGrp="1" noChangeArrowheads="1"/>
          </p:cNvSpPr>
          <p:nvPr>
            <p:ph type="sldNum" sz="quarter" idx="12"/>
          </p:nvPr>
        </p:nvSpPr>
        <p:spPr>
          <a:ln/>
        </p:spPr>
        <p:txBody>
          <a:bodyPr/>
          <a:lstStyle>
            <a:lvl1pPr>
              <a:defRPr/>
            </a:lvl1pPr>
          </a:lstStyle>
          <a:p>
            <a:fld id="{5A6ED7FD-E0E5-3546-80CC-280368BB131C}" type="slidenum">
              <a:rPr lang="en-US" altLang="en-US"/>
              <a:pPr/>
              <a:t>‹#›</a:t>
            </a:fld>
            <a:endParaRPr lang="en-US" altLang="en-US"/>
          </a:p>
        </p:txBody>
      </p:sp>
    </p:spTree>
    <p:extLst>
      <p:ext uri="{BB962C8B-B14F-4D97-AF65-F5344CB8AC3E}">
        <p14:creationId xmlns:p14="http://schemas.microsoft.com/office/powerpoint/2010/main" val="3211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40BA6B9-DD46-3749-B600-3775CA63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431D4-7A8A-8E42-8A21-A4A7ADCC3A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349B15-A780-EA4C-97EF-5FA678B4A420}"/>
              </a:ext>
            </a:extLst>
          </p:cNvPr>
          <p:cNvSpPr>
            <a:spLocks noGrp="1" noChangeArrowheads="1"/>
          </p:cNvSpPr>
          <p:nvPr>
            <p:ph type="sldNum" sz="quarter" idx="12"/>
          </p:nvPr>
        </p:nvSpPr>
        <p:spPr>
          <a:ln/>
        </p:spPr>
        <p:txBody>
          <a:bodyPr/>
          <a:lstStyle>
            <a:lvl1pPr>
              <a:defRPr/>
            </a:lvl1pPr>
          </a:lstStyle>
          <a:p>
            <a:fld id="{FB3CFF33-DE18-2040-AEE8-F55E84543ADE}" type="slidenum">
              <a:rPr lang="en-US" altLang="en-US"/>
              <a:pPr/>
              <a:t>‹#›</a:t>
            </a:fld>
            <a:endParaRPr lang="en-US" altLang="en-US"/>
          </a:p>
        </p:txBody>
      </p:sp>
    </p:spTree>
    <p:extLst>
      <p:ext uri="{BB962C8B-B14F-4D97-AF65-F5344CB8AC3E}">
        <p14:creationId xmlns:p14="http://schemas.microsoft.com/office/powerpoint/2010/main" val="31726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6F146059-68C9-6940-8133-9063A765B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89DB68-02B5-5C46-8169-CAC4A46B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A10DB-D166-7B42-857B-943B896D2D0C}"/>
              </a:ext>
            </a:extLst>
          </p:cNvPr>
          <p:cNvSpPr>
            <a:spLocks noGrp="1" noChangeArrowheads="1"/>
          </p:cNvSpPr>
          <p:nvPr>
            <p:ph type="sldNum" sz="quarter" idx="12"/>
          </p:nvPr>
        </p:nvSpPr>
        <p:spPr>
          <a:ln/>
        </p:spPr>
        <p:txBody>
          <a:bodyPr/>
          <a:lstStyle>
            <a:lvl1pPr>
              <a:defRPr/>
            </a:lvl1pPr>
          </a:lstStyle>
          <a:p>
            <a:fld id="{8232170A-94A5-F741-9E77-06CAECCC688E}" type="slidenum">
              <a:rPr lang="en-US" altLang="en-US"/>
              <a:pPr/>
              <a:t>‹#›</a:t>
            </a:fld>
            <a:endParaRPr lang="en-US" altLang="en-US"/>
          </a:p>
        </p:txBody>
      </p:sp>
    </p:spTree>
    <p:extLst>
      <p:ext uri="{BB962C8B-B14F-4D97-AF65-F5344CB8AC3E}">
        <p14:creationId xmlns:p14="http://schemas.microsoft.com/office/powerpoint/2010/main" val="28803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BF9124B-94AE-DD46-9DBD-AAE7D69D0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8208D4-40A8-C342-A4E5-5A52B62EA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9C3ABB-EB14-5146-895B-BCDC674229B7}"/>
              </a:ext>
            </a:extLst>
          </p:cNvPr>
          <p:cNvSpPr>
            <a:spLocks noGrp="1" noChangeArrowheads="1"/>
          </p:cNvSpPr>
          <p:nvPr>
            <p:ph type="sldNum" sz="quarter" idx="12"/>
          </p:nvPr>
        </p:nvSpPr>
        <p:spPr>
          <a:ln/>
        </p:spPr>
        <p:txBody>
          <a:bodyPr/>
          <a:lstStyle>
            <a:lvl1pPr>
              <a:defRPr/>
            </a:lvl1pPr>
          </a:lstStyle>
          <a:p>
            <a:fld id="{7A52F326-2981-F947-8C0E-CA582F08623F}" type="slidenum">
              <a:rPr lang="en-US" altLang="en-US"/>
              <a:pPr/>
              <a:t>‹#›</a:t>
            </a:fld>
            <a:endParaRPr lang="en-US" altLang="en-US"/>
          </a:p>
        </p:txBody>
      </p:sp>
    </p:spTree>
    <p:extLst>
      <p:ext uri="{BB962C8B-B14F-4D97-AF65-F5344CB8AC3E}">
        <p14:creationId xmlns:p14="http://schemas.microsoft.com/office/powerpoint/2010/main" val="20928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088B41BF-67F9-FA4B-8CDB-F2B26BFA2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57C665-E470-6D44-9018-CC619A17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46AAFA-7688-7142-8A93-FDF540C75E6D}"/>
              </a:ext>
            </a:extLst>
          </p:cNvPr>
          <p:cNvSpPr>
            <a:spLocks noGrp="1" noChangeArrowheads="1"/>
          </p:cNvSpPr>
          <p:nvPr>
            <p:ph type="sldNum" sz="quarter" idx="12"/>
          </p:nvPr>
        </p:nvSpPr>
        <p:spPr>
          <a:ln/>
        </p:spPr>
        <p:txBody>
          <a:bodyPr/>
          <a:lstStyle>
            <a:lvl1pPr>
              <a:defRPr/>
            </a:lvl1pPr>
          </a:lstStyle>
          <a:p>
            <a:fld id="{1FDF4F55-3437-A948-9FD0-8F9FB3E7C8E3}" type="slidenum">
              <a:rPr lang="en-US" altLang="en-US"/>
              <a:pPr/>
              <a:t>‹#›</a:t>
            </a:fld>
            <a:endParaRPr lang="en-US" altLang="en-US"/>
          </a:p>
        </p:txBody>
      </p:sp>
    </p:spTree>
    <p:extLst>
      <p:ext uri="{BB962C8B-B14F-4D97-AF65-F5344CB8AC3E}">
        <p14:creationId xmlns:p14="http://schemas.microsoft.com/office/powerpoint/2010/main" val="2837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DD0C862B-FE9A-9C4E-87B6-CEEB319AC2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0E3AA-849C-1846-9706-E3322A97A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DC42BE-613E-8249-B013-2B62EB714D91}"/>
              </a:ext>
            </a:extLst>
          </p:cNvPr>
          <p:cNvSpPr>
            <a:spLocks noGrp="1" noChangeArrowheads="1"/>
          </p:cNvSpPr>
          <p:nvPr>
            <p:ph type="sldNum" sz="quarter" idx="12"/>
          </p:nvPr>
        </p:nvSpPr>
        <p:spPr>
          <a:ln/>
        </p:spPr>
        <p:txBody>
          <a:bodyPr/>
          <a:lstStyle>
            <a:lvl1pPr>
              <a:defRPr/>
            </a:lvl1pPr>
          </a:lstStyle>
          <a:p>
            <a:fld id="{EE861F7F-1CDB-E949-8E52-39D57EAC1DCE}" type="slidenum">
              <a:rPr lang="en-US" altLang="en-US"/>
              <a:pPr/>
              <a:t>‹#›</a:t>
            </a:fld>
            <a:endParaRPr lang="en-US" altLang="en-US"/>
          </a:p>
        </p:txBody>
      </p:sp>
    </p:spTree>
    <p:extLst>
      <p:ext uri="{BB962C8B-B14F-4D97-AF65-F5344CB8AC3E}">
        <p14:creationId xmlns:p14="http://schemas.microsoft.com/office/powerpoint/2010/main" val="41339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9F93A-7075-1843-BC99-B5CE6154D6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D68FD3-359C-A544-9D09-B838FD5F0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7F9588-F001-3C43-8E64-5C28C1B2E31F}"/>
              </a:ext>
            </a:extLst>
          </p:cNvPr>
          <p:cNvSpPr>
            <a:spLocks noGrp="1" noChangeArrowheads="1"/>
          </p:cNvSpPr>
          <p:nvPr>
            <p:ph type="sldNum" sz="quarter" idx="12"/>
          </p:nvPr>
        </p:nvSpPr>
        <p:spPr>
          <a:ln/>
        </p:spPr>
        <p:txBody>
          <a:bodyPr/>
          <a:lstStyle>
            <a:lvl1pPr>
              <a:defRPr/>
            </a:lvl1pPr>
          </a:lstStyle>
          <a:p>
            <a:fld id="{D64DEB51-1045-E945-992D-319BF6B33713}" type="slidenum">
              <a:rPr lang="en-US" altLang="en-US"/>
              <a:pPr/>
              <a:t>‹#›</a:t>
            </a:fld>
            <a:endParaRPr lang="en-US" altLang="en-US"/>
          </a:p>
        </p:txBody>
      </p:sp>
    </p:spTree>
    <p:extLst>
      <p:ext uri="{BB962C8B-B14F-4D97-AF65-F5344CB8AC3E}">
        <p14:creationId xmlns:p14="http://schemas.microsoft.com/office/powerpoint/2010/main" val="22171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391DC8D-E6F7-AA42-8F21-0B34C813F9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DD981-ADC3-304A-A259-C88AFBA3B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DCFAA-93FD-5D49-A733-F563370DC341}"/>
              </a:ext>
            </a:extLst>
          </p:cNvPr>
          <p:cNvSpPr>
            <a:spLocks noGrp="1" noChangeArrowheads="1"/>
          </p:cNvSpPr>
          <p:nvPr>
            <p:ph type="sldNum" sz="quarter" idx="12"/>
          </p:nvPr>
        </p:nvSpPr>
        <p:spPr>
          <a:ln/>
        </p:spPr>
        <p:txBody>
          <a:bodyPr/>
          <a:lstStyle>
            <a:lvl1pPr>
              <a:defRPr/>
            </a:lvl1pPr>
          </a:lstStyle>
          <a:p>
            <a:fld id="{4B3E431A-D352-F045-B6D0-C40E190DA7B8}" type="slidenum">
              <a:rPr lang="en-US" altLang="en-US"/>
              <a:pPr/>
              <a:t>‹#›</a:t>
            </a:fld>
            <a:endParaRPr lang="en-US" altLang="en-US"/>
          </a:p>
        </p:txBody>
      </p:sp>
    </p:spTree>
    <p:extLst>
      <p:ext uri="{BB962C8B-B14F-4D97-AF65-F5344CB8AC3E}">
        <p14:creationId xmlns:p14="http://schemas.microsoft.com/office/powerpoint/2010/main" val="2054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F650D5D-DC06-9C41-94A5-1AB0B4F91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F9455-E5DC-FF42-B890-0C789E523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D0D-3000-EC46-984E-681D6DE95B4C}"/>
              </a:ext>
            </a:extLst>
          </p:cNvPr>
          <p:cNvSpPr>
            <a:spLocks noGrp="1" noChangeArrowheads="1"/>
          </p:cNvSpPr>
          <p:nvPr>
            <p:ph type="sldNum" sz="quarter" idx="12"/>
          </p:nvPr>
        </p:nvSpPr>
        <p:spPr>
          <a:ln/>
        </p:spPr>
        <p:txBody>
          <a:bodyPr/>
          <a:lstStyle>
            <a:lvl1pPr>
              <a:defRPr/>
            </a:lvl1pPr>
          </a:lstStyle>
          <a:p>
            <a:fld id="{5D7F445D-5BB6-9446-B9CD-6148C8B944EB}" type="slidenum">
              <a:rPr lang="en-US" altLang="en-US"/>
              <a:pPr/>
              <a:t>‹#›</a:t>
            </a:fld>
            <a:endParaRPr lang="en-US" altLang="en-US"/>
          </a:p>
        </p:txBody>
      </p:sp>
    </p:spTree>
    <p:extLst>
      <p:ext uri="{BB962C8B-B14F-4D97-AF65-F5344CB8AC3E}">
        <p14:creationId xmlns:p14="http://schemas.microsoft.com/office/powerpoint/2010/main" val="17575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0D866-6D20-5242-82F2-C8E9D410C8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D28B84-F4A6-0E42-84DB-164E91FFF0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16EB6B-2469-7C4D-9FB9-69899638E68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98B2676-B0AD-0C43-AD6B-16940A353C9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EE966A7-8B9E-5345-9437-F8C4B583AFB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AC4790D1-39FB-D840-99D8-F26DCF0A7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404FA89C-2333-FD4C-AD88-C575EF8E4243}"/>
              </a:ext>
            </a:extLst>
          </p:cNvPr>
          <p:cNvSpPr>
            <a:spLocks noGrp="1" noChangeArrowheads="1"/>
          </p:cNvSpPr>
          <p:nvPr>
            <p:ph type="ctrTitle"/>
          </p:nvPr>
        </p:nvSpPr>
        <p:spPr>
          <a:xfrm>
            <a:off x="2385819" y="2060848"/>
            <a:ext cx="6732240" cy="1752972"/>
          </a:xfrm>
        </p:spPr>
        <p:txBody>
          <a:bodyPr/>
          <a:lstStyle/>
          <a:p>
            <a:pPr algn="l" eaLnBrk="1" hangingPunct="1"/>
            <a:r>
              <a:rPr lang="en-US" altLang="en-US" sz="4500" dirty="0" err="1"/>
              <a:t>RiskAssess</a:t>
            </a:r>
            <a:br>
              <a:rPr lang="en-US" altLang="en-US" sz="4000" dirty="0"/>
            </a:br>
            <a:br>
              <a:rPr lang="en-US" altLang="en-US" sz="1200" dirty="0"/>
            </a:br>
            <a:r>
              <a:rPr lang="en-US" altLang="en-US" sz="3200" dirty="0"/>
              <a:t>latest features, tips and tricks</a:t>
            </a:r>
          </a:p>
        </p:txBody>
      </p:sp>
      <p:sp>
        <p:nvSpPr>
          <p:cNvPr id="13314" name="Rectangle 3">
            <a:extLst>
              <a:ext uri="{FF2B5EF4-FFF2-40B4-BE49-F238E27FC236}">
                <a16:creationId xmlns:a16="http://schemas.microsoft.com/office/drawing/2014/main" id="{908A7FA1-C3A3-0042-AE96-4FF97C85CDD2}"/>
              </a:ext>
            </a:extLst>
          </p:cNvPr>
          <p:cNvSpPr>
            <a:spLocks noGrp="1" noChangeArrowheads="1"/>
          </p:cNvSpPr>
          <p:nvPr>
            <p:ph type="subTitle" idx="1"/>
          </p:nvPr>
        </p:nvSpPr>
        <p:spPr>
          <a:xfrm>
            <a:off x="5940152" y="5589240"/>
            <a:ext cx="2809255" cy="850900"/>
          </a:xfrm>
        </p:spPr>
        <p:txBody>
          <a:bodyPr/>
          <a:lstStyle/>
          <a:p>
            <a:pPr eaLnBrk="1" hangingPunct="1"/>
            <a:r>
              <a:rPr lang="en-US" altLang="en-US" dirty="0"/>
              <a:t>James Crisp</a:t>
            </a:r>
          </a:p>
        </p:txBody>
      </p:sp>
      <p:pic>
        <p:nvPicPr>
          <p:cNvPr id="13315" name="Picture 2" descr="burning_hair_medium.jpg">
            <a:extLst>
              <a:ext uri="{FF2B5EF4-FFF2-40B4-BE49-F238E27FC236}">
                <a16:creationId xmlns:a16="http://schemas.microsoft.com/office/drawing/2014/main" id="{76B28CB0-7A26-CD44-A517-FB0CBABA7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1009204" y="593314"/>
            <a:ext cx="8134796" cy="515938"/>
          </a:xfrm>
        </p:spPr>
        <p:txBody>
          <a:bodyPr/>
          <a:lstStyle/>
          <a:p>
            <a:pPr eaLnBrk="1" hangingPunct="1"/>
            <a:r>
              <a:rPr lang="en-US" altLang="en-US" sz="3600" dirty="0">
                <a:solidFill>
                  <a:schemeClr val="tx1"/>
                </a:solidFill>
              </a:rPr>
              <a:t>NESA: 7-10 Syllabus</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484784"/>
            <a:ext cx="8676456" cy="4185761"/>
          </a:xfrm>
          <a:prstGeom prst="rect">
            <a:avLst/>
          </a:prstGeom>
          <a:noFill/>
        </p:spPr>
        <p:txBody>
          <a:bodyPr wrap="square">
            <a:spAutoFit/>
          </a:bodyPr>
          <a:lstStyle/>
          <a:p>
            <a:pPr algn="l" rtl="0"/>
            <a:r>
              <a:rPr lang="en-AU" sz="2200" b="0" i="0" dirty="0">
                <a:solidFill>
                  <a:srgbClr val="22272B"/>
                </a:solidFill>
                <a:effectLst/>
                <a:highlight>
                  <a:srgbClr val="FFFF00"/>
                </a:highlight>
                <a:latin typeface="publicsans"/>
              </a:rPr>
              <a:t>The Working Scientifically strand involves students in the processes of:</a:t>
            </a:r>
          </a:p>
          <a:p>
            <a:pPr algn="l" rtl="0"/>
            <a:r>
              <a:rPr lang="en-AU" sz="2200" dirty="0">
                <a:solidFill>
                  <a:srgbClr val="22272B"/>
                </a:solidFill>
                <a:latin typeface="publicsans"/>
              </a:rPr>
              <a:t>…</a:t>
            </a:r>
          </a:p>
          <a:p>
            <a:pPr algn="l" rtl="0"/>
            <a:endParaRPr lang="en-AU" sz="1200" b="1" i="0" dirty="0">
              <a:solidFill>
                <a:srgbClr val="22272B"/>
              </a:solidFill>
              <a:effectLst/>
              <a:latin typeface="publicsans"/>
            </a:endParaRPr>
          </a:p>
          <a:p>
            <a:pPr algn="l" rtl="0"/>
            <a:r>
              <a:rPr lang="en-AU" sz="2200" b="1" i="0" dirty="0">
                <a:solidFill>
                  <a:srgbClr val="22272B"/>
                </a:solidFill>
                <a:effectLst/>
                <a:latin typeface="publicsans"/>
              </a:rPr>
              <a:t>Planning investigations</a:t>
            </a:r>
          </a:p>
          <a:p>
            <a:pPr algn="l" rtl="0"/>
            <a:r>
              <a:rPr lang="en-AU" sz="2200" i="0" dirty="0">
                <a:solidFill>
                  <a:srgbClr val="22272B"/>
                </a:solidFill>
                <a:effectLst/>
                <a:latin typeface="publicsans"/>
              </a:rPr>
              <a:t>…</a:t>
            </a:r>
          </a:p>
          <a:p>
            <a:pPr algn="l" rtl="0"/>
            <a:r>
              <a:rPr lang="en-AU" sz="2200" dirty="0">
                <a:solidFill>
                  <a:srgbClr val="22272B"/>
                </a:solidFill>
                <a:highlight>
                  <a:srgbClr val="FFFF00"/>
                </a:highlight>
                <a:latin typeface="publicsans"/>
              </a:rPr>
              <a:t>identifying ways of reducing risks</a:t>
            </a:r>
            <a:r>
              <a:rPr lang="en-AU" sz="2200" dirty="0">
                <a:solidFill>
                  <a:srgbClr val="22272B"/>
                </a:solidFill>
                <a:latin typeface="publicsans"/>
              </a:rPr>
              <a:t> and addressing ethical guidelines in the laboratory and in the field</a:t>
            </a:r>
          </a:p>
          <a:p>
            <a:r>
              <a:rPr lang="en-AU" sz="2200" dirty="0">
                <a:solidFill>
                  <a:srgbClr val="22272B"/>
                </a:solidFill>
                <a:latin typeface="publicsans"/>
              </a:rPr>
              <a:t>…</a:t>
            </a:r>
          </a:p>
          <a:p>
            <a:pPr algn="l" rtl="0"/>
            <a:endParaRPr lang="en-AU" sz="1200" b="0" i="0" dirty="0">
              <a:solidFill>
                <a:srgbClr val="22272B"/>
              </a:solidFill>
              <a:effectLst/>
              <a:latin typeface="publicsans"/>
            </a:endParaRPr>
          </a:p>
          <a:p>
            <a:pPr algn="l" rtl="0"/>
            <a:r>
              <a:rPr lang="en-AU" sz="2200" b="1" i="0" dirty="0">
                <a:solidFill>
                  <a:srgbClr val="22272B"/>
                </a:solidFill>
                <a:effectLst/>
                <a:latin typeface="publicsans"/>
              </a:rPr>
              <a:t>Conducting investigations</a:t>
            </a:r>
          </a:p>
          <a:p>
            <a:r>
              <a:rPr lang="en-AU" sz="2200" i="0" dirty="0">
                <a:solidFill>
                  <a:srgbClr val="22272B"/>
                </a:solidFill>
                <a:effectLst/>
                <a:latin typeface="publicsans"/>
              </a:rPr>
              <a:t>…</a:t>
            </a:r>
            <a:endParaRPr lang="en-AU" sz="2200" b="1" i="0" dirty="0">
              <a:solidFill>
                <a:srgbClr val="22272B"/>
              </a:solidFill>
              <a:effectLst/>
              <a:latin typeface="publicsans"/>
            </a:endParaRPr>
          </a:p>
          <a:p>
            <a:pPr algn="l" rtl="0"/>
            <a:r>
              <a:rPr lang="en-AU" sz="2200" b="0" i="0" dirty="0">
                <a:solidFill>
                  <a:srgbClr val="22272B"/>
                </a:solidFill>
                <a:effectLst/>
                <a:highlight>
                  <a:srgbClr val="FFFF00"/>
                </a:highlight>
                <a:latin typeface="publicsans"/>
              </a:rPr>
              <a:t>assessing risks and addressing ethical issues in using equipment, materials and chemicals safely</a:t>
            </a:r>
          </a:p>
        </p:txBody>
      </p:sp>
      <p:pic>
        <p:nvPicPr>
          <p:cNvPr id="1026" name="Picture 2" descr="NESA logo">
            <a:extLst>
              <a:ext uri="{FF2B5EF4-FFF2-40B4-BE49-F238E27FC236}">
                <a16:creationId xmlns:a16="http://schemas.microsoft.com/office/drawing/2014/main" id="{2089A03B-5BFE-1917-759E-FB86B5C9F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6453"/>
            <a:ext cx="9017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6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77C205-2C1F-BD16-1FDF-6EF0A691BCEC}"/>
              </a:ext>
            </a:extLst>
          </p:cNvPr>
          <p:cNvSpPr>
            <a:spLocks noGrp="1" noChangeArrowheads="1"/>
          </p:cNvSpPr>
          <p:nvPr>
            <p:ph type="title"/>
          </p:nvPr>
        </p:nvSpPr>
        <p:spPr>
          <a:xfrm>
            <a:off x="1009204" y="593314"/>
            <a:ext cx="8134796" cy="515938"/>
          </a:xfrm>
        </p:spPr>
        <p:txBody>
          <a:bodyPr/>
          <a:lstStyle/>
          <a:p>
            <a:pPr eaLnBrk="1" hangingPunct="1"/>
            <a:r>
              <a:rPr lang="en-US" altLang="en-US" sz="3600" dirty="0">
                <a:solidFill>
                  <a:schemeClr val="tx1"/>
                </a:solidFill>
              </a:rPr>
              <a:t>NESA: Working Scientifically 11-12</a:t>
            </a:r>
            <a:endParaRPr lang="en-US" altLang="en-US" sz="4800" dirty="0">
              <a:solidFill>
                <a:schemeClr val="tx1"/>
              </a:solidFill>
            </a:endParaRPr>
          </a:p>
        </p:txBody>
      </p:sp>
      <p:sp>
        <p:nvSpPr>
          <p:cNvPr id="5" name="TextBox 4">
            <a:extLst>
              <a:ext uri="{FF2B5EF4-FFF2-40B4-BE49-F238E27FC236}">
                <a16:creationId xmlns:a16="http://schemas.microsoft.com/office/drawing/2014/main" id="{92E5738D-5CB9-A7EC-8CA5-A4C6670F7AD2}"/>
              </a:ext>
            </a:extLst>
          </p:cNvPr>
          <p:cNvSpPr txBox="1"/>
          <p:nvPr/>
        </p:nvSpPr>
        <p:spPr>
          <a:xfrm>
            <a:off x="288032" y="1484784"/>
            <a:ext cx="8676456" cy="5201424"/>
          </a:xfrm>
          <a:prstGeom prst="rect">
            <a:avLst/>
          </a:prstGeom>
          <a:noFill/>
        </p:spPr>
        <p:txBody>
          <a:bodyPr wrap="square">
            <a:spAutoFit/>
          </a:bodyPr>
          <a:lstStyle/>
          <a:p>
            <a:pPr algn="l" rtl="0"/>
            <a:r>
              <a:rPr lang="en-AU" sz="2200" b="0" i="0" dirty="0">
                <a:solidFill>
                  <a:srgbClr val="22272B"/>
                </a:solidFill>
                <a:effectLst/>
                <a:highlight>
                  <a:srgbClr val="FFFF00"/>
                </a:highlight>
                <a:latin typeface="publicsans"/>
              </a:rPr>
              <a:t>Opportunities should be provided for students to engage with all the Working Scientifically skills in investigations.</a:t>
            </a:r>
          </a:p>
          <a:p>
            <a:pPr algn="l" rtl="0"/>
            <a:r>
              <a:rPr lang="en-AU" sz="2200" dirty="0">
                <a:solidFill>
                  <a:srgbClr val="22272B"/>
                </a:solidFill>
                <a:latin typeface="publicsans"/>
              </a:rPr>
              <a:t>…</a:t>
            </a:r>
          </a:p>
          <a:p>
            <a:pPr algn="l" rtl="0"/>
            <a:endParaRPr lang="en-AU" sz="1200" b="1" i="0" dirty="0">
              <a:solidFill>
                <a:srgbClr val="22272B"/>
              </a:solidFill>
              <a:effectLst/>
              <a:latin typeface="publicsans"/>
            </a:endParaRPr>
          </a:p>
          <a:p>
            <a:pPr algn="l" rtl="0"/>
            <a:r>
              <a:rPr lang="en-AU" sz="2200" b="1" i="0" dirty="0">
                <a:solidFill>
                  <a:srgbClr val="22272B"/>
                </a:solidFill>
                <a:effectLst/>
                <a:latin typeface="publicsans"/>
              </a:rPr>
              <a:t>Planning investigations</a:t>
            </a:r>
          </a:p>
          <a:p>
            <a:pPr algn="l" rtl="0"/>
            <a:r>
              <a:rPr lang="en-AU" sz="2200" b="0" i="0" dirty="0">
                <a:solidFill>
                  <a:srgbClr val="22272B"/>
                </a:solidFill>
                <a:effectLst/>
                <a:latin typeface="publicsans"/>
              </a:rPr>
              <a:t>Students justify the selection of equipment, resources chosen and design of an investigation. </a:t>
            </a:r>
            <a:r>
              <a:rPr lang="en-AU" sz="2200" b="0" i="0" dirty="0">
                <a:solidFill>
                  <a:srgbClr val="22272B"/>
                </a:solidFill>
                <a:effectLst/>
                <a:highlight>
                  <a:srgbClr val="FFFF00"/>
                </a:highlight>
                <a:latin typeface="publicsans"/>
              </a:rPr>
              <a:t>They ensure that all risks are assessed</a:t>
            </a:r>
            <a:r>
              <a:rPr lang="en-AU" sz="2200" b="0" i="0" dirty="0">
                <a:solidFill>
                  <a:srgbClr val="22272B"/>
                </a:solidFill>
                <a:effectLst/>
                <a:latin typeface="publicsans"/>
              </a:rPr>
              <a:t>, appropriate materials and technologies are sourced, and all ethical concerns are considered. </a:t>
            </a:r>
            <a:endParaRPr lang="en-AU" sz="2200" dirty="0">
              <a:solidFill>
                <a:srgbClr val="22272B"/>
              </a:solidFill>
              <a:latin typeface="publicsans"/>
            </a:endParaRPr>
          </a:p>
          <a:p>
            <a:r>
              <a:rPr lang="en-AU" sz="2200" dirty="0">
                <a:solidFill>
                  <a:srgbClr val="22272B"/>
                </a:solidFill>
                <a:latin typeface="publicsans"/>
              </a:rPr>
              <a:t>…</a:t>
            </a:r>
          </a:p>
          <a:p>
            <a:pPr algn="l" rtl="0"/>
            <a:endParaRPr lang="en-AU" sz="1200" b="0" i="0" dirty="0">
              <a:solidFill>
                <a:srgbClr val="22272B"/>
              </a:solidFill>
              <a:effectLst/>
              <a:latin typeface="publicsans"/>
            </a:endParaRPr>
          </a:p>
          <a:p>
            <a:pPr algn="l" rtl="0"/>
            <a:r>
              <a:rPr lang="en-AU" sz="2200" b="1" i="0" dirty="0">
                <a:solidFill>
                  <a:srgbClr val="22272B"/>
                </a:solidFill>
                <a:effectLst/>
                <a:latin typeface="publicsans"/>
              </a:rPr>
              <a:t>Conducting investigations</a:t>
            </a:r>
          </a:p>
          <a:p>
            <a:pPr algn="l" rtl="0"/>
            <a:r>
              <a:rPr lang="en-AU" sz="2200" b="0" i="0" dirty="0">
                <a:solidFill>
                  <a:srgbClr val="22272B"/>
                </a:solidFill>
                <a:effectLst/>
                <a:latin typeface="publicsans"/>
              </a:rPr>
              <a:t>Students are to select appropriate equipment, </a:t>
            </a:r>
            <a:r>
              <a:rPr lang="en-AU" sz="2200" b="0" i="0" dirty="0">
                <a:solidFill>
                  <a:srgbClr val="22272B"/>
                </a:solidFill>
                <a:effectLst/>
                <a:highlight>
                  <a:srgbClr val="FFFF00"/>
                </a:highlight>
                <a:latin typeface="publicsans"/>
              </a:rPr>
              <a:t>employ safe work practices</a:t>
            </a:r>
            <a:r>
              <a:rPr lang="en-AU" sz="2200" b="0" i="0" dirty="0">
                <a:solidFill>
                  <a:srgbClr val="22272B"/>
                </a:solidFill>
                <a:effectLst/>
                <a:latin typeface="publicsans"/>
              </a:rPr>
              <a:t> and </a:t>
            </a:r>
            <a:r>
              <a:rPr lang="en-AU" sz="2200" b="0" i="0" dirty="0">
                <a:solidFill>
                  <a:srgbClr val="22272B"/>
                </a:solidFill>
                <a:effectLst/>
                <a:highlight>
                  <a:srgbClr val="FFFF00"/>
                </a:highlight>
                <a:latin typeface="publicsans"/>
              </a:rPr>
              <a:t>ensure that risk assessments are conducted and followed</a:t>
            </a:r>
            <a:r>
              <a:rPr lang="en-AU" sz="2200" b="0" i="0" dirty="0">
                <a:solidFill>
                  <a:srgbClr val="22272B"/>
                </a:solidFill>
                <a:effectLst/>
                <a:latin typeface="publicsans"/>
              </a:rPr>
              <a:t>. Appropriate technologies are to be used and procedures followed when disposing of waste. </a:t>
            </a:r>
          </a:p>
        </p:txBody>
      </p:sp>
      <p:pic>
        <p:nvPicPr>
          <p:cNvPr id="1026" name="Picture 2" descr="NESA logo">
            <a:extLst>
              <a:ext uri="{FF2B5EF4-FFF2-40B4-BE49-F238E27FC236}">
                <a16:creationId xmlns:a16="http://schemas.microsoft.com/office/drawing/2014/main" id="{2089A03B-5BFE-1917-759E-FB86B5C9F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6453"/>
            <a:ext cx="9017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5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3DBBDD-75D0-D132-28E9-993B123DB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0"/>
            <a:ext cx="768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FA45A-D5DF-704B-B89A-CE9A5B1B54A3}"/>
              </a:ext>
            </a:extLst>
          </p:cNvPr>
          <p:cNvPicPr>
            <a:picLocks noChangeAspect="1"/>
          </p:cNvPicPr>
          <p:nvPr/>
        </p:nvPicPr>
        <p:blipFill>
          <a:blip r:embed="rId2"/>
          <a:stretch>
            <a:fillRect/>
          </a:stretch>
        </p:blipFill>
        <p:spPr>
          <a:xfrm>
            <a:off x="618193" y="0"/>
            <a:ext cx="7907613" cy="6858000"/>
          </a:xfrm>
          <a:prstGeom prst="rect">
            <a:avLst/>
          </a:prstGeom>
        </p:spPr>
      </p:pic>
    </p:spTree>
    <p:extLst>
      <p:ext uri="{BB962C8B-B14F-4D97-AF65-F5344CB8AC3E}">
        <p14:creationId xmlns:p14="http://schemas.microsoft.com/office/powerpoint/2010/main" val="334179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Future Ideas</a:t>
            </a:r>
          </a:p>
        </p:txBody>
      </p:sp>
    </p:spTree>
    <p:extLst>
      <p:ext uri="{BB962C8B-B14F-4D97-AF65-F5344CB8AC3E}">
        <p14:creationId xmlns:p14="http://schemas.microsoft.com/office/powerpoint/2010/main" val="326342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221088"/>
            <a:ext cx="8751114" cy="2308324"/>
          </a:xfrm>
          <a:prstGeom prst="rect">
            <a:avLst/>
          </a:prstGeom>
          <a:noFill/>
        </p:spPr>
        <p:txBody>
          <a:bodyPr wrap="none" rtlCol="0">
            <a:spAutoFit/>
          </a:bodyPr>
          <a:lstStyle/>
          <a:p>
            <a:pPr marL="342900" indent="-342900">
              <a:buFont typeface="Arial" panose="020B0604020202020204" pitchFamily="34" charset="0"/>
              <a:buChar char="•"/>
            </a:pPr>
            <a:r>
              <a:rPr lang="en-US" dirty="0"/>
              <a:t>Import from CSV/template/</a:t>
            </a:r>
            <a:r>
              <a:rPr lang="en-US" dirty="0" err="1"/>
              <a:t>Chemwatch</a:t>
            </a:r>
            <a:r>
              <a:rPr lang="en-US" dirty="0"/>
              <a:t>??</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 on SDS that need updating</a:t>
            </a:r>
          </a:p>
          <a:p>
            <a:pPr marL="342900" indent="-342900">
              <a:buFont typeface="Arial" panose="020B0604020202020204" pitchFamily="34" charset="0"/>
              <a:buChar char="•"/>
            </a:pPr>
            <a:r>
              <a:rPr lang="en-US" dirty="0"/>
              <a:t>Access for outside Science – Link/export/edit?</a:t>
            </a:r>
          </a:p>
          <a:p>
            <a:pPr marL="342900" indent="-342900">
              <a:buFont typeface="Arial" panose="020B0604020202020204" pitchFamily="34" charset="0"/>
              <a:buChar char="•"/>
            </a:pPr>
            <a:r>
              <a:rPr lang="en-US" dirty="0"/>
              <a:t>Location (building, room, location/shelf?); Split non-science?</a:t>
            </a:r>
          </a:p>
          <a:p>
            <a:pPr marL="342900" indent="-342900">
              <a:buFont typeface="Arial" panose="020B0604020202020204" pitchFamily="34" charset="0"/>
              <a:buChar char="•"/>
            </a:pPr>
            <a:r>
              <a:rPr lang="en-US" dirty="0"/>
              <a:t>Chemical Waste register? Same fields?</a:t>
            </a:r>
          </a:p>
        </p:txBody>
      </p:sp>
      <p:sp>
        <p:nvSpPr>
          <p:cNvPr id="9" name="Rectangle 2">
            <a:extLst>
              <a:ext uri="{FF2B5EF4-FFF2-40B4-BE49-F238E27FC236}">
                <a16:creationId xmlns:a16="http://schemas.microsoft.com/office/drawing/2014/main" id="{5B4B294C-F794-33A6-77CB-A3C9275B7331}"/>
              </a:ext>
            </a:extLst>
          </p:cNvPr>
          <p:cNvSpPr>
            <a:spLocks noGrp="1" noChangeArrowheads="1"/>
          </p:cNvSpPr>
          <p:nvPr>
            <p:ph type="title"/>
          </p:nvPr>
        </p:nvSpPr>
        <p:spPr>
          <a:xfrm>
            <a:off x="39960" y="520750"/>
            <a:ext cx="7772400" cy="515938"/>
          </a:xfrm>
        </p:spPr>
        <p:txBody>
          <a:bodyPr/>
          <a:lstStyle/>
          <a:p>
            <a:pPr algn="l" eaLnBrk="1" hangingPunct="1"/>
            <a:r>
              <a:rPr lang="en-US" altLang="en-US" sz="3600" dirty="0">
                <a:solidFill>
                  <a:schemeClr val="tx1"/>
                </a:solidFill>
              </a:rPr>
              <a:t>Chemical Register DRAFT</a:t>
            </a:r>
            <a:endParaRPr lang="en-US" altLang="en-US" sz="480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BF063B86-E3B5-BAC6-20E7-E4CB67347F8A}"/>
              </a:ext>
            </a:extLst>
          </p:cNvPr>
          <p:cNvPicPr>
            <a:picLocks noChangeAspect="1"/>
          </p:cNvPicPr>
          <p:nvPr/>
        </p:nvPicPr>
        <p:blipFill>
          <a:blip r:embed="rId2"/>
          <a:stretch>
            <a:fillRect/>
          </a:stretch>
        </p:blipFill>
        <p:spPr>
          <a:xfrm>
            <a:off x="35496" y="1700808"/>
            <a:ext cx="9777889" cy="2029083"/>
          </a:xfrm>
          <a:prstGeom prst="rect">
            <a:avLst/>
          </a:prstGeom>
        </p:spPr>
      </p:pic>
    </p:spTree>
    <p:extLst>
      <p:ext uri="{BB962C8B-B14F-4D97-AF65-F5344CB8AC3E}">
        <p14:creationId xmlns:p14="http://schemas.microsoft.com/office/powerpoint/2010/main" val="369583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145012"/>
            <a:ext cx="6521337" cy="2308324"/>
          </a:xfrm>
          <a:prstGeom prst="rect">
            <a:avLst/>
          </a:prstGeom>
          <a:noFill/>
        </p:spPr>
        <p:txBody>
          <a:bodyPr wrap="none" rtlCol="0">
            <a:spAutoFit/>
          </a:bodyPr>
          <a:lstStyle/>
          <a:p>
            <a:pPr marL="342900" indent="-342900">
              <a:buFont typeface="Arial" panose="020B0604020202020204" pitchFamily="34" charset="0"/>
              <a:buChar char="•"/>
            </a:pPr>
            <a:r>
              <a:rPr lang="en-US" dirty="0"/>
              <a:t>Import from CSV/template</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 on not updated for X time?</a:t>
            </a:r>
          </a:p>
          <a:p>
            <a:pPr marL="342900" indent="-342900">
              <a:buFont typeface="Arial" panose="020B0604020202020204" pitchFamily="34" charset="0"/>
              <a:buChar char="•"/>
            </a:pPr>
            <a:r>
              <a:rPr lang="en-US" dirty="0"/>
              <a:t>Access for outside Science – not required?</a:t>
            </a:r>
          </a:p>
          <a:p>
            <a:pPr marL="342900" indent="-342900">
              <a:buFont typeface="Arial" panose="020B0604020202020204" pitchFamily="34" charset="0"/>
              <a:buChar char="•"/>
            </a:pPr>
            <a:r>
              <a:rPr lang="en-US" dirty="0"/>
              <a:t>Location (building, room, location/shelf?)</a:t>
            </a:r>
          </a:p>
          <a:p>
            <a:pPr marL="342900" indent="-342900">
              <a:buFont typeface="Arial" panose="020B0604020202020204" pitchFamily="34" charset="0"/>
              <a:buChar char="•"/>
            </a:pPr>
            <a:r>
              <a:rPr lang="en-US" dirty="0"/>
              <a:t>Other fields/reports? Need “Used in </a:t>
            </a:r>
            <a:r>
              <a:rPr lang="en-US" dirty="0" err="1"/>
              <a:t>Pracs</a:t>
            </a:r>
            <a:r>
              <a:rPr lang="en-US" dirty="0"/>
              <a:t>”?</a:t>
            </a:r>
          </a:p>
        </p:txBody>
      </p:sp>
      <p:sp>
        <p:nvSpPr>
          <p:cNvPr id="2" name="Rectangle 2">
            <a:extLst>
              <a:ext uri="{FF2B5EF4-FFF2-40B4-BE49-F238E27FC236}">
                <a16:creationId xmlns:a16="http://schemas.microsoft.com/office/drawing/2014/main" id="{C1EF560E-3744-E387-BFC1-3BDD54DF66A9}"/>
              </a:ext>
            </a:extLst>
          </p:cNvPr>
          <p:cNvSpPr txBox="1">
            <a:spLocks noChangeArrowheads="1"/>
          </p:cNvSpPr>
          <p:nvPr/>
        </p:nvSpPr>
        <p:spPr bwMode="auto">
          <a:xfrm>
            <a:off x="35496" y="520750"/>
            <a:ext cx="7772400" cy="51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r>
              <a:rPr lang="en-US" altLang="en-US" sz="3600" kern="0" dirty="0">
                <a:solidFill>
                  <a:schemeClr val="tx1"/>
                </a:solidFill>
              </a:rPr>
              <a:t>Equipment Inventory DRAFT</a:t>
            </a:r>
            <a:endParaRPr lang="en-US" altLang="en-US" sz="4800" kern="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D452483C-D795-B646-EA0A-B0A48889C458}"/>
              </a:ext>
            </a:extLst>
          </p:cNvPr>
          <p:cNvPicPr>
            <a:picLocks noChangeAspect="1"/>
          </p:cNvPicPr>
          <p:nvPr/>
        </p:nvPicPr>
        <p:blipFill>
          <a:blip r:embed="rId2"/>
          <a:stretch>
            <a:fillRect/>
          </a:stretch>
        </p:blipFill>
        <p:spPr>
          <a:xfrm>
            <a:off x="35496" y="1916832"/>
            <a:ext cx="9554269" cy="1368152"/>
          </a:xfrm>
          <a:prstGeom prst="rect">
            <a:avLst/>
          </a:prstGeom>
        </p:spPr>
      </p:pic>
    </p:spTree>
    <p:extLst>
      <p:ext uri="{BB962C8B-B14F-4D97-AF65-F5344CB8AC3E}">
        <p14:creationId xmlns:p14="http://schemas.microsoft.com/office/powerpoint/2010/main" val="84005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Tips &amp; Tricks</a:t>
            </a:r>
          </a:p>
        </p:txBody>
      </p:sp>
    </p:spTree>
    <p:extLst>
      <p:ext uri="{BB962C8B-B14F-4D97-AF65-F5344CB8AC3E}">
        <p14:creationId xmlns:p14="http://schemas.microsoft.com/office/powerpoint/2010/main" val="398423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725820E-9CE5-D340-9249-919E1A548A52}"/>
              </a:ext>
            </a:extLst>
          </p:cNvPr>
          <p:cNvSpPr>
            <a:spLocks noGrp="1" noChangeArrowheads="1"/>
          </p:cNvSpPr>
          <p:nvPr>
            <p:ph type="title"/>
          </p:nvPr>
        </p:nvSpPr>
        <p:spPr>
          <a:xfrm>
            <a:off x="683568" y="116632"/>
            <a:ext cx="7272808" cy="533400"/>
          </a:xfrm>
        </p:spPr>
        <p:txBody>
          <a:bodyPr/>
          <a:lstStyle/>
          <a:p>
            <a:pPr eaLnBrk="1" hangingPunct="1"/>
            <a:r>
              <a:rPr lang="en-US" altLang="en-US" sz="3200" dirty="0"/>
              <a:t>Menu</a:t>
            </a:r>
            <a:endParaRPr lang="en-US" altLang="en-US" dirty="0"/>
          </a:p>
        </p:txBody>
      </p:sp>
      <p:sp>
        <p:nvSpPr>
          <p:cNvPr id="14338" name="Rectangle 3">
            <a:extLst>
              <a:ext uri="{FF2B5EF4-FFF2-40B4-BE49-F238E27FC236}">
                <a16:creationId xmlns:a16="http://schemas.microsoft.com/office/drawing/2014/main" id="{62D7E5B7-1B78-1048-8B9C-94CA04DE4D91}"/>
              </a:ext>
            </a:extLst>
          </p:cNvPr>
          <p:cNvSpPr>
            <a:spLocks noGrp="1" noChangeArrowheads="1"/>
          </p:cNvSpPr>
          <p:nvPr>
            <p:ph type="body" idx="1"/>
          </p:nvPr>
        </p:nvSpPr>
        <p:spPr>
          <a:xfrm>
            <a:off x="467544" y="683865"/>
            <a:ext cx="4392488" cy="6129511"/>
          </a:xfrm>
        </p:spPr>
        <p:txBody>
          <a:bodyPr/>
          <a:lstStyle/>
          <a:p>
            <a:pPr eaLnBrk="1" hangingPunct="1">
              <a:lnSpc>
                <a:spcPct val="90000"/>
              </a:lnSpc>
              <a:buFontTx/>
              <a:buNone/>
            </a:pPr>
            <a:r>
              <a:rPr lang="en-AU" sz="2000" b="1" dirty="0"/>
              <a:t>Shortcuts</a:t>
            </a:r>
          </a:p>
          <a:p>
            <a:pPr eaLnBrk="1" hangingPunct="1">
              <a:lnSpc>
                <a:spcPct val="90000"/>
              </a:lnSpc>
              <a:buNone/>
            </a:pPr>
            <a:r>
              <a:rPr lang="en-AU" altLang="en-US" sz="2000" dirty="0"/>
              <a:t>icons, </a:t>
            </a:r>
            <a:r>
              <a:rPr lang="en-AU" altLang="en-US" sz="2000" dirty="0" err="1"/>
              <a:t>hcl</a:t>
            </a:r>
            <a:r>
              <a:rPr lang="en-AU" altLang="en-US" sz="2000" dirty="0"/>
              <a:t>, part name,</a:t>
            </a:r>
            <a:r>
              <a:rPr lang="en-AU" sz="2000" dirty="0"/>
              <a:t> day/month, </a:t>
            </a:r>
          </a:p>
          <a:p>
            <a:pPr eaLnBrk="1" hangingPunct="1">
              <a:lnSpc>
                <a:spcPct val="90000"/>
              </a:lnSpc>
              <a:buNone/>
            </a:pPr>
            <a:r>
              <a:rPr lang="en-AU" altLang="en-US" sz="2000" dirty="0"/>
              <a:t>click banner, links, hot links, delete,</a:t>
            </a:r>
          </a:p>
          <a:p>
            <a:pPr eaLnBrk="1" hangingPunct="1">
              <a:lnSpc>
                <a:spcPct val="90000"/>
              </a:lnSpc>
              <a:buNone/>
            </a:pPr>
            <a:r>
              <a:rPr lang="en-AU" altLang="en-US" sz="2000" dirty="0"/>
              <a:t>Best RAs, </a:t>
            </a:r>
            <a:r>
              <a:rPr lang="en-AU" sz="2000" dirty="0"/>
              <a:t>search on less, # &amp; sort</a:t>
            </a:r>
            <a:endParaRPr lang="en-AU" altLang="en-US" sz="2000" dirty="0"/>
          </a:p>
          <a:p>
            <a:pPr eaLnBrk="1" hangingPunct="1">
              <a:lnSpc>
                <a:spcPct val="90000"/>
              </a:lnSpc>
              <a:buFontTx/>
              <a:buNone/>
            </a:pPr>
            <a:endParaRPr lang="en-AU" sz="2000" dirty="0"/>
          </a:p>
          <a:p>
            <a:pPr eaLnBrk="1" hangingPunct="1">
              <a:lnSpc>
                <a:spcPct val="90000"/>
              </a:lnSpc>
              <a:buFontTx/>
              <a:buNone/>
            </a:pPr>
            <a:r>
              <a:rPr lang="en-AU" sz="2000" b="1" dirty="0"/>
              <a:t>Scheduling</a:t>
            </a:r>
          </a:p>
          <a:p>
            <a:pPr eaLnBrk="1" hangingPunct="1">
              <a:lnSpc>
                <a:spcPct val="90000"/>
              </a:lnSpc>
              <a:buNone/>
            </a:pPr>
            <a:r>
              <a:rPr lang="en-AU" sz="2000" dirty="0"/>
              <a:t>Excel/csv, any dates, last week, </a:t>
            </a:r>
          </a:p>
          <a:p>
            <a:pPr eaLnBrk="1" hangingPunct="1">
              <a:lnSpc>
                <a:spcPct val="90000"/>
              </a:lnSpc>
              <a:buNone/>
            </a:pPr>
            <a:r>
              <a:rPr lang="en-AU" sz="2000" dirty="0"/>
              <a:t>search, no# </a:t>
            </a:r>
            <a:r>
              <a:rPr lang="en-AU" sz="2000" dirty="0" err="1"/>
              <a:t>pracs</a:t>
            </a:r>
            <a:r>
              <a:rPr lang="en-AU" sz="2000" dirty="0"/>
              <a:t>, prep notes, </a:t>
            </a:r>
          </a:p>
          <a:p>
            <a:pPr eaLnBrk="1" hangingPunct="1">
              <a:lnSpc>
                <a:spcPct val="90000"/>
              </a:lnSpc>
              <a:buNone/>
            </a:pPr>
            <a:r>
              <a:rPr lang="en-AU" sz="2000" dirty="0"/>
              <a:t>double booking, lodged date</a:t>
            </a:r>
          </a:p>
          <a:p>
            <a:pPr eaLnBrk="1" hangingPunct="1">
              <a:lnSpc>
                <a:spcPct val="90000"/>
              </a:lnSpc>
              <a:buFontTx/>
              <a:buNone/>
            </a:pPr>
            <a:endParaRPr lang="en-AU" sz="2000" dirty="0"/>
          </a:p>
          <a:p>
            <a:pPr eaLnBrk="1" hangingPunct="1">
              <a:lnSpc>
                <a:spcPct val="90000"/>
              </a:lnSpc>
              <a:buFontTx/>
              <a:buNone/>
            </a:pPr>
            <a:r>
              <a:rPr lang="en-AU" sz="2000" b="1" dirty="0"/>
              <a:t>Tools</a:t>
            </a:r>
          </a:p>
          <a:p>
            <a:pPr eaLnBrk="1" hangingPunct="1">
              <a:lnSpc>
                <a:spcPct val="90000"/>
              </a:lnSpc>
              <a:buFontTx/>
              <a:buNone/>
            </a:pPr>
            <a:r>
              <a:rPr lang="en-AU" sz="2000" dirty="0"/>
              <a:t>customise year groups,</a:t>
            </a:r>
          </a:p>
          <a:p>
            <a:pPr eaLnBrk="1" hangingPunct="1">
              <a:lnSpc>
                <a:spcPct val="90000"/>
              </a:lnSpc>
              <a:buNone/>
            </a:pPr>
            <a:r>
              <a:rPr lang="en-AU" sz="2000" dirty="0"/>
              <a:t>stocktaking &amp; usage, invoice,</a:t>
            </a:r>
          </a:p>
          <a:p>
            <a:pPr eaLnBrk="1" hangingPunct="1">
              <a:lnSpc>
                <a:spcPct val="90000"/>
              </a:lnSpc>
              <a:buNone/>
            </a:pPr>
            <a:r>
              <a:rPr lang="en-AU" sz="2000" dirty="0"/>
              <a:t>backup system, defaults</a:t>
            </a:r>
          </a:p>
          <a:p>
            <a:pPr eaLnBrk="1" hangingPunct="1">
              <a:lnSpc>
                <a:spcPct val="90000"/>
              </a:lnSpc>
              <a:buFontTx/>
              <a:buNone/>
            </a:pPr>
            <a:endParaRPr lang="en-AU" sz="2000" dirty="0"/>
          </a:p>
          <a:p>
            <a:pPr eaLnBrk="1" hangingPunct="1">
              <a:lnSpc>
                <a:spcPct val="90000"/>
              </a:lnSpc>
              <a:buFontTx/>
              <a:buNone/>
            </a:pPr>
            <a:r>
              <a:rPr lang="en-AU" sz="2000" b="1" dirty="0"/>
              <a:t>Resources</a:t>
            </a:r>
          </a:p>
          <a:p>
            <a:pPr eaLnBrk="1" hangingPunct="1">
              <a:lnSpc>
                <a:spcPct val="90000"/>
              </a:lnSpc>
              <a:buNone/>
            </a:pPr>
            <a:r>
              <a:rPr lang="en-AU" sz="2000" dirty="0"/>
              <a:t>learning resources, </a:t>
            </a:r>
            <a:r>
              <a:rPr lang="en-AU" sz="2000" dirty="0" err="1"/>
              <a:t>faq</a:t>
            </a:r>
            <a:r>
              <a:rPr lang="en-AU" sz="2000" dirty="0"/>
              <a:t>, eBook, </a:t>
            </a:r>
          </a:p>
          <a:p>
            <a:pPr eaLnBrk="1" hangingPunct="1">
              <a:lnSpc>
                <a:spcPct val="90000"/>
              </a:lnSpc>
              <a:buNone/>
            </a:pPr>
            <a:r>
              <a:rPr lang="en-AU" sz="2000" dirty="0"/>
              <a:t>videos, libraries: </a:t>
            </a:r>
            <a:r>
              <a:rPr lang="en-AU" sz="2000" dirty="0" err="1"/>
              <a:t>Stile+EP+Edrolo</a:t>
            </a:r>
            <a:endParaRPr lang="en-AU" sz="2000" dirty="0"/>
          </a:p>
          <a:p>
            <a:pPr eaLnBrk="1" hangingPunct="1">
              <a:lnSpc>
                <a:spcPct val="90000"/>
              </a:lnSpc>
              <a:buFontTx/>
              <a:buNone/>
            </a:pPr>
            <a:endParaRPr lang="en-AU" sz="2000" dirty="0"/>
          </a:p>
        </p:txBody>
      </p:sp>
      <p:sp>
        <p:nvSpPr>
          <p:cNvPr id="4" name="Rectangle 3">
            <a:extLst>
              <a:ext uri="{FF2B5EF4-FFF2-40B4-BE49-F238E27FC236}">
                <a16:creationId xmlns:a16="http://schemas.microsoft.com/office/drawing/2014/main" id="{E9686B5A-FCAF-DB49-BD3D-624CA2B93490}"/>
              </a:ext>
            </a:extLst>
          </p:cNvPr>
          <p:cNvSpPr txBox="1">
            <a:spLocks noChangeArrowheads="1"/>
          </p:cNvSpPr>
          <p:nvPr/>
        </p:nvSpPr>
        <p:spPr bwMode="auto">
          <a:xfrm>
            <a:off x="5004048" y="684716"/>
            <a:ext cx="3974976" cy="6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Tx/>
              <a:buNone/>
            </a:pPr>
            <a:r>
              <a:rPr lang="en-AU" sz="2000" b="1" dirty="0"/>
              <a:t>Labels</a:t>
            </a:r>
          </a:p>
          <a:p>
            <a:pPr eaLnBrk="1" hangingPunct="1">
              <a:lnSpc>
                <a:spcPct val="90000"/>
              </a:lnSpc>
              <a:buFontTx/>
              <a:buNone/>
            </a:pPr>
            <a:r>
              <a:rPr lang="en-AU" sz="2000" dirty="0"/>
              <a:t>standard &amp; custom labels</a:t>
            </a:r>
          </a:p>
          <a:p>
            <a:pPr eaLnBrk="1" hangingPunct="1">
              <a:lnSpc>
                <a:spcPct val="90000"/>
              </a:lnSpc>
              <a:buFontTx/>
              <a:buNone/>
            </a:pPr>
            <a:r>
              <a:rPr lang="en-AU" sz="2000" dirty="0"/>
              <a:t>multiple chemicals on sheet</a:t>
            </a:r>
          </a:p>
          <a:p>
            <a:pPr eaLnBrk="1" hangingPunct="1">
              <a:lnSpc>
                <a:spcPct val="90000"/>
              </a:lnSpc>
              <a:buFontTx/>
              <a:buNone/>
            </a:pPr>
            <a:r>
              <a:rPr lang="en-AU" sz="2000" dirty="0"/>
              <a:t>mixtures, non-chemicals</a:t>
            </a:r>
          </a:p>
          <a:p>
            <a:pPr eaLnBrk="1" hangingPunct="1">
              <a:lnSpc>
                <a:spcPct val="90000"/>
              </a:lnSpc>
              <a:buFontTx/>
              <a:buNone/>
            </a:pPr>
            <a:r>
              <a:rPr lang="en-AU" sz="2000" dirty="0"/>
              <a:t>free text, biohazard symbol</a:t>
            </a:r>
          </a:p>
          <a:p>
            <a:pPr eaLnBrk="1" hangingPunct="1">
              <a:lnSpc>
                <a:spcPct val="90000"/>
              </a:lnSpc>
              <a:buFontTx/>
              <a:buNone/>
            </a:pPr>
            <a:endParaRPr lang="en-AU" sz="2000" kern="0" dirty="0"/>
          </a:p>
          <a:p>
            <a:pPr eaLnBrk="1" hangingPunct="1">
              <a:lnSpc>
                <a:spcPct val="90000"/>
              </a:lnSpc>
              <a:buFontTx/>
              <a:buNone/>
            </a:pPr>
            <a:r>
              <a:rPr lang="en-AU" sz="2000" b="1" kern="0" dirty="0"/>
              <a:t>Operations</a:t>
            </a:r>
          </a:p>
          <a:p>
            <a:pPr eaLnBrk="1" hangingPunct="1">
              <a:lnSpc>
                <a:spcPct val="90000"/>
              </a:lnSpc>
              <a:buFontTx/>
              <a:buNone/>
            </a:pPr>
            <a:r>
              <a:rPr lang="en-AU" sz="2000" kern="0" dirty="0"/>
              <a:t>reschedule, archive risk </a:t>
            </a:r>
          </a:p>
          <a:p>
            <a:pPr eaLnBrk="1" hangingPunct="1">
              <a:lnSpc>
                <a:spcPct val="90000"/>
              </a:lnSpc>
              <a:buFontTx/>
              <a:buNone/>
            </a:pPr>
            <a:r>
              <a:rPr lang="en-AU" sz="2000" kern="0" dirty="0"/>
              <a:t>assessments, annual review, </a:t>
            </a:r>
          </a:p>
          <a:p>
            <a:pPr eaLnBrk="1" hangingPunct="1">
              <a:lnSpc>
                <a:spcPct val="90000"/>
              </a:lnSpc>
              <a:buFontTx/>
              <a:buNone/>
            </a:pPr>
            <a:r>
              <a:rPr lang="en-AU" sz="2000" kern="0" dirty="0"/>
              <a:t>tech-only RAs, review notes,</a:t>
            </a:r>
          </a:p>
          <a:p>
            <a:pPr eaLnBrk="1" hangingPunct="1">
              <a:lnSpc>
                <a:spcPct val="90000"/>
              </a:lnSpc>
              <a:buNone/>
            </a:pPr>
            <a:r>
              <a:rPr lang="en-AU" sz="2000" kern="0" dirty="0"/>
              <a:t>high/extreme: 3 signatures, list</a:t>
            </a:r>
          </a:p>
          <a:p>
            <a:pPr eaLnBrk="1" hangingPunct="1">
              <a:lnSpc>
                <a:spcPct val="90000"/>
              </a:lnSpc>
              <a:buFontTx/>
              <a:buNone/>
            </a:pPr>
            <a:endParaRPr lang="en-AU" sz="2000" kern="0" dirty="0"/>
          </a:p>
          <a:p>
            <a:pPr eaLnBrk="1" hangingPunct="1">
              <a:lnSpc>
                <a:spcPct val="90000"/>
              </a:lnSpc>
              <a:buFontTx/>
              <a:buNone/>
            </a:pPr>
            <a:r>
              <a:rPr lang="en-AU" sz="2000" b="1" kern="0" dirty="0"/>
              <a:t>Multiple classes</a:t>
            </a:r>
          </a:p>
          <a:p>
            <a:pPr eaLnBrk="1" hangingPunct="1">
              <a:lnSpc>
                <a:spcPct val="90000"/>
              </a:lnSpc>
              <a:buFontTx/>
              <a:buNone/>
            </a:pPr>
            <a:r>
              <a:rPr lang="en-US" altLang="en-US" sz="2000" kern="0" dirty="0"/>
              <a:t>author update/modifiable copy</a:t>
            </a:r>
          </a:p>
          <a:p>
            <a:pPr eaLnBrk="1" hangingPunct="1">
              <a:lnSpc>
                <a:spcPct val="90000"/>
              </a:lnSpc>
              <a:buFontTx/>
              <a:buNone/>
            </a:pPr>
            <a:endParaRPr lang="en-AU" sz="2000" kern="0" dirty="0"/>
          </a:p>
          <a:p>
            <a:pPr eaLnBrk="1" hangingPunct="1">
              <a:lnSpc>
                <a:spcPct val="90000"/>
              </a:lnSpc>
              <a:buFontTx/>
              <a:buNone/>
            </a:pPr>
            <a:r>
              <a:rPr lang="en-AU" sz="2000" b="1" kern="0" dirty="0"/>
              <a:t>Student </a:t>
            </a:r>
            <a:r>
              <a:rPr lang="en-AU" sz="2000" b="1" kern="0" dirty="0" err="1"/>
              <a:t>RiskAssess</a:t>
            </a:r>
            <a:endParaRPr lang="en-AU" sz="2000" b="1" kern="0" dirty="0"/>
          </a:p>
          <a:p>
            <a:pPr eaLnBrk="1" hangingPunct="1">
              <a:lnSpc>
                <a:spcPct val="90000"/>
              </a:lnSpc>
              <a:buFontTx/>
              <a:buNone/>
            </a:pPr>
            <a:r>
              <a:rPr lang="en-AU" sz="2000" kern="0" dirty="0"/>
              <a:t>view student PINs, not last year</a:t>
            </a:r>
          </a:p>
          <a:p>
            <a:pPr eaLnBrk="1" hangingPunct="1">
              <a:lnSpc>
                <a:spcPct val="90000"/>
              </a:lnSpc>
              <a:buFontTx/>
              <a:buNone/>
            </a:pPr>
            <a:r>
              <a:rPr lang="en-AU" sz="2000" kern="0" dirty="0"/>
              <a:t>multiple </a:t>
            </a:r>
            <a:r>
              <a:rPr lang="en-AU" sz="2000" kern="0" dirty="0" err="1"/>
              <a:t>prac</a:t>
            </a:r>
            <a:r>
              <a:rPr lang="en-AU" sz="2000" kern="0" dirty="0"/>
              <a:t> management</a:t>
            </a:r>
          </a:p>
        </p:txBody>
      </p:sp>
      <p:sp>
        <p:nvSpPr>
          <p:cNvPr id="2" name="TextBox 1">
            <a:extLst>
              <a:ext uri="{FF2B5EF4-FFF2-40B4-BE49-F238E27FC236}">
                <a16:creationId xmlns:a16="http://schemas.microsoft.com/office/drawing/2014/main" id="{0F7779A7-7D28-0546-8E74-6FFD564429E6}"/>
              </a:ext>
            </a:extLst>
          </p:cNvPr>
          <p:cNvSpPr txBox="1"/>
          <p:nvPr/>
        </p:nvSpPr>
        <p:spPr>
          <a:xfrm>
            <a:off x="-570016" y="2161309"/>
            <a:ext cx="184731" cy="461665"/>
          </a:xfrm>
          <a:prstGeom prst="rect">
            <a:avLst/>
          </a:prstGeom>
          <a:noFill/>
        </p:spPr>
        <p:txBody>
          <a:bodyPr wrap="non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latin typeface="Helvetica" pitchFamily="2" charset="0"/>
                <a:cs typeface="Arial" panose="020B0604020202020204" pitchFamily="34" charset="0"/>
              </a:rPr>
              <a:t>2700 schools</a:t>
            </a:r>
            <a:br>
              <a:rPr lang="en-US" altLang="en-US" sz="2400" dirty="0">
                <a:latin typeface="Helvetica" pitchFamily="2" charset="0"/>
                <a:cs typeface="Arial" panose="020B0604020202020204" pitchFamily="34" charset="0"/>
              </a:rPr>
            </a:br>
            <a:r>
              <a:rPr lang="en-US" altLang="en-US" sz="2400" dirty="0">
                <a:latin typeface="Helvetica" pitchFamily="2" charset="0"/>
                <a:cs typeface="Arial" panose="020B0604020202020204" pitchFamily="34" charset="0"/>
              </a:rPr>
              <a:t>NSW: 777 (93%)</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575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NSW: 128 (15%)</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201 schools</a:t>
            </a:r>
          </a:p>
          <a:p>
            <a:pPr eaLnBrk="1" hangingPunct="1"/>
            <a:r>
              <a:rPr lang="en-US" altLang="en-US" sz="2400" kern="0" dirty="0">
                <a:latin typeface="Helvetica" pitchFamily="2" charset="0"/>
                <a:cs typeface="Arial" panose="020B0604020202020204" pitchFamily="34" charset="0"/>
              </a:rPr>
              <a:t>NSW: 186</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latin typeface="Helvetica" pitchFamily="2" charset="0"/>
                <a:cs typeface="Arial" panose="020B0604020202020204" pitchFamily="34" charset="0"/>
              </a:rPr>
              <a:t>50 schools</a:t>
            </a:r>
            <a:br>
              <a:rPr lang="en-US" altLang="en-US" sz="2400" kern="0" dirty="0">
                <a:latin typeface="Helvetica" pitchFamily="2" charset="0"/>
                <a:cs typeface="Arial" panose="020B0604020202020204" pitchFamily="34" charset="0"/>
              </a:rPr>
            </a:br>
            <a:r>
              <a:rPr lang="en-US" altLang="en-US" sz="2400" kern="0" dirty="0">
                <a:latin typeface="Helvetica" pitchFamily="2" charset="0"/>
                <a:cs typeface="Arial" panose="020B0604020202020204" pitchFamily="34" charset="0"/>
              </a:rPr>
              <a:t>NSW: 18</a:t>
            </a:r>
          </a:p>
        </p:txBody>
      </p:sp>
    </p:spTree>
    <p:extLst>
      <p:ext uri="{BB962C8B-B14F-4D97-AF65-F5344CB8AC3E}">
        <p14:creationId xmlns:p14="http://schemas.microsoft.com/office/powerpoint/2010/main" val="12556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E9848-1992-40AD-8DE2-B4E5A6611432}"/>
              </a:ext>
            </a:extLst>
          </p:cNvPr>
          <p:cNvSpPr txBox="1"/>
          <p:nvPr/>
        </p:nvSpPr>
        <p:spPr>
          <a:xfrm>
            <a:off x="3162592" y="663950"/>
            <a:ext cx="5580112" cy="1569660"/>
          </a:xfrm>
          <a:prstGeom prst="rect">
            <a:avLst/>
          </a:prstGeom>
          <a:noFill/>
        </p:spPr>
        <p:txBody>
          <a:bodyPr wrap="square">
            <a:spAutoFit/>
          </a:bodyPr>
          <a:lstStyle/>
          <a:p>
            <a:r>
              <a:rPr lang="en-AU" sz="4800" i="0" u="none" strike="noStrike" dirty="0">
                <a:solidFill>
                  <a:srgbClr val="000000"/>
                </a:solidFill>
                <a:effectLst/>
                <a:latin typeface="Arial" panose="020B0604020202020204" pitchFamily="34" charset="0"/>
              </a:rPr>
              <a:t>Join the </a:t>
            </a:r>
            <a:r>
              <a:rPr lang="en-AU" sz="4800" i="0" u="none" strike="noStrike" dirty="0" err="1">
                <a:solidFill>
                  <a:srgbClr val="000000"/>
                </a:solidFill>
                <a:effectLst/>
                <a:latin typeface="Arial" panose="020B0604020202020204" pitchFamily="34" charset="0"/>
              </a:rPr>
              <a:t>RiskAssess</a:t>
            </a:r>
            <a:r>
              <a:rPr lang="en-AU" sz="4800" i="0" u="none" strike="noStrike" dirty="0">
                <a:solidFill>
                  <a:srgbClr val="000000"/>
                </a:solidFill>
                <a:effectLst/>
                <a:latin typeface="Arial" panose="020B0604020202020204" pitchFamily="34" charset="0"/>
              </a:rPr>
              <a:t> team!</a:t>
            </a:r>
            <a:endParaRPr lang="en-US" sz="4800" dirty="0"/>
          </a:p>
        </p:txBody>
      </p:sp>
      <p:sp>
        <p:nvSpPr>
          <p:cNvPr id="6" name="TextBox 5">
            <a:extLst>
              <a:ext uri="{FF2B5EF4-FFF2-40B4-BE49-F238E27FC236}">
                <a16:creationId xmlns:a16="http://schemas.microsoft.com/office/drawing/2014/main" id="{22F86895-932D-6D25-E734-CDC79F435E30}"/>
              </a:ext>
            </a:extLst>
          </p:cNvPr>
          <p:cNvSpPr txBox="1"/>
          <p:nvPr/>
        </p:nvSpPr>
        <p:spPr>
          <a:xfrm>
            <a:off x="237758" y="3033007"/>
            <a:ext cx="8424936" cy="308802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US" sz="2800" dirty="0"/>
              <a:t>Help people use </a:t>
            </a:r>
            <a:r>
              <a:rPr lang="en-US" sz="2800" dirty="0" err="1"/>
              <a:t>RiskAssess</a:t>
            </a:r>
            <a:r>
              <a:rPr lang="en-US" sz="2800" dirty="0"/>
              <a:t> and answer their questions</a:t>
            </a:r>
          </a:p>
          <a:p>
            <a:pPr marL="342900" indent="-342900">
              <a:spcAft>
                <a:spcPts val="800"/>
              </a:spcAft>
              <a:buFont typeface="Arial" panose="020B0604020202020204" pitchFamily="34" charset="0"/>
              <a:buChar char="•"/>
            </a:pPr>
            <a:r>
              <a:rPr lang="en-US" sz="2800" dirty="0"/>
              <a:t>Develop documentation / screencasts</a:t>
            </a:r>
          </a:p>
          <a:p>
            <a:pPr marL="342900" indent="-342900">
              <a:spcAft>
                <a:spcPts val="800"/>
              </a:spcAft>
              <a:buFont typeface="Arial" panose="020B0604020202020204" pitchFamily="34" charset="0"/>
              <a:buChar char="•"/>
            </a:pPr>
            <a:r>
              <a:rPr lang="en-US" sz="2800" dirty="0"/>
              <a:t>Design &amp; test new features</a:t>
            </a:r>
          </a:p>
          <a:p>
            <a:pPr marL="342900" indent="-342900">
              <a:spcAft>
                <a:spcPts val="800"/>
              </a:spcAft>
              <a:buFont typeface="Arial" panose="020B0604020202020204" pitchFamily="34" charset="0"/>
              <a:buChar char="•"/>
            </a:pPr>
            <a:r>
              <a:rPr lang="en-US" sz="2800" dirty="0"/>
              <a:t>Optionally present at conferences &amp; meet-ups</a:t>
            </a:r>
          </a:p>
          <a:p>
            <a:pPr marL="342900" indent="-342900">
              <a:spcAft>
                <a:spcPts val="800"/>
              </a:spcAft>
              <a:buFont typeface="Arial" panose="020B0604020202020204" pitchFamily="34" charset="0"/>
              <a:buChar char="•"/>
            </a:pPr>
            <a:r>
              <a:rPr lang="en-US" sz="2800" dirty="0"/>
              <a:t>10-20h/week, work from anywhere, flexible hours</a:t>
            </a:r>
          </a:p>
        </p:txBody>
      </p:sp>
      <p:pic>
        <p:nvPicPr>
          <p:cNvPr id="9" name="Picture 2" descr="Free hiring recruitment job vector">
            <a:extLst>
              <a:ext uri="{FF2B5EF4-FFF2-40B4-BE49-F238E27FC236}">
                <a16:creationId xmlns:a16="http://schemas.microsoft.com/office/drawing/2014/main" id="{5CC2BF8E-FEB0-95BD-288C-83C6F951E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22322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8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New Features</a:t>
            </a:r>
          </a:p>
        </p:txBody>
      </p:sp>
    </p:spTree>
    <p:extLst>
      <p:ext uri="{BB962C8B-B14F-4D97-AF65-F5344CB8AC3E}">
        <p14:creationId xmlns:p14="http://schemas.microsoft.com/office/powerpoint/2010/main" val="280625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84C816-BEAA-5DDD-BAF5-E66CBB68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19182"/>
            <a:ext cx="8640960" cy="67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480956-A7D4-4AEF-8E86-71A22992F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68" y="3453309"/>
            <a:ext cx="8496944" cy="144271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4023105" y="4696049"/>
            <a:ext cx="258283" cy="548994"/>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10800000">
            <a:off x="6876256" y="2064759"/>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73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1836712" y="476672"/>
            <a:ext cx="7772400" cy="515938"/>
          </a:xfrm>
        </p:spPr>
        <p:txBody>
          <a:bodyPr/>
          <a:lstStyle/>
          <a:p>
            <a:pPr eaLnBrk="1" hangingPunct="1"/>
            <a:r>
              <a:rPr lang="en-US" altLang="en-US" sz="3600" dirty="0">
                <a:solidFill>
                  <a:schemeClr val="tx1"/>
                </a:solidFill>
              </a:rPr>
              <a:t>Disposal</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043608" y="1148961"/>
            <a:ext cx="8497887" cy="1343935"/>
          </a:xfrm>
        </p:spPr>
        <p:txBody>
          <a:bodyPr/>
          <a:lstStyle/>
          <a:p>
            <a:r>
              <a:rPr lang="en-US" altLang="en-US" sz="2400" dirty="0"/>
              <a:t>Advice for all 3000 chemicals and solutions</a:t>
            </a:r>
          </a:p>
          <a:p>
            <a:r>
              <a:rPr lang="en-US" altLang="en-US" sz="2400" dirty="0"/>
              <a:t>Guide to disposal and waste container details</a:t>
            </a:r>
          </a:p>
          <a:p>
            <a:r>
              <a:rPr lang="en-US" altLang="en-US" sz="2400" b="1" dirty="0">
                <a:highlight>
                  <a:srgbClr val="FFFF00"/>
                </a:highlight>
              </a:rPr>
              <a:t>NEW Waste container labels!</a:t>
            </a:r>
          </a:p>
          <a:p>
            <a:pPr marL="0" indent="0">
              <a:buNone/>
            </a:pPr>
            <a:endParaRPr lang="en-US" altLang="en-US" sz="2400" dirty="0"/>
          </a:p>
          <a:p>
            <a:pPr marL="0" indent="0">
              <a:buNone/>
            </a:pPr>
            <a:endParaRPr lang="en-US" altLang="en-US" sz="2400" dirty="0"/>
          </a:p>
        </p:txBody>
      </p:sp>
      <p:pic>
        <p:nvPicPr>
          <p:cNvPr id="4" name="Picture 3">
            <a:extLst>
              <a:ext uri="{FF2B5EF4-FFF2-40B4-BE49-F238E27FC236}">
                <a16:creationId xmlns:a16="http://schemas.microsoft.com/office/drawing/2014/main" id="{9D0D67C5-B853-3743-9505-B0608D9D6205}"/>
              </a:ext>
            </a:extLst>
          </p:cNvPr>
          <p:cNvPicPr>
            <a:picLocks noChangeAspect="1"/>
          </p:cNvPicPr>
          <p:nvPr/>
        </p:nvPicPr>
        <p:blipFill>
          <a:blip r:embed="rId3"/>
          <a:stretch>
            <a:fillRect/>
          </a:stretch>
        </p:blipFill>
        <p:spPr>
          <a:xfrm>
            <a:off x="125412" y="3140968"/>
            <a:ext cx="8893175" cy="30786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0" y="476672"/>
            <a:ext cx="9144000" cy="515938"/>
          </a:xfrm>
        </p:spPr>
        <p:txBody>
          <a:bodyPr/>
          <a:lstStyle/>
          <a:p>
            <a:pPr eaLnBrk="1" hangingPunct="1"/>
            <a:r>
              <a:rPr lang="en-US" altLang="en-US" sz="3600" dirty="0">
                <a:solidFill>
                  <a:schemeClr val="tx1"/>
                </a:solidFill>
              </a:rPr>
              <a:t>Safety Databases</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223628" y="1916832"/>
            <a:ext cx="6696744" cy="936104"/>
          </a:xfrm>
        </p:spPr>
        <p:txBody>
          <a:bodyPr/>
          <a:lstStyle/>
          <a:p>
            <a:pPr marL="0" indent="0">
              <a:buNone/>
            </a:pPr>
            <a:r>
              <a:rPr lang="en-US" altLang="en-US" sz="9600" b="1" dirty="0">
                <a:solidFill>
                  <a:srgbClr val="00B050"/>
                </a:solidFill>
              </a:rPr>
              <a:t>&gt;650</a:t>
            </a:r>
            <a:r>
              <a:rPr lang="en-US" altLang="en-US" sz="9600" dirty="0"/>
              <a:t> </a:t>
            </a:r>
          </a:p>
          <a:p>
            <a:pPr marL="0" indent="0">
              <a:buNone/>
            </a:pPr>
            <a:r>
              <a:rPr lang="en-US" altLang="en-US" dirty="0"/>
              <a:t>new and updated items!</a:t>
            </a:r>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endParaRPr lang="en-US" altLang="en-US" sz="2400" dirty="0"/>
          </a:p>
        </p:txBody>
      </p:sp>
      <p:sp>
        <p:nvSpPr>
          <p:cNvPr id="3" name="TextBox 2">
            <a:extLst>
              <a:ext uri="{FF2B5EF4-FFF2-40B4-BE49-F238E27FC236}">
                <a16:creationId xmlns:a16="http://schemas.microsoft.com/office/drawing/2014/main" id="{92C0E73F-2423-5D36-AD7F-14CD8F90F31D}"/>
              </a:ext>
            </a:extLst>
          </p:cNvPr>
          <p:cNvSpPr txBox="1"/>
          <p:nvPr/>
        </p:nvSpPr>
        <p:spPr>
          <a:xfrm>
            <a:off x="3923928" y="5085184"/>
            <a:ext cx="4772024" cy="1569660"/>
          </a:xfrm>
          <a:prstGeom prst="rect">
            <a:avLst/>
          </a:prstGeom>
          <a:noFill/>
        </p:spPr>
        <p:txBody>
          <a:bodyPr wrap="square">
            <a:spAutoFit/>
          </a:bodyPr>
          <a:lstStyle/>
          <a:p>
            <a:pPr marL="0" indent="0">
              <a:buNone/>
            </a:pPr>
            <a:r>
              <a:rPr lang="en-US" altLang="en-US" sz="2400" dirty="0"/>
              <a:t>Especially expanded coverage of</a:t>
            </a:r>
          </a:p>
          <a:p>
            <a:r>
              <a:rPr lang="en-AU" b="0" i="0" dirty="0">
                <a:effectLst/>
                <a:latin typeface="Arial" panose="020B0604020202020204" pitchFamily="34" charset="0"/>
              </a:rPr>
              <a:t>+ saturated solutions</a:t>
            </a:r>
          </a:p>
          <a:p>
            <a:r>
              <a:rPr lang="en-AU" dirty="0"/>
              <a:t>+ </a:t>
            </a:r>
            <a:r>
              <a:rPr lang="en-AU" b="0" i="0" dirty="0">
                <a:effectLst/>
                <a:latin typeface="Arial" panose="020B0604020202020204" pitchFamily="34" charset="0"/>
              </a:rPr>
              <a:t>test papers &amp; reaction products</a:t>
            </a:r>
            <a:endParaRPr lang="en-US" altLang="en-US" sz="2400" dirty="0"/>
          </a:p>
          <a:p>
            <a:pPr marL="0" indent="0">
              <a:buNone/>
            </a:pPr>
            <a:r>
              <a:rPr lang="en-US" altLang="en-US" sz="2400" dirty="0"/>
              <a:t>+ geological minerals and rocks</a:t>
            </a:r>
          </a:p>
        </p:txBody>
      </p:sp>
    </p:spTree>
    <p:extLst>
      <p:ext uri="{BB962C8B-B14F-4D97-AF65-F5344CB8AC3E}">
        <p14:creationId xmlns:p14="http://schemas.microsoft.com/office/powerpoint/2010/main" val="155661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17B53C-27B5-2237-B67F-1789F784C9E0}"/>
              </a:ext>
            </a:extLst>
          </p:cNvPr>
          <p:cNvPicPr>
            <a:picLocks noChangeAspect="1"/>
          </p:cNvPicPr>
          <p:nvPr/>
        </p:nvPicPr>
        <p:blipFill>
          <a:blip r:embed="rId3"/>
          <a:stretch>
            <a:fillRect/>
          </a:stretch>
        </p:blipFill>
        <p:spPr>
          <a:xfrm>
            <a:off x="908922" y="646106"/>
            <a:ext cx="7665933" cy="280831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784BEFBB-64B0-5D61-53F0-D4D69292DBB2}"/>
              </a:ext>
            </a:extLst>
          </p:cNvPr>
          <p:cNvPicPr>
            <a:picLocks noChangeAspect="1"/>
          </p:cNvPicPr>
          <p:nvPr/>
        </p:nvPicPr>
        <p:blipFill>
          <a:blip r:embed="rId4"/>
          <a:stretch>
            <a:fillRect/>
          </a:stretch>
        </p:blipFill>
        <p:spPr>
          <a:xfrm>
            <a:off x="908922" y="4149080"/>
            <a:ext cx="6477000" cy="1930400"/>
          </a:xfrm>
          <a:prstGeom prst="rect">
            <a:avLst/>
          </a:prstGeom>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500662" y="5009260"/>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5400000">
            <a:off x="6440901" y="69600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6674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E952E719-02F0-7773-50AF-A74885BE1DC0}"/>
              </a:ext>
            </a:extLst>
          </p:cNvPr>
          <p:cNvPicPr>
            <a:picLocks noChangeAspect="1"/>
          </p:cNvPicPr>
          <p:nvPr/>
        </p:nvPicPr>
        <p:blipFill>
          <a:blip r:embed="rId2"/>
          <a:stretch>
            <a:fillRect/>
          </a:stretch>
        </p:blipFill>
        <p:spPr>
          <a:xfrm>
            <a:off x="4720480" y="4070624"/>
            <a:ext cx="7772400" cy="1813825"/>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5301FC29-43CF-DA7F-9BF7-67DA1F40ABCC}"/>
              </a:ext>
            </a:extLst>
          </p:cNvPr>
          <p:cNvPicPr>
            <a:picLocks noChangeAspect="1"/>
          </p:cNvPicPr>
          <p:nvPr/>
        </p:nvPicPr>
        <p:blipFill>
          <a:blip r:embed="rId3"/>
          <a:stretch>
            <a:fillRect/>
          </a:stretch>
        </p:blipFill>
        <p:spPr>
          <a:xfrm>
            <a:off x="1403648" y="116632"/>
            <a:ext cx="6120680" cy="2897979"/>
          </a:xfrm>
          <a:prstGeom prst="rect">
            <a:avLst/>
          </a:prstGeom>
        </p:spPr>
      </p:pic>
      <p:sp>
        <p:nvSpPr>
          <p:cNvPr id="8" name="Down Arrow 7">
            <a:extLst>
              <a:ext uri="{FF2B5EF4-FFF2-40B4-BE49-F238E27FC236}">
                <a16:creationId xmlns:a16="http://schemas.microsoft.com/office/drawing/2014/main" id="{1680CA0D-6382-F697-0113-BCCADA45515A}"/>
              </a:ext>
            </a:extLst>
          </p:cNvPr>
          <p:cNvSpPr/>
          <p:nvPr/>
        </p:nvSpPr>
        <p:spPr bwMode="auto">
          <a:xfrm rot="19550495">
            <a:off x="5215233" y="72859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6870E318-FA65-DADC-1736-131CE2D90C94}"/>
              </a:ext>
            </a:extLst>
          </p:cNvPr>
          <p:cNvPicPr>
            <a:picLocks noChangeAspect="1"/>
          </p:cNvPicPr>
          <p:nvPr/>
        </p:nvPicPr>
        <p:blipFill>
          <a:blip r:embed="rId4"/>
          <a:stretch>
            <a:fillRect/>
          </a:stretch>
        </p:blipFill>
        <p:spPr>
          <a:xfrm>
            <a:off x="323528" y="3291796"/>
            <a:ext cx="3602541" cy="3096344"/>
          </a:xfrm>
          <a:prstGeom prst="rect">
            <a:avLst/>
          </a:prstGeom>
        </p:spPr>
      </p:pic>
      <p:sp>
        <p:nvSpPr>
          <p:cNvPr id="12" name="Down Arrow 11">
            <a:extLst>
              <a:ext uri="{FF2B5EF4-FFF2-40B4-BE49-F238E27FC236}">
                <a16:creationId xmlns:a16="http://schemas.microsoft.com/office/drawing/2014/main" id="{99542316-29E2-1BFB-D41D-FD932E583E02}"/>
              </a:ext>
            </a:extLst>
          </p:cNvPr>
          <p:cNvSpPr/>
          <p:nvPr/>
        </p:nvSpPr>
        <p:spPr bwMode="auto">
          <a:xfrm rot="5400000">
            <a:off x="3654926" y="3697654"/>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9D881C49-AE5D-35E9-4B3C-0AC5E9265404}"/>
              </a:ext>
            </a:extLst>
          </p:cNvPr>
          <p:cNvSpPr/>
          <p:nvPr/>
        </p:nvSpPr>
        <p:spPr bwMode="auto">
          <a:xfrm rot="8478028">
            <a:off x="5042167" y="5758668"/>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98126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117233</TotalTime>
  <Words>719</Words>
  <Application>Microsoft Macintosh PowerPoint</Application>
  <PresentationFormat>On-screen Show (4:3)</PresentationFormat>
  <Paragraphs>131</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publicsans</vt:lpstr>
      <vt:lpstr>Blank Presentation</vt:lpstr>
      <vt:lpstr>RiskAssess  latest features, tips and tricks</vt:lpstr>
      <vt:lpstr>2700 schools NSW: 777 (93%)</vt:lpstr>
      <vt:lpstr>PowerPoint Presentation</vt:lpstr>
      <vt:lpstr>New Features</vt:lpstr>
      <vt:lpstr>PowerPoint Presentation</vt:lpstr>
      <vt:lpstr>Disposal</vt:lpstr>
      <vt:lpstr>Safety Databases</vt:lpstr>
      <vt:lpstr>PowerPoint Presentation</vt:lpstr>
      <vt:lpstr>PowerPoint Presentation</vt:lpstr>
      <vt:lpstr>NESA: 7-10 Syllabus</vt:lpstr>
      <vt:lpstr>NESA: Working Scientifically 11-12</vt:lpstr>
      <vt:lpstr>PowerPoint Presentation</vt:lpstr>
      <vt:lpstr>PowerPoint Presentation</vt:lpstr>
      <vt:lpstr>PowerPoint Presentation</vt:lpstr>
      <vt:lpstr>Future Ideas</vt:lpstr>
      <vt:lpstr>Chemical Register DRAFT</vt:lpstr>
      <vt:lpstr>PowerPoint Presentation</vt:lpstr>
      <vt:lpstr>Tips &amp; Tricks</vt:lpstr>
      <vt:lpstr>Menu</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James Crisp</cp:lastModifiedBy>
  <cp:revision>348</cp:revision>
  <cp:lastPrinted>2023-10-31T03:16:07Z</cp:lastPrinted>
  <dcterms:created xsi:type="dcterms:W3CDTF">2008-09-14T02:46:40Z</dcterms:created>
  <dcterms:modified xsi:type="dcterms:W3CDTF">2023-11-01T06:38:32Z</dcterms:modified>
</cp:coreProperties>
</file>