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95" r:id="rId4"/>
    <p:sldId id="268" r:id="rId5"/>
    <p:sldId id="274" r:id="rId6"/>
    <p:sldId id="270" r:id="rId7"/>
    <p:sldId id="272" r:id="rId8"/>
    <p:sldId id="296" r:id="rId9"/>
    <p:sldId id="280" r:id="rId10"/>
    <p:sldId id="306" r:id="rId11"/>
    <p:sldId id="281" r:id="rId12"/>
    <p:sldId id="279" r:id="rId13"/>
    <p:sldId id="282" r:id="rId14"/>
    <p:sldId id="276" r:id="rId15"/>
    <p:sldId id="308" r:id="rId16"/>
    <p:sldId id="283" r:id="rId17"/>
    <p:sldId id="310" r:id="rId18"/>
    <p:sldId id="284" r:id="rId19"/>
    <p:sldId id="287" r:id="rId20"/>
    <p:sldId id="29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4"/>
    <p:restoredTop sz="94644"/>
  </p:normalViewPr>
  <p:slideViewPr>
    <p:cSldViewPr>
      <p:cViewPr varScale="1">
        <p:scale>
          <a:sx n="195" d="100"/>
          <a:sy n="195" d="100"/>
        </p:scale>
        <p:origin x="19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78556E-133C-864A-A760-8F9657AC7F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C3B8B6C-2E99-D648-A0EF-6BEFE4CF4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11EDF7C-53D3-1A4C-A1B8-655DE3BA09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D6B4354-EDE6-1140-AA48-0425048A81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F8006D3-AD11-3F43-B06C-11DDDDAD9F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C997A5E-4DF9-2E41-B150-6892182B4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42BC1-5102-5C43-8EB9-DA4DE94BCE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261F9DE-97D2-B14C-A6B5-5F35E28BE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8CEC27-2B06-DB47-89F8-9ACC7D15A12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AD1F0F3-943F-BA4B-9B30-10678F6D4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D344F4-810D-C345-BC8D-C07CFD573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94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0B6282F-C227-1E4F-87B4-0FFC83FF9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6108E7-8C09-384D-975B-E49C62FC28F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B404C61-FE17-BF40-9F8A-C37B63ADE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CF65D73-94DD-D243-968A-A78B7C11E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506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068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CF6E78F-E1AB-C04E-B736-4E38FA62A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E4BD5-7253-1E4E-B0C8-6DB79F45950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154B2CB4-183A-A540-BB35-E7B8B2A91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DF1C5C9-6F65-A642-9F1A-96B5BAB70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DFE0171-BE1E-B442-9092-804990212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802BC-B5F1-A94F-9F07-24B1C2196BB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47726F1-C196-6346-AC71-7A06096BE4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F3A299-4EC9-B444-9929-A4341ED53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6F09FCE-77C7-0241-BB9C-AF1CE5C9A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053B75-05F5-C84B-9AE3-8EEBAD95CAA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662D610-7A62-9B45-9CEA-739B2DAA251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6E41916-3CBF-0E42-AEA8-79814873B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D98A513-6759-EE4D-BCA4-7FE4E72A3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2C7ED2-4AE8-5D49-BA2C-CC5FE8D87B2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E9F8B66-D7FB-1B46-948A-F3AE68DD8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D76CCDE-EE04-6947-8B89-C04DCB0B2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99AFDD0C-B871-0348-AC78-FA36219463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D6538F-E03C-2540-904F-F487F37A329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B55D129-361E-CD40-AED8-7E8B52F18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7A848CF-1B21-FA49-BBEA-66FF09198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9865830-6AF7-F745-AC1E-A09AEF924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FB1BC7-59F5-1744-95ED-4033727E3EC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02A2A82-90F3-2D46-BC4D-25EDD3AA8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5A49AE-720D-8E4C-83AA-4DAA0AA0E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BFBB2FF-D599-DF44-91C0-0D412E675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6306CB-3B33-0F45-AA80-1747F1BCADA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F592921-F5F1-8E44-B81E-8FC52DFFA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7689789-6528-0143-A08C-4AA5B8547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45873854-6013-EE4E-9013-230E49ADB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0629AB-F90E-B948-9F59-4B61D7BC84F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61364-2E66-9C4F-82FD-DF4E340F0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80C3061-5079-944F-AC63-7D13F64E8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0C4001-5DE4-1047-80A6-07ADDB113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A3C6A-4C28-A442-B747-CC04B279C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A6831-AE79-FE47-8ED7-B496D4A37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19AC-8064-4543-8EE2-0BF3567E0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74D23-07FD-1D44-BDE9-8F4F4AA89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362E7-784E-5748-8D39-02CAEA132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2DACF-352E-2749-A0F6-CE4FF1AAA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F811-3151-584F-9889-8797D9141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E58BF-5C59-BA41-9F94-38C666942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E726-1A86-B342-ABEE-3694AFCD1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734BD-DBE8-1E46-AC7B-FCB0376B4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AC58-2BCC-424C-954C-8558AF9E1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4AF3E-8463-324B-977A-0D7CBF4B9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3911D-54C9-D641-A2B4-EF1A8D4D7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95F52-7376-D44A-9A37-DFC721182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F8E6-2203-D141-9676-64BA6A9C9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564CD-F5CD-264A-A4D8-3539ABBDB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9177E-400B-B342-87F7-CB097F656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58993-FF0D-F142-8526-6B6B35FAE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E56E-6369-1C41-9BF1-BD0664AFB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E5FF7-E286-944E-902E-073A79F5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66B00-48B1-0247-9231-22C2C2E2C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6767C-0711-7845-AE2E-12B41EC47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C3899-F9C0-E049-A1D6-64C84DFF3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5B633F-A74D-4748-88F7-8A07277C2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4A3EEE-91F4-6445-97A6-765FAEFAD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B9E9CC-0824-0E4B-B71E-29B95F091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9B5F8-9D9C-4742-96E8-D1F927BAE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ACA16E-5B6A-ED40-A3A0-6A0C9E7D6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CC63FB-44C2-6842-A4A8-7AE6892C8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97373-5967-C34F-AFC0-E1169C940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7D417-1DBF-6142-984B-60648A104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34B47B-A8D2-4B4F-8AE0-72EA0FF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40C05D-93E4-FE40-AF78-38D7D28F8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500F58-17A5-1641-9752-5B60E2782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0CC1-6EF4-4048-A6F4-E3D5B331B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F711C-672A-6342-8EC9-5BD7F8861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059B3-1A86-984E-A963-8C665697E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8835-62BC-B042-AEA5-D2BEE768A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AD726-C719-ED4C-9A29-E9C311B27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0AE99-924E-1143-8E79-12112BAA8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1B44D-A9DC-B547-A390-28A5E9F56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13F8C-FF33-3F4D-8FDD-96A5F707B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3AA69-CB5E-A74E-A46E-F73B0879B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40265-2772-AD48-A9DD-DC74CA95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19E79C-D473-F541-A2A5-090D9626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58E0FE-5753-D646-B67D-335673A27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04B002-BE63-0D4C-BC65-BB0BB4EC56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5EBA3-C685-2B45-B005-A3BB4D9055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0065DE-C8D5-3D44-A0A4-F2FC923157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22331C2-E579-A147-AEFD-B049F3DDE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2838450"/>
            <a:ext cx="7812087" cy="16764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Risk assessment and labelling with </a:t>
            </a:r>
            <a:r>
              <a:rPr lang="en-US" altLang="en-US" dirty="0" err="1"/>
              <a:t>RiskAssess</a:t>
            </a:r>
            <a:br>
              <a:rPr lang="en-US" altLang="en-US" dirty="0"/>
            </a:br>
            <a:endParaRPr lang="en-US" altLang="en-US" sz="3200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B2EBE60-1B4A-1647-83DF-A9220E509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4652963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766FE01D-FE11-3841-B808-D2EB045BE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Picture" r:id="rId4" imgW="1003300" imgH="571500" progId="Word.Picture.8">
                  <p:embed/>
                </p:oleObj>
              </mc:Choice>
              <mc:Fallback>
                <p:oleObj name="Picture" r:id="rId4" imgW="1003300" imgH="5715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" descr="burning_hair_medium.jpg">
            <a:extLst>
              <a:ext uri="{FF2B5EF4-FFF2-40B4-BE49-F238E27FC236}">
                <a16:creationId xmlns:a16="http://schemas.microsoft.com/office/drawing/2014/main" id="{19B85121-8A71-6A41-AB91-403735181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initial assessment of inherent risk</a:t>
            </a:r>
            <a:br>
              <a:rPr lang="en-US" altLang="en-US" sz="3000"/>
            </a:br>
            <a:r>
              <a:rPr lang="en-US" altLang="en-US" sz="3000"/>
              <a:t>- if low, go to end</a:t>
            </a:r>
            <a:br>
              <a:rPr lang="en-US" altLang="en-US" sz="3000"/>
            </a:br>
            <a:r>
              <a:rPr lang="en-US" altLang="en-US" sz="3000"/>
              <a:t>- if medium or more, record control measures</a:t>
            </a:r>
            <a:br>
              <a:rPr lang="en-US" altLang="en-US" sz="3000"/>
            </a:br>
            <a:r>
              <a:rPr lang="en-US" altLang="en-US" sz="300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cross-checking by teacher/labtech/reviewer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inexpensive ($250+GST per campus per year)</a:t>
            </a:r>
            <a:endParaRPr lang="en-US" alt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29297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1980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3,220,000 risk assessments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37088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standardisation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reduced frequency of injuries </a:t>
            </a:r>
            <a:br>
              <a:rPr lang="en-US" altLang="en-US" sz="3000"/>
            </a:br>
            <a:r>
              <a:rPr lang="en-US" altLang="en-US" sz="3000"/>
              <a:t>  - to students</a:t>
            </a:r>
            <a:br>
              <a:rPr lang="en-US" altLang="en-US" sz="3000"/>
            </a:br>
            <a:r>
              <a:rPr lang="en-US" altLang="en-US" sz="300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compliance with the Australian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BDD66DC-2F7E-3B40-818F-B6E6A9473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of benefits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A34B7AC9-7150-414A-96B1-BCCFB808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5638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safer laboratories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better communication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meets legal requirements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reduced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improved efficiency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happy lab techs and teachers!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800" y="2204864"/>
            <a:ext cx="4104456" cy="32521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</a:t>
            </a:r>
            <a:r>
              <a:rPr lang="en-US" altLang="en-US" sz="3000" dirty="0" err="1"/>
              <a:t>customised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5826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>
            <a:extLst>
              <a:ext uri="{FF2B5EF4-FFF2-40B4-BE49-F238E27FC236}">
                <a16:creationId xmlns:a16="http://schemas.microsoft.com/office/drawing/2014/main" id="{7AA1FE84-BCA8-C447-B72F-F9053DFC3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13593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dirty="0"/>
              <a:t>Label for a</a:t>
            </a:r>
          </a:p>
          <a:p>
            <a:pPr algn="ctr"/>
            <a:r>
              <a:rPr lang="en-US" altLang="en-US" sz="2800" dirty="0"/>
              <a:t>“Decanted or transferred hazardous chemical”</a:t>
            </a:r>
          </a:p>
          <a:p>
            <a:endParaRPr lang="en-US" altLang="en-US" dirty="0"/>
          </a:p>
          <a:p>
            <a:r>
              <a:rPr lang="en-US" altLang="en-US" sz="2000" dirty="0"/>
              <a:t>“must, at a minimum, be written in English and include the following: </a:t>
            </a:r>
          </a:p>
          <a:p>
            <a:r>
              <a:rPr lang="en-US" altLang="en-US" sz="2000" dirty="0"/>
              <a:t>• the product identifier, and</a:t>
            </a:r>
          </a:p>
          <a:p>
            <a:r>
              <a:rPr lang="en-US" altLang="en-US" sz="2000" dirty="0"/>
              <a:t>• a hazard pictogram </a:t>
            </a:r>
            <a:r>
              <a:rPr lang="en-US" altLang="en-US" sz="2000" dirty="0">
                <a:solidFill>
                  <a:srgbClr val="FF0000"/>
                </a:solidFill>
              </a:rPr>
              <a:t>or</a:t>
            </a:r>
            <a:r>
              <a:rPr lang="en-US" altLang="en-US" sz="2000" dirty="0"/>
              <a:t> hazard statement consistent with the correct classification of the chemical”</a:t>
            </a:r>
          </a:p>
          <a:p>
            <a:endParaRPr lang="en-US" altLang="en-US" sz="2000" dirty="0"/>
          </a:p>
          <a:p>
            <a:r>
              <a:rPr lang="en-US" altLang="en-US" sz="2000" dirty="0"/>
              <a:t>Guidelines for minimum text and pictogram size:</a:t>
            </a:r>
          </a:p>
          <a:p>
            <a:endParaRPr lang="en-US" altLang="en-US" sz="2000" dirty="0"/>
          </a:p>
          <a:p>
            <a:r>
              <a:rPr lang="en-US" altLang="en-US" sz="2000" dirty="0"/>
              <a:t>         </a:t>
            </a:r>
            <a:r>
              <a:rPr lang="en-US" altLang="en-US" sz="2000" i="1" dirty="0"/>
              <a:t>Volume                     Text                      Pictogram</a:t>
            </a:r>
          </a:p>
          <a:p>
            <a:r>
              <a:rPr lang="en-US" altLang="en-US" sz="2000" dirty="0"/>
              <a:t>      &lt; 500 mL                  2.5 mm                       15 mm</a:t>
            </a:r>
          </a:p>
          <a:p>
            <a:r>
              <a:rPr lang="en-US" altLang="en-US" sz="2000" dirty="0"/>
              <a:t>      500 mL to 5 L              3 mm                        20 mm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1800" dirty="0"/>
              <a:t>[Safe Work NSW “</a:t>
            </a:r>
            <a:r>
              <a:rPr lang="en-US" altLang="ja-JP" sz="1800" dirty="0"/>
              <a:t>Labelling of Workplace Hazardous Chemicals Code of Practice</a:t>
            </a:r>
            <a:r>
              <a:rPr lang="en-US" altLang="en-US" sz="1800" dirty="0"/>
              <a:t>”</a:t>
            </a:r>
            <a:r>
              <a:rPr lang="en-US" altLang="ja-JP" sz="1800" dirty="0"/>
              <a:t> April 2016]</a:t>
            </a:r>
          </a:p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RiskAssess</a:t>
            </a:r>
            <a:r>
              <a:rPr lang="en-US" altLang="en-US" dirty="0">
                <a:solidFill>
                  <a:srgbClr val="0000FF"/>
                </a:solidFill>
              </a:rPr>
              <a:t> follows the Code of Practice for labelling!</a:t>
            </a:r>
          </a:p>
        </p:txBody>
      </p:sp>
    </p:spTree>
    <p:extLst>
      <p:ext uri="{BB962C8B-B14F-4D97-AF65-F5344CB8AC3E}">
        <p14:creationId xmlns:p14="http://schemas.microsoft.com/office/powerpoint/2010/main" val="239062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BFA49142-C102-E646-9CEC-035F0E31B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THE LAW?</a:t>
            </a:r>
            <a:br>
              <a:rPr lang="en-US" altLang="en-US" dirty="0"/>
            </a:br>
            <a:r>
              <a:rPr lang="en-US" altLang="en-US" sz="3600" dirty="0"/>
              <a:t>Work Health &amp; Safety Act 2011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9EDD3E0-124E-B34B-9FC6-AFDC2E3D6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E88A25EB-ED1E-5249-8962-50D27093C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Student RiskAssess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1FD0D3C1-0DF4-314C-A2B5-D9612C8D1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meets safety training requirements of </a:t>
            </a:r>
            <a:br>
              <a:rPr lang="en-US" altLang="en-US" sz="2600"/>
            </a:br>
            <a:r>
              <a:rPr lang="en-US" altLang="en-US" sz="2600"/>
              <a:t>- new Australian Curriculum for Science</a:t>
            </a:r>
            <a:br>
              <a:rPr lang="en-US" altLang="en-US" sz="2600"/>
            </a:br>
            <a:r>
              <a:rPr lang="en-US" altLang="en-US" sz="2600"/>
              <a:t>- International Baccalaureate</a:t>
            </a:r>
            <a:br>
              <a:rPr lang="en-US" altLang="en-US" sz="2600"/>
            </a:br>
            <a:r>
              <a:rPr lang="en-US" altLang="en-US" sz="2600"/>
              <a:t>- extended investigations (student-initiated)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optimised for student use</a:t>
            </a:r>
            <a:br>
              <a:rPr lang="en-US" altLang="en-US" sz="2600"/>
            </a:br>
            <a:r>
              <a:rPr lang="en-US" altLang="en-US" sz="2600"/>
              <a:t>- students must agree to follow rules and instructions</a:t>
            </a:r>
            <a:br>
              <a:rPr lang="en-US" altLang="en-US" sz="2600"/>
            </a:br>
            <a:r>
              <a:rPr lang="en-US" altLang="en-US" sz="2600"/>
              <a:t>- online help screens and documents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	- PINs to prevent copying/allow use for assessment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continues to have all facilities of RiskAssess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class of 30 simultaneous users no problem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can be used on</a:t>
            </a:r>
            <a:br>
              <a:rPr lang="en-US" altLang="en-US" sz="2600"/>
            </a:br>
            <a:r>
              <a:rPr lang="en-US" altLang="en-US" sz="2600"/>
              <a:t>- laptops, iPads and other tablets </a:t>
            </a:r>
            <a:br>
              <a:rPr lang="en-US" altLang="en-US" sz="2600"/>
            </a:br>
            <a:r>
              <a:rPr lang="en-US" altLang="en-US" sz="2600"/>
              <a:t>- smart phones (iPhones, Android, etc)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costs an additional $250 + GST per campus per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AC225AF9-393C-2745-9918-94A5AE44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behaviour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allergies,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(NOT book “risk assessment”, tick sheet, etc)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4A40EEC-B40F-3447-933F-4395878CA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444C57A-4296-D244-9D0F-2300913C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8367DA1-0DD3-F249-A8CF-4A61ED243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224586C1-F200-CC4F-8E7F-92362111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FFD49649-ADB6-2946-8389-07141D528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A23EF0F-3B56-634D-9307-C88E312D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identification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E96ECFB-04EA-DB47-A3B1-81F864DA8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905000"/>
            <a:ext cx="8620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history of </a:t>
            </a:r>
            <a:r>
              <a:rPr lang="ja-JP" altLang="en-US"/>
              <a:t>“</a:t>
            </a:r>
            <a:r>
              <a:rPr lang="en-US" altLang="ja-JP"/>
              <a:t>accidents</a:t>
            </a:r>
            <a:r>
              <a:rPr lang="ja-JP" altLang="en-US"/>
              <a:t>”</a:t>
            </a:r>
            <a:r>
              <a:rPr lang="en-US" altLang="ja-JP"/>
              <a:t> and </a:t>
            </a:r>
            <a:r>
              <a:rPr lang="ja-JP" altLang="en-US"/>
              <a:t>“</a:t>
            </a:r>
            <a:r>
              <a:rPr lang="en-US" altLang="ja-JP"/>
              <a:t>near-accidents</a:t>
            </a:r>
            <a:r>
              <a:rPr lang="ja-JP" altLang="en-US"/>
              <a:t>”</a:t>
            </a:r>
            <a:r>
              <a:rPr lang="en-US" altLang="ja-JP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/>
              <a:t>   - at school</a:t>
            </a:r>
            <a:br>
              <a:rPr lang="en-US" altLang="ja-JP"/>
            </a:br>
            <a:r>
              <a:rPr lang="en-US" altLang="ja-JP"/>
              <a:t>- at similar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brainstorming, preferably with colleagues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checklists of possible risks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authoritative sources e.g. SDSs, databases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469FFED-D5A2-2C44-9B55-013742B96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/>
              <a:t>Risk assessment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6A3B7BA-3A76-A94F-84B7-200C52661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032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HB 436:2013 </a:t>
            </a:r>
            <a:r>
              <a:rPr lang="ja-JP" altLang="en-US" sz="2400"/>
              <a:t>“</a:t>
            </a:r>
            <a:r>
              <a:rPr lang="en-US" altLang="ja-JP" sz="2400" dirty="0"/>
              <a:t>Risk management guidelines</a:t>
            </a:r>
            <a:r>
              <a:rPr lang="ja-JP" altLang="en-US" sz="2400"/>
              <a:t>”</a:t>
            </a:r>
            <a:endParaRPr lang="en-US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28F305B-35D2-C84A-BBD7-60D9D140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89588"/>
            <a:ext cx="792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Risk matrices used in schools are 3 x 3 to 5 x 5</a:t>
            </a:r>
          </a:p>
          <a:p>
            <a:r>
              <a:rPr lang="en-US" altLang="en-US"/>
              <a:t>See </a:t>
            </a:r>
            <a:r>
              <a:rPr lang="en-US" altLang="en-US">
                <a:solidFill>
                  <a:srgbClr val="3366FF"/>
                </a:solidFill>
              </a:rPr>
              <a:t>www.riskassess.com.au/info/learning_resources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CE883A9-CDF1-0744-8551-6EBB53A6A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control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536E761-9D9E-6A4A-ACC7-035B9E57A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Hierarchy of options: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9FBB7827-321D-6347-B44F-AA85EE3B0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DE2849CA-2330-6C4A-86E7-160700436E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6">
            <a:extLst>
              <a:ext uri="{FF2B5EF4-FFF2-40B4-BE49-F238E27FC236}">
                <a16:creationId xmlns:a16="http://schemas.microsoft.com/office/drawing/2014/main" id="{48B47F99-DE9B-B44B-BA2B-6F59A341F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F3184F6-6EF7-0248-854C-28AFF2B02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69098A-9C0A-6B49-91D6-1304181694BC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2D0627-1FB4-8347-8644-42626C78901D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2A6562-1F0E-FB49-B5C1-CA4FEC1334B6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8DC438-A863-2742-ADFE-8F9E8ABF40D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26" name="Rectangle 2">
            <a:extLst>
              <a:ext uri="{FF2B5EF4-FFF2-40B4-BE49-F238E27FC236}">
                <a16:creationId xmlns:a16="http://schemas.microsoft.com/office/drawing/2014/main" id="{907AE6BE-7EF0-804A-9A3D-55EF880E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30727" name="Rectangle 2">
            <a:extLst>
              <a:ext uri="{FF2B5EF4-FFF2-40B4-BE49-F238E27FC236}">
                <a16:creationId xmlns:a16="http://schemas.microsoft.com/office/drawing/2014/main" id="{2CCF9397-C339-F74B-A460-0CA4974E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779BA03B-1168-9E4E-83C4-AD5A220C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A42B631D-D406-3E4B-90D1-BD8282E6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E48BF0-B6EE-0A4A-BB34-87C4B98EE10A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4F8B79-E4E7-5C41-8820-74BB88505AB3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E700D9-82EF-3C4E-A652-79F52E00CBA3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73F641-79E8-974B-84B4-21BA931B9CD5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C2EE77-E004-9C44-A243-E47DA735D265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1B5D16-FC46-5541-A6D3-AB2430F6E174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36" name="Rectangle 2">
            <a:extLst>
              <a:ext uri="{FF2B5EF4-FFF2-40B4-BE49-F238E27FC236}">
                <a16:creationId xmlns:a16="http://schemas.microsoft.com/office/drawing/2014/main" id="{F43714D6-042E-7C45-AE71-7EF073DF3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RiskAssess?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customised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provides</a:t>
            </a:r>
            <a:br>
              <a:rPr lang="en-US" altLang="en-US" sz="3000"/>
            </a:br>
            <a:r>
              <a:rPr lang="en-US" altLang="en-US" sz="3000"/>
              <a:t>  - electronic templates (AU/ISO)</a:t>
            </a:r>
            <a:br>
              <a:rPr lang="en-US" altLang="en-US" sz="3000"/>
            </a:br>
            <a:r>
              <a:rPr lang="en-US" altLang="en-US" sz="3000"/>
              <a:t>  - database information on risks</a:t>
            </a:r>
            <a:br>
              <a:rPr lang="en-US" altLang="en-US" sz="3000"/>
            </a:br>
            <a:r>
              <a:rPr lang="en-US" altLang="en-US" sz="3000"/>
              <a:t>     (chemical, equipment, biological)</a:t>
            </a:r>
            <a:br>
              <a:rPr lang="en-US" altLang="en-US" sz="3000"/>
            </a:br>
            <a:r>
              <a:rPr lang="en-US" altLang="en-US" sz="3000"/>
              <a:t>  - equipment ordering/lab scheduling</a:t>
            </a:r>
            <a:br>
              <a:rPr lang="en-US" altLang="en-US" sz="3000"/>
            </a:br>
            <a:r>
              <a:rPr lang="en-US" altLang="en-US" sz="300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easy sharing of experiment templates for customisation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58546</TotalTime>
  <Words>571</Words>
  <Application>Microsoft Macintosh PowerPoint</Application>
  <PresentationFormat>On-screen Show (4:3)</PresentationFormat>
  <Paragraphs>164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Blank Presentation</vt:lpstr>
      <vt:lpstr>Picture</vt:lpstr>
      <vt:lpstr>Risk assessment and labelling with RiskAssess </vt:lpstr>
      <vt:lpstr>THE LAW? Work Health &amp; Safety Act 2011</vt:lpstr>
      <vt:lpstr>PowerPoint Presentation</vt:lpstr>
      <vt:lpstr>You should:</vt:lpstr>
      <vt:lpstr>Risk identification</vt:lpstr>
      <vt:lpstr>Risk assessment</vt:lpstr>
      <vt:lpstr>Risk control</vt:lpstr>
      <vt:lpstr>Assess risks</vt:lpstr>
      <vt:lpstr>What is RiskAssess?</vt:lpstr>
      <vt:lpstr>PowerPoint Presentation</vt:lpstr>
      <vt:lpstr>Logic</vt:lpstr>
      <vt:lpstr>Electronic system</vt:lpstr>
      <vt:lpstr>Details</vt:lpstr>
      <vt:lpstr>Advantages of RiskAssess</vt:lpstr>
      <vt:lpstr>Outcomes</vt:lpstr>
      <vt:lpstr>Summary of benefits</vt:lpstr>
      <vt:lpstr>Even more!</vt:lpstr>
      <vt:lpstr>PowerPoint Presentation</vt:lpstr>
      <vt:lpstr>PowerPoint Presentation</vt:lpstr>
      <vt:lpstr>Student RiskAssess</vt:lpstr>
    </vt:vector>
  </TitlesOfParts>
  <Company>CEIC UNSW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206</cp:revision>
  <cp:lastPrinted>2010-11-30T03:29:40Z</cp:lastPrinted>
  <dcterms:created xsi:type="dcterms:W3CDTF">2008-09-14T02:46:40Z</dcterms:created>
  <dcterms:modified xsi:type="dcterms:W3CDTF">2019-06-09T00:51:28Z</dcterms:modified>
</cp:coreProperties>
</file>