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311" r:id="rId3"/>
    <p:sldId id="312" r:id="rId4"/>
    <p:sldId id="313" r:id="rId5"/>
    <p:sldId id="331" r:id="rId6"/>
    <p:sldId id="328" r:id="rId7"/>
    <p:sldId id="288" r:id="rId8"/>
    <p:sldId id="327" r:id="rId9"/>
    <p:sldId id="300" r:id="rId10"/>
    <p:sldId id="326" r:id="rId11"/>
    <p:sldId id="329" r:id="rId12"/>
    <p:sldId id="325" r:id="rId13"/>
    <p:sldId id="263" r:id="rId14"/>
    <p:sldId id="265" r:id="rId15"/>
    <p:sldId id="330" r:id="rId16"/>
    <p:sldId id="315" r:id="rId17"/>
    <p:sldId id="317" r:id="rId18"/>
    <p:sldId id="324" r:id="rId19"/>
    <p:sldId id="318" r:id="rId20"/>
    <p:sldId id="322" r:id="rId21"/>
    <p:sldId id="316" r:id="rId22"/>
    <p:sldId id="332" r:id="rId23"/>
    <p:sldId id="333" r:id="rId24"/>
    <p:sldId id="334" r:id="rId25"/>
    <p:sldId id="335" r:id="rId26"/>
    <p:sldId id="336" r:id="rId27"/>
    <p:sldId id="337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71"/>
    <p:restoredTop sz="94674"/>
  </p:normalViewPr>
  <p:slideViewPr>
    <p:cSldViewPr>
      <p:cViewPr varScale="1">
        <p:scale>
          <a:sx n="124" d="100"/>
          <a:sy n="124" d="100"/>
        </p:scale>
        <p:origin x="188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D78556E-133C-864A-A760-8F9657AC7FA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8C3B8B6C-2E99-D648-A0EF-6BEFE4CF495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F11EDF7C-53D3-1A4C-A1B8-655DE3BA09C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7D6B4354-EDE6-1140-AA48-0425048A81A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DF8006D3-AD11-3F43-B06C-11DDDDAD9F7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6C997A5E-4DF9-2E41-B150-6892182B47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2642BC1-5102-5C43-8EB9-DA4DE94BCE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7261F9DE-97D2-B14C-A6B5-5F35E28BEEC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C8CEC27-2B06-DB47-89F8-9ACC7D15A121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BAD1F0F3-943F-BA4B-9B30-10678F6D45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AD344F4-810D-C345-BC8D-C07CFD5733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22B6317F-3DAD-1640-836E-64C25DF946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18568C-470D-D346-9224-ACC0B2CC7CCA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1798C111-2822-2D4E-9F46-8B34606380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93A5FE-DA9A-A044-8D93-43C3F24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8939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22B6317F-3DAD-1640-836E-64C25DF946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18568C-470D-D346-9224-ACC0B2CC7CCA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1798C111-2822-2D4E-9F46-8B34606380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93A5FE-DA9A-A044-8D93-43C3F24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0039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22B6317F-3DAD-1640-836E-64C25DF946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18568C-470D-D346-9224-ACC0B2CC7CCA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1798C111-2822-2D4E-9F46-8B34606380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93A5FE-DA9A-A044-8D93-43C3F24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17594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22B6317F-3DAD-1640-836E-64C25DF946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18568C-470D-D346-9224-ACC0B2CC7CCA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1798C111-2822-2D4E-9F46-8B34606380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93A5FE-DA9A-A044-8D93-43C3F24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0426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22B6317F-3DAD-1640-836E-64C25DF946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18568C-470D-D346-9224-ACC0B2CC7CCA}" type="slidenum">
              <a:rPr lang="en-US" altLang="en-US" sz="1200"/>
              <a:pPr/>
              <a:t>27</a:t>
            </a:fld>
            <a:endParaRPr lang="en-US" altLang="en-US" sz="120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1798C111-2822-2D4E-9F46-8B34606380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93A5FE-DA9A-A044-8D93-43C3F24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48905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0C4001-5DE4-1047-80A6-07ADDB1131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04A3C6A-4C28-A442-B747-CC04B279C8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8A6831-AE79-FE47-8ED7-B496D4A372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E219AC-8064-4543-8EE2-0BF3567E01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545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374D23-07FD-1D44-BDE9-8F4F4AA892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7362E7-784E-5748-8D39-02CAEA1323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22DACF-352E-2749-A0F6-CE4FF1AAA0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DEF811-3151-584F-9889-8797D91419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0474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10E58BF-5C59-BA41-9F94-38C666942C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FEFE726-1A86-B342-ABEE-3694AFCD19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6734BD-DBE8-1E46-AC7B-FCB0376B47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3DAC58-2BCC-424C-954C-8558AF9E1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153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F4AF3E-8463-324B-977A-0D7CBF4B98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13911D-54C9-D641-A2B4-EF1A8D4D711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C95F52-7376-D44A-9A37-DFC721182AB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FF8E6-2203-D141-9676-64BA6A9C9E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98427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94564CD-F5CD-264A-A4D8-3539ABBDBA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99177E-400B-B342-87F7-CB097F6560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958993-FF0D-F142-8526-6B6B35FAE6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1DE56E-6369-1C41-9BF1-BD0664AFB6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835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CE5FF7-E286-944E-902E-073A79F56DB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8366B00-48B1-0247-9231-22C2C2E2CC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96767C-0711-7845-AE2E-12B41EC472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AC3899-F9C0-E049-A1D6-64C84DFF37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1555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65B633F-A74D-4748-88F7-8A07277C2B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D4A3EEE-91F4-6445-97A6-765FAEFAD1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2B9E9CC-0824-0E4B-B71E-29B95F0918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C9B5F8-9D9C-4742-96E8-D1F927BAEBB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6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BACA16E-5B6A-ED40-A3A0-6A0C9E7D6A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FCC63FB-44C2-6842-A4A8-7AE6892C8A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A297373-5967-C34F-AFC0-E1169C9406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D7D417-1DBF-6142-984B-60648A104F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0562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C34B47B-A8D2-4B4F-8AE0-72EA0FF049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340C05D-93E4-FE40-AF78-38D7D28F8E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6500F58-17A5-1641-9752-5B60E2782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BE0CC1-6EF4-4048-A6F4-E3D5B331BD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477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5F711C-672A-6342-8EC9-5BD7F88613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5059B3-1A86-984E-A963-8C665697E0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608835-62BC-B042-AEA5-D2BEE768A2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5AD726-C719-ED4C-9A29-E9C311B27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626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60AE99-924E-1143-8E79-12112BAA8F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971B44D-A9DC-B547-A390-28A5E9F566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113F8C-FF33-3F4D-8FDD-96A5F707B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E3AA69-CB5E-A74E-A46E-F73B0879BB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5045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8940265-2772-AD48-A9DD-DC74CA959A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819E79C-D473-F541-A2A5-090D9626DA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258E0FE-5753-D646-B67D-335673A275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404B002-BE63-0D4C-BC65-BB0BB4EC56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1A5EBA3-C685-2B45-B005-A3BB4D9055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0065DE-C8D5-3D44-A0A4-F2FC9231573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22331C2-E579-A147-AEFD-B049F3DDE9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7584" y="2838450"/>
            <a:ext cx="7812087" cy="1676400"/>
          </a:xfrm>
        </p:spPr>
        <p:txBody>
          <a:bodyPr/>
          <a:lstStyle/>
          <a:p>
            <a:pPr algn="l" eaLnBrk="1" hangingPunct="1"/>
            <a:r>
              <a:rPr lang="en-US" altLang="en-US" dirty="0" err="1"/>
              <a:t>RiskAssess</a:t>
            </a:r>
            <a:r>
              <a:rPr lang="en-US" altLang="en-US" dirty="0"/>
              <a:t>: New features</a:t>
            </a:r>
            <a:br>
              <a:rPr lang="en-US" altLang="en-US" dirty="0"/>
            </a:br>
            <a:r>
              <a:rPr lang="en-US" altLang="en-US" dirty="0"/>
              <a:t>and latest developments</a:t>
            </a:r>
            <a:br>
              <a:rPr lang="en-US" altLang="en-US" dirty="0"/>
            </a:br>
            <a:endParaRPr lang="en-US" altLang="en-US" sz="3200" dirty="0"/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DB2EBE60-1B4A-1647-83DF-A9220E509CD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58888" y="4652963"/>
            <a:ext cx="6400800" cy="1295400"/>
          </a:xfrm>
        </p:spPr>
        <p:txBody>
          <a:bodyPr/>
          <a:lstStyle/>
          <a:p>
            <a:pPr eaLnBrk="1" hangingPunct="1"/>
            <a:r>
              <a:rPr lang="en-US" altLang="en-US" sz="3600"/>
              <a:t>Phillip Crisp and Eva Crisp</a:t>
            </a:r>
          </a:p>
        </p:txBody>
      </p:sp>
      <p:graphicFrame>
        <p:nvGraphicFramePr>
          <p:cNvPr id="14339" name="Object 5">
            <a:extLst>
              <a:ext uri="{FF2B5EF4-FFF2-40B4-BE49-F238E27FC236}">
                <a16:creationId xmlns:a16="http://schemas.microsoft.com/office/drawing/2014/main" id="{766FE01D-FE11-3841-B808-D2EB045BE4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533400"/>
          <a:ext cx="20050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1" name="Picture" r:id="rId4" imgW="1003300" imgH="571500" progId="Word.Picture.8">
                  <p:embed/>
                </p:oleObj>
              </mc:Choice>
              <mc:Fallback>
                <p:oleObj name="Picture" r:id="rId4" imgW="1003300" imgH="5715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33400"/>
                        <a:ext cx="200501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0" name="Picture 2" descr="burning_hair_medium.jpg">
            <a:extLst>
              <a:ext uri="{FF2B5EF4-FFF2-40B4-BE49-F238E27FC236}">
                <a16:creationId xmlns:a16="http://schemas.microsoft.com/office/drawing/2014/main" id="{19B85121-8A71-6A41-AB91-403735181E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312D094-278E-A446-AF58-D884547605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412" y="1628800"/>
            <a:ext cx="8893175" cy="307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703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F0513636-EC58-2142-B4A7-85BDBC0A36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56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The improvement process</a:t>
            </a:r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9E8C322D-126D-014B-9E59-81D08A1A186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57536" y="1556792"/>
            <a:ext cx="7681664" cy="5064968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eliminate unwanted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redesign procedures to minimize waste production, e.g. spot reactions, recycling, destruction, less toxic chemicals</a:t>
            </a:r>
            <a:br>
              <a:rPr lang="en-US" altLang="en-US" sz="2800" dirty="0"/>
            </a:br>
            <a:endParaRPr lang="en-US" altLang="en-US" sz="2800" dirty="0"/>
          </a:p>
          <a:p>
            <a:pPr eaLnBrk="1" hangingPunct="1"/>
            <a:r>
              <a:rPr lang="en-US" altLang="en-US" sz="2800" dirty="0"/>
              <a:t>dispose of wastes   </a:t>
            </a:r>
            <a:r>
              <a:rPr lang="en-US" altLang="en-US" sz="2800" dirty="0">
                <a:solidFill>
                  <a:srgbClr val="0070C0"/>
                </a:solidFill>
              </a:rPr>
              <a:t>LEGALLY</a:t>
            </a:r>
            <a:br>
              <a:rPr lang="en-US" altLang="en-US" sz="2800" dirty="0"/>
            </a:br>
            <a:r>
              <a:rPr lang="en-US" altLang="en-US" sz="2800" dirty="0"/>
              <a:t>   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SAFELY</a:t>
            </a:r>
            <a:r>
              <a:rPr lang="en-US" altLang="en-US" sz="2800" dirty="0"/>
              <a:t>     by</a:t>
            </a:r>
            <a:br>
              <a:rPr lang="en-US" altLang="en-US" sz="2800" dirty="0"/>
            </a:br>
            <a:r>
              <a:rPr lang="en-US" altLang="en-US" sz="2800" dirty="0"/>
              <a:t>- sewer</a:t>
            </a:r>
            <a:br>
              <a:rPr lang="en-US" altLang="en-US" sz="2800" dirty="0"/>
            </a:br>
            <a:r>
              <a:rPr lang="en-US" altLang="en-US" sz="2800" dirty="0"/>
              <a:t>- garbage</a:t>
            </a:r>
            <a:br>
              <a:rPr lang="en-US" altLang="en-US" sz="2800" dirty="0"/>
            </a:br>
            <a:r>
              <a:rPr lang="en-US" altLang="en-US" sz="2800" dirty="0"/>
              <a:t>- waste collection service</a:t>
            </a:r>
          </a:p>
        </p:txBody>
      </p:sp>
    </p:spTree>
    <p:extLst>
      <p:ext uri="{BB962C8B-B14F-4D97-AF65-F5344CB8AC3E}">
        <p14:creationId xmlns:p14="http://schemas.microsoft.com/office/powerpoint/2010/main" val="1281184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71600" y="116632"/>
            <a:ext cx="6475040" cy="838200"/>
          </a:xfrm>
        </p:spPr>
        <p:txBody>
          <a:bodyPr/>
          <a:lstStyle/>
          <a:p>
            <a:pPr eaLnBrk="1" hangingPunct="1"/>
            <a:r>
              <a:rPr lang="en-US" altLang="en-US" sz="3200" dirty="0"/>
              <a:t>Chemical wastes in schools</a:t>
            </a: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5656" y="980419"/>
            <a:ext cx="7448872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Aqueous liquid wastes</a:t>
            </a:r>
          </a:p>
          <a:p>
            <a:r>
              <a:rPr lang="en-AU" altLang="en-US" dirty="0"/>
              <a:t>•  dissolved salts</a:t>
            </a:r>
          </a:p>
          <a:p>
            <a:r>
              <a:rPr lang="en-AU" altLang="en-US" dirty="0"/>
              <a:t>•  acidic or basic</a:t>
            </a:r>
          </a:p>
          <a:p>
            <a:r>
              <a:rPr lang="en-AU" altLang="en-US" dirty="0"/>
              <a:t>•  suspended particles</a:t>
            </a:r>
            <a:endParaRPr lang="en-US" altLang="en-US" dirty="0"/>
          </a:p>
          <a:p>
            <a:endParaRPr lang="en-US" altLang="en-US" dirty="0"/>
          </a:p>
          <a:p>
            <a:r>
              <a:rPr lang="en-US" altLang="en-US" dirty="0"/>
              <a:t>Water-miscible organic wastes</a:t>
            </a:r>
          </a:p>
          <a:p>
            <a:pPr>
              <a:buFontTx/>
              <a:buChar char="•"/>
            </a:pPr>
            <a:r>
              <a:rPr lang="en-US" altLang="en-US" dirty="0"/>
              <a:t> alcohols, e.g. methylated spirits</a:t>
            </a:r>
          </a:p>
          <a:p>
            <a:pPr>
              <a:buFontTx/>
              <a:buChar char="•"/>
            </a:pPr>
            <a:r>
              <a:rPr lang="en-US" altLang="en-US" dirty="0"/>
              <a:t> ketones, e.g. acetone</a:t>
            </a:r>
          </a:p>
          <a:p>
            <a:endParaRPr lang="en-US" altLang="en-US" dirty="0"/>
          </a:p>
          <a:p>
            <a:r>
              <a:rPr lang="en-US" altLang="en-US" dirty="0"/>
              <a:t>Water-immiscible organic wastes</a:t>
            </a:r>
          </a:p>
          <a:p>
            <a:r>
              <a:rPr lang="en-US" altLang="en-US" dirty="0"/>
              <a:t>• hydrocarbons, e.g. hexane, kerosene</a:t>
            </a:r>
          </a:p>
          <a:p>
            <a:r>
              <a:rPr lang="en-US" altLang="en-US" dirty="0"/>
              <a:t>• special chemicals, mostly for organic chemistry</a:t>
            </a:r>
          </a:p>
          <a:p>
            <a:endParaRPr lang="en-US" altLang="en-US" dirty="0"/>
          </a:p>
          <a:p>
            <a:r>
              <a:rPr lang="en-US" altLang="en-US" dirty="0"/>
              <a:t>Solid wastes</a:t>
            </a:r>
          </a:p>
          <a:p>
            <a:r>
              <a:rPr lang="en-US" altLang="en-US" dirty="0"/>
              <a:t>• precipitates, e.g. BaSO</a:t>
            </a:r>
            <a:r>
              <a:rPr lang="en-US" altLang="en-US" baseline="-25000" dirty="0"/>
              <a:t>4</a:t>
            </a:r>
            <a:r>
              <a:rPr lang="en-US" altLang="en-US" dirty="0"/>
              <a:t>, Fe oxides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F9D43B6-3CE1-2F4B-8E56-D7819D749983}"/>
              </a:ext>
            </a:extLst>
          </p:cNvPr>
          <p:cNvSpPr txBox="1"/>
          <p:nvPr/>
        </p:nvSpPr>
        <p:spPr>
          <a:xfrm>
            <a:off x="467544" y="836712"/>
            <a:ext cx="11521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>
                <a:solidFill>
                  <a:srgbClr val="FF0000"/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561071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6">
            <a:extLst>
              <a:ext uri="{FF2B5EF4-FFF2-40B4-BE49-F238E27FC236}">
                <a16:creationId xmlns:a16="http://schemas.microsoft.com/office/drawing/2014/main" id="{DFC8D36E-5AE0-1146-B93C-FB52FC4232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1720" y="404664"/>
            <a:ext cx="5208240" cy="762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/>
              <a:t>Problems in the sewer!</a:t>
            </a:r>
          </a:p>
        </p:txBody>
      </p:sp>
      <p:sp>
        <p:nvSpPr>
          <p:cNvPr id="18434" name="Rectangle 7">
            <a:extLst>
              <a:ext uri="{FF2B5EF4-FFF2-40B4-BE49-F238E27FC236}">
                <a16:creationId xmlns:a16="http://schemas.microsoft.com/office/drawing/2014/main" id="{3F1FE15F-C1D0-D24D-8CAB-CEB64B13A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341438"/>
            <a:ext cx="745306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• toxic metals</a:t>
            </a:r>
          </a:p>
          <a:p>
            <a:r>
              <a:rPr lang="en-US" altLang="en-US" sz="2800" dirty="0"/>
              <a:t>	e.g. </a:t>
            </a:r>
            <a:r>
              <a:rPr lang="en-US" altLang="en-US" sz="2800" dirty="0">
                <a:solidFill>
                  <a:srgbClr val="C00000"/>
                </a:solidFill>
              </a:rPr>
              <a:t>Hg, Cd, </a:t>
            </a:r>
            <a:r>
              <a:rPr lang="en-US" altLang="en-US" sz="2800" dirty="0" err="1">
                <a:solidFill>
                  <a:srgbClr val="C00000"/>
                </a:solidFill>
              </a:rPr>
              <a:t>Pb</a:t>
            </a:r>
            <a:r>
              <a:rPr lang="en-US" altLang="en-US" sz="2800" dirty="0">
                <a:solidFill>
                  <a:srgbClr val="C00000"/>
                </a:solidFill>
              </a:rPr>
              <a:t>, As, . . . VERY BAD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Cu, Ni, Co, . . .         BAD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toxic persistent organic chemicals</a:t>
            </a:r>
          </a:p>
          <a:p>
            <a:r>
              <a:rPr lang="en-US" altLang="en-US" sz="2800" dirty="0"/>
              <a:t>	e.g. pesticides</a:t>
            </a:r>
            <a:br>
              <a:rPr lang="en-US" altLang="en-US" sz="2800" dirty="0"/>
            </a:br>
            <a:r>
              <a:rPr lang="en-US" altLang="en-US" sz="2800" dirty="0"/>
              <a:t>                since contaminate sludge $$$</a:t>
            </a:r>
          </a:p>
          <a:p>
            <a:r>
              <a:rPr lang="en-US" altLang="en-US" sz="2800" dirty="0"/>
              <a:t>• highly acidic/alkaline liquids</a:t>
            </a:r>
            <a:br>
              <a:rPr lang="en-US" altLang="en-US" sz="2800" dirty="0"/>
            </a:br>
            <a:r>
              <a:rPr lang="en-US" altLang="en-US" sz="2800" dirty="0"/>
              <a:t>                since may damage pipes</a:t>
            </a:r>
          </a:p>
          <a:p>
            <a:r>
              <a:rPr lang="en-US" altLang="en-US" sz="2800" dirty="0"/>
              <a:t>• flammable liquids (water-immiscible)</a:t>
            </a:r>
            <a:br>
              <a:rPr lang="en-US" altLang="en-US" sz="2800" dirty="0"/>
            </a:br>
            <a:r>
              <a:rPr lang="en-US" altLang="en-US" sz="2800" dirty="0"/>
              <a:t>                </a:t>
            </a:r>
            <a:r>
              <a:rPr lang="en-US" altLang="en-US" sz="2800" dirty="0">
                <a:solidFill>
                  <a:srgbClr val="FF0000"/>
                </a:solidFill>
              </a:rPr>
              <a:t>since may cause an explosion!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4254732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9">
            <a:extLst>
              <a:ext uri="{FF2B5EF4-FFF2-40B4-BE49-F238E27FC236}">
                <a16:creationId xmlns:a16="http://schemas.microsoft.com/office/drawing/2014/main" id="{67F17658-2540-D747-A09D-9885BA413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362200" y="609600"/>
            <a:ext cx="4419600" cy="609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dirty="0"/>
              <a:t>Aqueous liquid wastes</a:t>
            </a:r>
          </a:p>
        </p:txBody>
      </p:sp>
      <p:sp>
        <p:nvSpPr>
          <p:cNvPr id="19458" name="Rectangle 11">
            <a:extLst>
              <a:ext uri="{FF2B5EF4-FFF2-40B4-BE49-F238E27FC236}">
                <a16:creationId xmlns:a16="http://schemas.microsoft.com/office/drawing/2014/main" id="{FBA24054-6426-B645-8329-43232D15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1524000"/>
            <a:ext cx="8424936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Pour down the sewer ONLY if the criteria of the water authority are met.</a:t>
            </a:r>
          </a:p>
          <a:p>
            <a:endParaRPr lang="en-US" altLang="en-US" dirty="0"/>
          </a:p>
          <a:p>
            <a:r>
              <a:rPr lang="en-US" altLang="en-US" dirty="0"/>
              <a:t>Otherwise, an environmentally responsible approach:</a:t>
            </a:r>
          </a:p>
          <a:p>
            <a:r>
              <a:rPr lang="en-US" altLang="en-US" dirty="0"/>
              <a:t>•   neutralize to ~pH 6.5-8.5 (natural waters)</a:t>
            </a:r>
          </a:p>
          <a:p>
            <a:r>
              <a:rPr lang="en-US" altLang="en-US" dirty="0"/>
              <a:t>•   only “safe” amount of each chemical down the drain</a:t>
            </a:r>
          </a:p>
          <a:p>
            <a:r>
              <a:rPr lang="en-US" altLang="en-US" dirty="0"/>
              <a:t>in order to </a:t>
            </a:r>
            <a:r>
              <a:rPr lang="en-US" altLang="en-US" dirty="0" err="1"/>
              <a:t>minimise</a:t>
            </a:r>
            <a:r>
              <a:rPr lang="en-US" altLang="en-US" dirty="0"/>
              <a:t> environmental harm from treated sewage when it is released into river or ocean.</a:t>
            </a:r>
          </a:p>
          <a:p>
            <a:endParaRPr lang="en-US" altLang="en-US" dirty="0"/>
          </a:p>
          <a:p>
            <a:r>
              <a:rPr lang="en-US" altLang="en-US" dirty="0"/>
              <a:t>All wastes exceeding a “safe” amount of a chemical should be retained for a waste collection service.</a:t>
            </a:r>
          </a:p>
          <a:p>
            <a:endParaRPr lang="en-US" altLang="en-US" dirty="0"/>
          </a:p>
          <a:p>
            <a:r>
              <a:rPr lang="en-US" altLang="en-US" dirty="0"/>
              <a:t>                             </a:t>
            </a:r>
            <a:r>
              <a:rPr lang="en-US" altLang="en-US" sz="2800" dirty="0">
                <a:solidFill>
                  <a:srgbClr val="00B050"/>
                </a:solidFill>
              </a:rPr>
              <a:t>WHAT IS SAFE?</a:t>
            </a:r>
          </a:p>
        </p:txBody>
      </p:sp>
    </p:spTree>
    <p:extLst>
      <p:ext uri="{BB962C8B-B14F-4D97-AF65-F5344CB8AC3E}">
        <p14:creationId xmlns:p14="http://schemas.microsoft.com/office/powerpoint/2010/main" val="506112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698477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Estimation of “safe” quantities</a:t>
            </a:r>
            <a:r>
              <a:rPr lang="en-US" altLang="en-US" sz="3600" dirty="0">
                <a:solidFill>
                  <a:srgbClr val="0070C0"/>
                </a:solidFill>
              </a:rPr>
              <a:t>*</a:t>
            </a:r>
            <a:endParaRPr lang="en-US" altLang="en-US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196752"/>
            <a:ext cx="835292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Consider the cation and anion in a salt separately.</a:t>
            </a:r>
          </a:p>
          <a:p>
            <a:r>
              <a:rPr lang="en-US" altLang="en-US" sz="2800" dirty="0"/>
              <a:t>Toxicity of a salt is dominated by the most toxic ion:</a:t>
            </a:r>
          </a:p>
          <a:p>
            <a:endParaRPr lang="en-US" altLang="en-US" sz="2800" dirty="0"/>
          </a:p>
          <a:p>
            <a:r>
              <a:rPr lang="en-US" altLang="en-US" sz="2800" dirty="0"/>
              <a:t>e.g. </a:t>
            </a:r>
            <a:r>
              <a:rPr lang="en-US" altLang="en-US" sz="2800" dirty="0">
                <a:solidFill>
                  <a:srgbClr val="FF0000"/>
                </a:solidFill>
              </a:rPr>
              <a:t>lead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00B050"/>
                </a:solidFill>
              </a:rPr>
              <a:t>chloride</a:t>
            </a:r>
            <a:r>
              <a:rPr lang="en-US" altLang="en-US" sz="2800" dirty="0"/>
              <a:t>, </a:t>
            </a:r>
            <a:r>
              <a:rPr lang="en-US" altLang="en-US" sz="2800" dirty="0">
                <a:solidFill>
                  <a:srgbClr val="00B050"/>
                </a:solidFill>
              </a:rPr>
              <a:t>potassium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dichromate</a:t>
            </a:r>
          </a:p>
          <a:p>
            <a:endParaRPr lang="en-US" altLang="en-US" sz="2800" dirty="0"/>
          </a:p>
          <a:p>
            <a:r>
              <a:rPr lang="en-US" altLang="en-US" sz="2800" dirty="0"/>
              <a:t>Some ions should not go down the drain at all</a:t>
            </a:r>
          </a:p>
          <a:p>
            <a:r>
              <a:rPr lang="en-US" altLang="en-US" sz="2800" dirty="0"/>
              <a:t>   e.g. Hg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Pb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Cd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while others are OK almost without (school) limit</a:t>
            </a:r>
          </a:p>
          <a:p>
            <a:r>
              <a:rPr lang="en-US" altLang="en-US" sz="2800" dirty="0"/>
              <a:t>   e.g. Na</a:t>
            </a:r>
            <a:r>
              <a:rPr lang="en-US" altLang="en-US" sz="2800" baseline="30000" dirty="0"/>
              <a:t>+</a:t>
            </a:r>
            <a:r>
              <a:rPr lang="en-US" altLang="en-US" sz="2800" dirty="0"/>
              <a:t>, Ca</a:t>
            </a:r>
            <a:r>
              <a:rPr lang="en-US" altLang="en-US" sz="2800" baseline="30000" dirty="0"/>
              <a:t>2+</a:t>
            </a:r>
            <a:r>
              <a:rPr lang="en-US" altLang="en-US" sz="2800" dirty="0"/>
              <a:t>, Cl</a:t>
            </a:r>
            <a:r>
              <a:rPr lang="en-US" altLang="en-US" sz="2800" baseline="30000" dirty="0"/>
              <a:t>-</a:t>
            </a:r>
            <a:r>
              <a:rPr lang="en-US" altLang="en-US" sz="2800" dirty="0"/>
              <a:t>, SO</a:t>
            </a:r>
            <a:r>
              <a:rPr lang="en-US" altLang="en-US" sz="2800" baseline="-25000" dirty="0"/>
              <a:t>4</a:t>
            </a:r>
            <a:r>
              <a:rPr lang="en-US" altLang="en-US" sz="2800" baseline="30000" dirty="0"/>
              <a:t>2-</a:t>
            </a:r>
            <a:r>
              <a:rPr lang="en-US" altLang="en-US" sz="2800" dirty="0"/>
              <a:t>, . . .</a:t>
            </a:r>
          </a:p>
          <a:p>
            <a:r>
              <a:rPr lang="en-US" altLang="en-US" sz="2800" dirty="0"/>
              <a:t>and other ions in between</a:t>
            </a:r>
          </a:p>
          <a:p>
            <a:endParaRPr lang="en-US" altLang="en-US" sz="2800" dirty="0"/>
          </a:p>
          <a:p>
            <a:r>
              <a:rPr lang="en-US" altLang="en-US" sz="2000" dirty="0">
                <a:solidFill>
                  <a:srgbClr val="0070C0"/>
                </a:solidFill>
              </a:rPr>
              <a:t>* </a:t>
            </a:r>
            <a:r>
              <a:rPr lang="en-US" altLang="en-US" sz="2000" dirty="0" err="1">
                <a:solidFill>
                  <a:srgbClr val="0070C0"/>
                </a:solidFill>
              </a:rPr>
              <a:t>RiskAssess</a:t>
            </a:r>
            <a:r>
              <a:rPr lang="en-US" altLang="en-US" sz="2000" dirty="0">
                <a:solidFill>
                  <a:srgbClr val="0070C0"/>
                </a:solidFill>
              </a:rPr>
              <a:t> “Disposal of chemical wastes”, in Learning Resources</a:t>
            </a:r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2704473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75656" y="404664"/>
            <a:ext cx="590465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Tabulation and calculation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412776"/>
            <a:ext cx="8856984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800" dirty="0"/>
              <a:t>“Safe” disposal quantity for an ion for a class:</a:t>
            </a:r>
          </a:p>
          <a:p>
            <a:r>
              <a:rPr lang="en-US" altLang="en-US" sz="2800" dirty="0"/>
              <a:t>               0 – 1000 g/day</a:t>
            </a:r>
          </a:p>
          <a:p>
            <a:endParaRPr lang="en-AU" altLang="ja-JP" sz="2800" dirty="0"/>
          </a:p>
          <a:p>
            <a:r>
              <a:rPr lang="en-US" altLang="en-US" sz="2800" dirty="0"/>
              <a:t>Copper sulfate</a:t>
            </a:r>
          </a:p>
          <a:p>
            <a:r>
              <a:rPr lang="en-US" altLang="en-US" sz="2800" dirty="0"/>
              <a:t>   copper: 1 g/day          </a:t>
            </a:r>
            <a:r>
              <a:rPr lang="en-US" altLang="en-US" sz="2800" dirty="0">
                <a:solidFill>
                  <a:srgbClr val="FF0000"/>
                </a:solidFill>
              </a:rPr>
              <a:t>[Very toxic to aquatic life</a:t>
            </a:r>
          </a:p>
          <a:p>
            <a:r>
              <a:rPr lang="en-US" altLang="en-US" sz="2800" dirty="0">
                <a:solidFill>
                  <a:srgbClr val="FF0000"/>
                </a:solidFill>
              </a:rPr>
              <a:t>                                       with long lasting effects]   </a:t>
            </a:r>
          </a:p>
          <a:p>
            <a:r>
              <a:rPr lang="en-US" altLang="en-US" sz="2800" dirty="0"/>
              <a:t>   sulfate: 1000 g/day.    </a:t>
            </a:r>
            <a:r>
              <a:rPr lang="en-US" altLang="en-US" sz="2800" dirty="0">
                <a:solidFill>
                  <a:srgbClr val="00B050"/>
                </a:solidFill>
              </a:rPr>
              <a:t>[In solid laundry detergent]</a:t>
            </a:r>
          </a:p>
          <a:p>
            <a:r>
              <a:rPr lang="en-US" altLang="en-US" sz="2800" dirty="0"/>
              <a:t>Therefore, copper sulfate: 1 g/day (as solid or solution)</a:t>
            </a:r>
          </a:p>
          <a:p>
            <a:endParaRPr lang="en-US" altLang="en-US" sz="2800" dirty="0"/>
          </a:p>
          <a:p>
            <a:r>
              <a:rPr lang="en-US" altLang="en-US" sz="2800" dirty="0"/>
              <a:t>Enough for some spot tests down the drain.</a:t>
            </a:r>
          </a:p>
          <a:p>
            <a:r>
              <a:rPr lang="en-US" altLang="en-US" sz="2800" dirty="0"/>
              <a:t>Beyond that, wastes need to be collected!</a:t>
            </a:r>
          </a:p>
        </p:txBody>
      </p:sp>
    </p:spTree>
    <p:extLst>
      <p:ext uri="{BB962C8B-B14F-4D97-AF65-F5344CB8AC3E}">
        <p14:creationId xmlns:p14="http://schemas.microsoft.com/office/powerpoint/2010/main" val="1965507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Organic liquid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20" y="1484784"/>
            <a:ext cx="878497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Water-miscible</a:t>
            </a:r>
          </a:p>
          <a:p>
            <a:r>
              <a:rPr lang="en-AU" altLang="ja-JP" sz="2800" dirty="0"/>
              <a:t>    e.g. methylated spirits, acetone</a:t>
            </a:r>
            <a:endParaRPr lang="en-US" altLang="ja-JP" sz="2800" dirty="0"/>
          </a:p>
          <a:p>
            <a:r>
              <a:rPr lang="en-US" altLang="en-US" sz="2800" dirty="0"/>
              <a:t>Dilute 1 part to 20 parts water, then down the drain.</a:t>
            </a:r>
          </a:p>
          <a:p>
            <a:r>
              <a:rPr lang="en-US" altLang="en-US" sz="2800" dirty="0"/>
              <a:t>Prevents explosive air/</a:t>
            </a:r>
            <a:r>
              <a:rPr lang="en-US" altLang="en-US" sz="2800" dirty="0" err="1"/>
              <a:t>vapour</a:t>
            </a:r>
            <a:r>
              <a:rPr lang="en-US" altLang="en-US" sz="2800" dirty="0"/>
              <a:t> mixture.</a:t>
            </a:r>
          </a:p>
          <a:p>
            <a:r>
              <a:rPr lang="en-US" altLang="en-US" sz="2800" dirty="0"/>
              <a:t>Microorganisms in sewer will consume the chemicals.</a:t>
            </a:r>
          </a:p>
          <a:p>
            <a:endParaRPr lang="en-US" altLang="en-US" sz="2800" dirty="0"/>
          </a:p>
          <a:p>
            <a:r>
              <a:rPr lang="en-US" altLang="en-US" sz="3200" dirty="0"/>
              <a:t>Water-immiscible</a:t>
            </a:r>
          </a:p>
          <a:p>
            <a:r>
              <a:rPr lang="en-US" altLang="en-US" sz="2800" dirty="0"/>
              <a:t>    e.g. hexane, kerosene</a:t>
            </a:r>
          </a:p>
          <a:p>
            <a:r>
              <a:rPr lang="en-US" altLang="en-US" sz="2800" dirty="0"/>
              <a:t>Retain for collection by waste service.</a:t>
            </a:r>
          </a:p>
          <a:p>
            <a:r>
              <a:rPr lang="en-US" altLang="en-US" sz="2800" dirty="0"/>
              <a:t>Separate hydrocarbon waste from halogenated waste.</a:t>
            </a:r>
          </a:p>
        </p:txBody>
      </p:sp>
    </p:spTree>
    <p:extLst>
      <p:ext uri="{BB962C8B-B14F-4D97-AF65-F5344CB8AC3E}">
        <p14:creationId xmlns:p14="http://schemas.microsoft.com/office/powerpoint/2010/main" val="35229789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429801"/>
            <a:ext cx="7560840" cy="550927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Waste processing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1124744"/>
            <a:ext cx="7992888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Collection</a:t>
            </a:r>
          </a:p>
          <a:p>
            <a:r>
              <a:rPr lang="en-AU" altLang="ja-JP" sz="2800" dirty="0"/>
              <a:t>Large bottles (e.g. 2.5 L ‘Winchesters’)</a:t>
            </a:r>
            <a:br>
              <a:rPr lang="en-AU" altLang="ja-JP" sz="2800" dirty="0"/>
            </a:br>
            <a:r>
              <a:rPr lang="en-AU" altLang="ja-JP" sz="2800" dirty="0"/>
              <a:t>correctly labelled, funnel at top (fume cupboard)</a:t>
            </a:r>
          </a:p>
          <a:p>
            <a:endParaRPr lang="en-US" altLang="en-US" sz="1800" dirty="0"/>
          </a:p>
          <a:p>
            <a:r>
              <a:rPr lang="en-US" altLang="en-US" sz="3200" dirty="0"/>
              <a:t>Treatment</a:t>
            </a:r>
          </a:p>
          <a:p>
            <a:r>
              <a:rPr lang="en-AU" altLang="ja-JP" sz="2800" dirty="0"/>
              <a:t>Only if time and skilled people available</a:t>
            </a:r>
          </a:p>
          <a:p>
            <a:endParaRPr lang="en-AU" altLang="en-US" sz="2800" dirty="0"/>
          </a:p>
          <a:p>
            <a:r>
              <a:rPr lang="en-AU" altLang="en-US" sz="3200" dirty="0"/>
              <a:t>Disposal</a:t>
            </a:r>
          </a:p>
          <a:p>
            <a:r>
              <a:rPr lang="en-AU" altLang="en-US" sz="2800" dirty="0"/>
              <a:t>To maximum recommended daily quantity:</a:t>
            </a:r>
          </a:p>
          <a:p>
            <a:r>
              <a:rPr lang="en-AU" altLang="en-US" sz="2800" dirty="0"/>
              <a:t>• down the drain or into garbage</a:t>
            </a:r>
          </a:p>
          <a:p>
            <a:r>
              <a:rPr lang="en-AU" altLang="en-US" sz="2800" dirty="0"/>
              <a:t>Otherwise, retain for waste collection </a:t>
            </a:r>
            <a:endParaRPr lang="en-US" altLang="en-US" sz="1800" dirty="0"/>
          </a:p>
          <a:p>
            <a:endParaRPr lang="en-US" altLang="en-US" sz="1800" dirty="0"/>
          </a:p>
          <a:p>
            <a:r>
              <a:rPr lang="en-US" altLang="en-US" sz="2800" dirty="0">
                <a:solidFill>
                  <a:srgbClr val="FF0000"/>
                </a:solidFill>
              </a:rPr>
              <a:t>SEPARATE CONTAINER FOR EACH WASTE!</a:t>
            </a:r>
          </a:p>
        </p:txBody>
      </p:sp>
    </p:spTree>
    <p:extLst>
      <p:ext uri="{BB962C8B-B14F-4D97-AF65-F5344CB8AC3E}">
        <p14:creationId xmlns:p14="http://schemas.microsoft.com/office/powerpoint/2010/main" val="3005186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4724400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Solid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556792"/>
            <a:ext cx="7344816" cy="48936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Only </a:t>
            </a:r>
            <a:r>
              <a:rPr lang="ja-JP" altLang="en-US"/>
              <a:t>“</a:t>
            </a:r>
            <a:r>
              <a:rPr lang="en-US" altLang="ja-JP" dirty="0"/>
              <a:t>material of a domestic nature</a:t>
            </a:r>
            <a:r>
              <a:rPr lang="ja-JP" altLang="en-US"/>
              <a:t>”</a:t>
            </a:r>
            <a:endParaRPr lang="en-US" altLang="ja-JP" dirty="0"/>
          </a:p>
          <a:p>
            <a:r>
              <a:rPr lang="en-US" altLang="en-US" dirty="0"/>
              <a:t>is allowed to be disposed of in the garbage</a:t>
            </a:r>
          </a:p>
          <a:p>
            <a:endParaRPr lang="en-US" altLang="en-US" dirty="0"/>
          </a:p>
          <a:p>
            <a:r>
              <a:rPr lang="en-US" altLang="en-US" dirty="0"/>
              <a:t>Consider</a:t>
            </a:r>
          </a:p>
          <a:p>
            <a:pPr>
              <a:buFontTx/>
              <a:buChar char="•"/>
            </a:pPr>
            <a:r>
              <a:rPr lang="en-US" altLang="en-US" dirty="0"/>
              <a:t> transport of garbage</a:t>
            </a:r>
          </a:p>
          <a:p>
            <a:pPr>
              <a:buFontTx/>
              <a:buChar char="•"/>
            </a:pPr>
            <a:r>
              <a:rPr lang="en-US" altLang="en-US" dirty="0"/>
              <a:t> leaching from landfill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r>
              <a:rPr lang="en-US" altLang="en-US" dirty="0"/>
              <a:t>Geologically-stable minerals</a:t>
            </a:r>
          </a:p>
          <a:p>
            <a:r>
              <a:rPr lang="en-US" altLang="en-US" i="1" dirty="0"/>
              <a:t>(precipitated during reactions)</a:t>
            </a:r>
          </a:p>
          <a:p>
            <a:r>
              <a:rPr lang="en-US" altLang="en-US" dirty="0"/>
              <a:t>   e.g. barium sulfate (baryte)</a:t>
            </a:r>
          </a:p>
          <a:p>
            <a:r>
              <a:rPr lang="en-US" altLang="en-US" dirty="0"/>
              <a:t>No leaching of toxic chemicals in a domestic landfill.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94208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9A909EF0-9539-004E-8F3B-A532B6934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57944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Major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48726AF4-867B-B34B-B397-FE6C3AEBD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23728" y="1404603"/>
            <a:ext cx="5616624" cy="483636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chemical disposal advice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multiple </a:t>
            </a:r>
            <a:r>
              <a:rPr lang="en-US" altLang="en-US" sz="3000" dirty="0" err="1"/>
              <a:t>prac</a:t>
            </a:r>
            <a:r>
              <a:rPr lang="en-US" altLang="en-US" sz="3000" dirty="0"/>
              <a:t> management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</a:t>
            </a:r>
            <a:r>
              <a:rPr lang="en-US" altLang="en-US" sz="3000" dirty="0" err="1"/>
              <a:t>RiskAssess</a:t>
            </a:r>
            <a:r>
              <a:rPr lang="en-US" altLang="en-US" sz="3000" dirty="0"/>
              <a:t> for Food Tech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Allergy alert!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Best school risk assessments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scheduling search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backups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stocktaking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54355558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3608" y="548680"/>
            <a:ext cx="7344816" cy="838200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Labelling and storage of wastes</a:t>
            </a:r>
            <a:endParaRPr lang="en-US" altLang="en-US" dirty="0"/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648" y="1484784"/>
            <a:ext cx="7344816" cy="6001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AU" altLang="en-US" dirty="0"/>
              <a:t>All wastes must be</a:t>
            </a:r>
          </a:p>
          <a:p>
            <a:r>
              <a:rPr lang="en-AU" altLang="en-US" dirty="0"/>
              <a:t>• labelled according to GHS</a:t>
            </a:r>
            <a:br>
              <a:rPr lang="en-AU" altLang="en-US" dirty="0"/>
            </a:br>
            <a:r>
              <a:rPr lang="en-AU" altLang="en-US" dirty="0"/>
              <a:t>  e.g. </a:t>
            </a:r>
            <a:r>
              <a:rPr lang="en-AU" altLang="en-US" dirty="0" err="1"/>
              <a:t>RiskAssess</a:t>
            </a:r>
            <a:r>
              <a:rPr lang="en-AU" altLang="en-US" dirty="0"/>
              <a:t> custom label</a:t>
            </a:r>
          </a:p>
          <a:p>
            <a:r>
              <a:rPr lang="en-AU" altLang="en-US" dirty="0"/>
              <a:t>• stored according to Dangerous Goods Class.</a:t>
            </a:r>
          </a:p>
          <a:p>
            <a:endParaRPr lang="en-AU" altLang="en-US" dirty="0"/>
          </a:p>
          <a:p>
            <a:r>
              <a:rPr lang="en-AU" altLang="en-US" dirty="0">
                <a:solidFill>
                  <a:srgbClr val="FF0000"/>
                </a:solidFill>
              </a:rPr>
              <a:t>Flammable wastes in a flammable liquids cabinet!</a:t>
            </a:r>
          </a:p>
          <a:p>
            <a:endParaRPr lang="en-AU" altLang="en-US" dirty="0"/>
          </a:p>
          <a:p>
            <a:r>
              <a:rPr lang="en-AU" altLang="en-US" dirty="0"/>
              <a:t>Place each toxic waste in a SEPARATE container!</a:t>
            </a:r>
          </a:p>
          <a:p>
            <a:endParaRPr lang="en-US" altLang="en-US" dirty="0"/>
          </a:p>
          <a:p>
            <a:r>
              <a:rPr lang="en-US" altLang="en-US" dirty="0"/>
              <a:t>Recommend </a:t>
            </a:r>
            <a:r>
              <a:rPr lang="en-US" altLang="en-US" u="sng" dirty="0"/>
              <a:t>both</a:t>
            </a:r>
            <a:r>
              <a:rPr lang="en-US" altLang="en-US" dirty="0"/>
              <a:t>:</a:t>
            </a:r>
          </a:p>
          <a:p>
            <a:pPr>
              <a:buFontTx/>
              <a:buChar char="•"/>
            </a:pPr>
            <a:r>
              <a:rPr lang="en-US" altLang="en-US" dirty="0"/>
              <a:t> large RA custom label with GHS information</a:t>
            </a:r>
          </a:p>
          <a:p>
            <a:pPr>
              <a:buFontTx/>
              <a:buChar char="•"/>
            </a:pPr>
            <a:r>
              <a:rPr lang="en-US" altLang="en-US" dirty="0"/>
              <a:t> large blank label for hand-writing the quantity and</a:t>
            </a:r>
            <a:br>
              <a:rPr lang="en-US" altLang="en-US" dirty="0"/>
            </a:br>
            <a:r>
              <a:rPr lang="en-US" altLang="en-US" dirty="0"/>
              <a:t>  identity of each waste added to the container</a:t>
            </a:r>
          </a:p>
          <a:p>
            <a:pPr>
              <a:buFontTx/>
              <a:buChar char="•"/>
            </a:pPr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738637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576" y="620688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Purpose of disposal advice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628800"/>
            <a:ext cx="8376124" cy="50475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2800" dirty="0"/>
              <a:t>• assists decision making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promotes safe disposal techniques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focuses on avoiding serious environmental harm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reduces the cost of waste collection service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• decreases emphasis on less harmful substances</a:t>
            </a:r>
          </a:p>
          <a:p>
            <a:pPr>
              <a:lnSpc>
                <a:spcPct val="150000"/>
              </a:lnSpc>
            </a:pPr>
            <a:r>
              <a:rPr lang="en-AU" altLang="ja-JP" sz="2800" dirty="0"/>
              <a:t>• provides a learning tool for staff and students</a:t>
            </a:r>
          </a:p>
          <a:p>
            <a:pPr>
              <a:lnSpc>
                <a:spcPct val="150000"/>
              </a:lnSpc>
            </a:pPr>
            <a:r>
              <a:rPr lang="en-AU" altLang="en-US" sz="2800" dirty="0"/>
              <a:t>• promotes care for the environment</a:t>
            </a:r>
            <a:endParaRPr lang="en-US" altLang="en-US" sz="2800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4299204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268760"/>
            <a:ext cx="8376124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Chemicals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If one or both hazard statements:</a:t>
            </a:r>
          </a:p>
          <a:p>
            <a:r>
              <a:rPr lang="en-US" altLang="en-US" sz="2800" dirty="0"/>
              <a:t>• May cause an allergic skin reaction</a:t>
            </a:r>
          </a:p>
          <a:p>
            <a:r>
              <a:rPr lang="en-US" altLang="en-US" sz="2800" dirty="0"/>
              <a:t>• May cause an allergy or asthma symptoms or</a:t>
            </a:r>
          </a:p>
          <a:p>
            <a:r>
              <a:rPr lang="en-US" altLang="en-US" sz="2800" dirty="0"/>
              <a:t>  breathing difficulties if inhaled</a:t>
            </a:r>
          </a:p>
          <a:p>
            <a:endParaRPr lang="en-US" altLang="en-US" sz="2800" dirty="0"/>
          </a:p>
          <a:p>
            <a:r>
              <a:rPr lang="en-US" altLang="en-US" sz="3200" dirty="0"/>
              <a:t>Biological/Food</a:t>
            </a:r>
          </a:p>
          <a:p>
            <a:pPr>
              <a:lnSpc>
                <a:spcPct val="150000"/>
              </a:lnSpc>
            </a:pPr>
            <a:r>
              <a:rPr lang="en-US" altLang="en-US" sz="2800" dirty="0"/>
              <a:t>If known to cause anaphylaxis:</a:t>
            </a:r>
          </a:p>
          <a:p>
            <a:r>
              <a:rPr lang="en-AU" altLang="en-US" sz="2800" dirty="0"/>
              <a:t>• One of 14 allergens listed by the European Union</a:t>
            </a:r>
          </a:p>
          <a:p>
            <a:r>
              <a:rPr lang="en-US" altLang="en-US" sz="2800" dirty="0"/>
              <a:t>• Multiple documented cases of anaphylaxis</a:t>
            </a:r>
          </a:p>
          <a:p>
            <a:endParaRPr lang="en-US" altLang="en-US" sz="2800" dirty="0"/>
          </a:p>
        </p:txBody>
      </p:sp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572" y="404664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Allergy alert!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4734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52" y="1294791"/>
            <a:ext cx="8376124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Allergic skin reaction</a:t>
            </a:r>
          </a:p>
          <a:p>
            <a:r>
              <a:rPr lang="en-US" altLang="en-US" sz="2800" dirty="0"/>
              <a:t>common, may require medical attention</a:t>
            </a:r>
          </a:p>
          <a:p>
            <a:r>
              <a:rPr lang="en-US" altLang="en-US" sz="2800" dirty="0"/>
              <a:t>e.g. metal salts: Co, Ni, </a:t>
            </a:r>
            <a:r>
              <a:rPr lang="en-US" altLang="en-US" sz="2800" dirty="0" err="1"/>
              <a:t>etc</a:t>
            </a:r>
            <a:endParaRPr lang="en-US" altLang="en-US" sz="2800" dirty="0"/>
          </a:p>
          <a:p>
            <a:r>
              <a:rPr lang="en-US" altLang="en-US" sz="2800" dirty="0"/>
              <a:t>       chloroxylenol (Dettol)</a:t>
            </a:r>
          </a:p>
          <a:p>
            <a:r>
              <a:rPr lang="en-US" altLang="en-US" sz="2800" dirty="0"/>
              <a:t>       epoxy resin/hardener</a:t>
            </a:r>
          </a:p>
          <a:p>
            <a:r>
              <a:rPr lang="en-US" altLang="en-US" sz="2800" dirty="0"/>
              <a:t>       eucalyptus oil</a:t>
            </a:r>
          </a:p>
          <a:p>
            <a:endParaRPr lang="en-US" altLang="en-US" sz="2800" dirty="0"/>
          </a:p>
          <a:p>
            <a:r>
              <a:rPr lang="en-US" altLang="en-US" sz="3200" dirty="0"/>
              <a:t>Breathing difficulties</a:t>
            </a:r>
          </a:p>
          <a:p>
            <a:r>
              <a:rPr lang="en-US" altLang="en-US" sz="2800" dirty="0"/>
              <a:t>uncommon, but may be life threatening</a:t>
            </a:r>
          </a:p>
          <a:p>
            <a:r>
              <a:rPr lang="en-US" altLang="en-US" sz="2800" dirty="0"/>
              <a:t>e.g. persulfates</a:t>
            </a:r>
          </a:p>
          <a:p>
            <a:r>
              <a:rPr lang="en-US" altLang="en-US" sz="2800" dirty="0"/>
              <a:t>       penicillin (ampicillin,  . . .     )</a:t>
            </a:r>
          </a:p>
          <a:p>
            <a:r>
              <a:rPr lang="en-US" altLang="en-US" sz="2800" dirty="0"/>
              <a:t>       ammonium dichromate</a:t>
            </a:r>
          </a:p>
        </p:txBody>
      </p:sp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572" y="404664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Chemical allergens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1946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00" y="1268760"/>
            <a:ext cx="3816424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dirty="0"/>
              <a:t>Cereals containing gluten</a:t>
            </a:r>
          </a:p>
          <a:p>
            <a:r>
              <a:rPr lang="en-US" altLang="en-US" dirty="0"/>
              <a:t>Crustaceans</a:t>
            </a:r>
          </a:p>
          <a:p>
            <a:r>
              <a:rPr lang="en-US" altLang="en-US" dirty="0"/>
              <a:t>Eggs</a:t>
            </a:r>
          </a:p>
          <a:p>
            <a:r>
              <a:rPr lang="en-US" altLang="en-US" dirty="0"/>
              <a:t>Fish</a:t>
            </a:r>
          </a:p>
          <a:p>
            <a:r>
              <a:rPr lang="en-US" altLang="en-US" dirty="0"/>
              <a:t>Peanuts</a:t>
            </a:r>
          </a:p>
          <a:p>
            <a:r>
              <a:rPr lang="en-US" altLang="en-US" dirty="0"/>
              <a:t>Soybeans</a:t>
            </a:r>
          </a:p>
          <a:p>
            <a:r>
              <a:rPr lang="en-US" altLang="en-US" dirty="0"/>
              <a:t>Milk</a:t>
            </a:r>
          </a:p>
          <a:p>
            <a:r>
              <a:rPr lang="en-US" altLang="en-US" dirty="0"/>
              <a:t>Nuts</a:t>
            </a:r>
          </a:p>
          <a:p>
            <a:r>
              <a:rPr lang="en-US" altLang="en-US" dirty="0"/>
              <a:t>Celery</a:t>
            </a:r>
          </a:p>
          <a:p>
            <a:r>
              <a:rPr lang="en-US" altLang="en-US" dirty="0"/>
              <a:t>Mustard</a:t>
            </a:r>
          </a:p>
          <a:p>
            <a:r>
              <a:rPr lang="en-US" altLang="en-US" dirty="0"/>
              <a:t>Sesame seeds</a:t>
            </a:r>
          </a:p>
          <a:p>
            <a:r>
              <a:rPr lang="en-US" altLang="en-US" dirty="0"/>
              <a:t>Sulfur dioxide and sulfites</a:t>
            </a:r>
          </a:p>
          <a:p>
            <a:r>
              <a:rPr lang="en-US" altLang="en-US" dirty="0"/>
              <a:t>Lupin</a:t>
            </a:r>
          </a:p>
          <a:p>
            <a:r>
              <a:rPr lang="en-US" altLang="en-US" dirty="0" err="1"/>
              <a:t>Molluscs</a:t>
            </a:r>
            <a:endParaRPr lang="en-US" altLang="en-US" dirty="0"/>
          </a:p>
        </p:txBody>
      </p:sp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572" y="404664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14 allergens mandated in EU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75794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512" y="1294791"/>
            <a:ext cx="8736164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Peanut allergy (and tree-nut allergy)</a:t>
            </a:r>
          </a:p>
          <a:p>
            <a:r>
              <a:rPr lang="en-US" altLang="en-US" sz="2800" dirty="0"/>
              <a:t>has been of most concern in schools</a:t>
            </a:r>
          </a:p>
          <a:p>
            <a:endParaRPr lang="en-US" altLang="en-US" sz="2800" dirty="0"/>
          </a:p>
          <a:p>
            <a:r>
              <a:rPr lang="en-US" altLang="en-US" sz="3200" dirty="0"/>
              <a:t>Other allergies</a:t>
            </a:r>
          </a:p>
          <a:p>
            <a:r>
              <a:rPr lang="en-US" altLang="en-US" sz="2800" dirty="0"/>
              <a:t>are common and sometimes severe or life-threatening</a:t>
            </a:r>
          </a:p>
          <a:p>
            <a:endParaRPr lang="en-US" altLang="en-US" sz="2800" dirty="0"/>
          </a:p>
          <a:p>
            <a:endParaRPr lang="en-US" altLang="en-US" sz="2800" dirty="0"/>
          </a:p>
          <a:p>
            <a:r>
              <a:rPr lang="en-US" altLang="en-US" sz="2800" dirty="0"/>
              <a:t>Distinguish ’food allergy’ and ‘food intolerance’:</a:t>
            </a:r>
          </a:p>
          <a:p>
            <a:endParaRPr lang="en-US" altLang="en-US" sz="2800" dirty="0"/>
          </a:p>
        </p:txBody>
      </p:sp>
      <p:sp>
        <p:nvSpPr>
          <p:cNvPr id="16385" name="Rectangle 2">
            <a:extLst>
              <a:ext uri="{FF2B5EF4-FFF2-40B4-BE49-F238E27FC236}">
                <a16:creationId xmlns:a16="http://schemas.microsoft.com/office/drawing/2014/main" id="{75FF9014-EA25-4C48-9DD1-252B1CE926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9572" y="404664"/>
            <a:ext cx="7704856" cy="864096"/>
          </a:xfrm>
        </p:spPr>
        <p:txBody>
          <a:bodyPr/>
          <a:lstStyle/>
          <a:p>
            <a:pPr eaLnBrk="1" hangingPunct="1"/>
            <a:r>
              <a:rPr lang="en-US" altLang="en-US" sz="3600" dirty="0"/>
              <a:t>Biological/Food allergens</a:t>
            </a:r>
            <a:endParaRPr lang="en-US" altLang="en-US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069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6">
            <a:extLst>
              <a:ext uri="{FF2B5EF4-FFF2-40B4-BE49-F238E27FC236}">
                <a16:creationId xmlns:a16="http://schemas.microsoft.com/office/drawing/2014/main" id="{3FDBBCE4-D305-404F-8A36-DD60352DBA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828288"/>
            <a:ext cx="8736164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3200" dirty="0"/>
              <a:t>Food allergy</a:t>
            </a:r>
          </a:p>
          <a:p>
            <a:r>
              <a:rPr lang="en-US" altLang="en-US" dirty="0"/>
              <a:t>Food allergy is an immune system reaction that usually occurs soon after eating or contact with a certain food. Even a tiny amount of the allergy-causing food can trigger signs and symptoms such as digestive problems, hives or swollen airways. In some people, a food allergy can cause severe symptoms or even a life-threatening reaction known as anaphylaxis.</a:t>
            </a:r>
          </a:p>
          <a:p>
            <a:endParaRPr lang="en-US" altLang="en-US" sz="2800" dirty="0"/>
          </a:p>
          <a:p>
            <a:r>
              <a:rPr lang="en-US" altLang="en-US" sz="3200" dirty="0"/>
              <a:t>Food intolerance</a:t>
            </a:r>
          </a:p>
          <a:p>
            <a:r>
              <a:rPr lang="en-US" altLang="en-US" dirty="0"/>
              <a:t>An adverse reaction to specific foods, which occurs in an estimated 10% of the population. Food intolerances are usually less serious than food allergies and do not involve the immune system.</a:t>
            </a:r>
          </a:p>
        </p:txBody>
      </p:sp>
    </p:spTree>
    <p:extLst>
      <p:ext uri="{BB962C8B-B14F-4D97-AF65-F5344CB8AC3E}">
        <p14:creationId xmlns:p14="http://schemas.microsoft.com/office/powerpoint/2010/main" val="11457452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9A909EF0-9539-004E-8F3B-A532B6934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57944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Demonstration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48726AF4-867B-B34B-B397-FE6C3AEBD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23728" y="1404603"/>
            <a:ext cx="5616624" cy="483636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chemical disposal advice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multiple </a:t>
            </a:r>
            <a:r>
              <a:rPr lang="en-US" altLang="en-US" sz="3000" dirty="0" err="1"/>
              <a:t>prac</a:t>
            </a:r>
            <a:r>
              <a:rPr lang="en-US" altLang="en-US" sz="3000" dirty="0"/>
              <a:t> management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</a:t>
            </a:r>
            <a:r>
              <a:rPr lang="en-US" altLang="en-US" sz="3000" dirty="0" err="1"/>
              <a:t>RiskAssess</a:t>
            </a:r>
            <a:r>
              <a:rPr lang="en-US" altLang="en-US" sz="3000" dirty="0"/>
              <a:t> for Food Tech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Allergy alert!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Best school risk assessments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scheduling search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backups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stocktaking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023183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9A909EF0-9539-004E-8F3B-A532B6934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57944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Significant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48726AF4-867B-B34B-B397-FE6C3AEBD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1556792"/>
            <a:ext cx="5976664" cy="345638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printing multiple labels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eBook libraries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download for Excel (CSV)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changing password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rescheduling risk assessments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advice on multiple scheduling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145204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9A909EF0-9539-004E-8F3B-A532B6934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57944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Convenient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48726AF4-867B-B34B-B397-FE6C3AEBD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35696" y="1381472"/>
            <a:ext cx="6768752" cy="5218584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double-booking warnings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add or remove year groups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chemicals used and produced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free text on large custom labels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Biohazardous Infectious Materials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labels: mol L⁻¹, M and % w/w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CAS Registry Number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icons partially-signed &amp; rescheduled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accounts email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</a:t>
            </a:r>
            <a:r>
              <a:rPr lang="en-US" altLang="en-US" sz="3000" dirty="0" err="1"/>
              <a:t>synchronise</a:t>
            </a:r>
            <a:r>
              <a:rPr lang="en-US" altLang="en-US" sz="3000" dirty="0"/>
              <a:t> RA and SRA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638191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9A909EF0-9539-004E-8F3B-A532B6934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57944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Major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48726AF4-867B-B34B-B397-FE6C3AEBD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23728" y="1404603"/>
            <a:ext cx="5616624" cy="483636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</a:t>
            </a:r>
            <a:r>
              <a:rPr lang="en-US" altLang="en-US" sz="3000" dirty="0">
                <a:solidFill>
                  <a:srgbClr val="00B0F0"/>
                </a:solidFill>
              </a:rPr>
              <a:t>chemical disposal advice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multiple </a:t>
            </a:r>
            <a:r>
              <a:rPr lang="en-US" altLang="en-US" sz="3000" dirty="0" err="1"/>
              <a:t>prac</a:t>
            </a:r>
            <a:r>
              <a:rPr lang="en-US" altLang="en-US" sz="3000" dirty="0"/>
              <a:t> management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</a:t>
            </a:r>
            <a:r>
              <a:rPr lang="en-US" altLang="en-US" sz="3000" dirty="0" err="1"/>
              <a:t>RiskAssess</a:t>
            </a:r>
            <a:r>
              <a:rPr lang="en-US" altLang="en-US" sz="3000" dirty="0"/>
              <a:t> for Food Tech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</a:t>
            </a:r>
            <a:r>
              <a:rPr lang="en-US" altLang="en-US" sz="3000" dirty="0">
                <a:solidFill>
                  <a:srgbClr val="00B0F0"/>
                </a:solidFill>
              </a:rPr>
              <a:t>Allergy alert!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Best school risk assessments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scheduling search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backups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stocktaking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54705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33F25E-B86F-1042-8AB2-D1424A3BC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16632"/>
            <a:ext cx="7772400" cy="1143000"/>
          </a:xfrm>
        </p:spPr>
        <p:txBody>
          <a:bodyPr/>
          <a:lstStyle/>
          <a:p>
            <a:r>
              <a:rPr lang="en-US" dirty="0"/>
              <a:t>Chemical Disposal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C8A34-A5E0-6045-A1B8-DFD903E36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1412776"/>
            <a:ext cx="7772400" cy="526571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The quantity of chemical wastes generated in a school is very small compared with industry, agriculture, mining, etc.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HOWEVER</a:t>
            </a:r>
          </a:p>
          <a:p>
            <a:pPr marL="0" indent="0">
              <a:buNone/>
            </a:pPr>
            <a:r>
              <a:rPr lang="en-US" sz="2800" dirty="0"/>
              <a:t>• A school is an educational institution</a:t>
            </a:r>
          </a:p>
          <a:p>
            <a:pPr marL="0" indent="0">
              <a:buNone/>
            </a:pPr>
            <a:r>
              <a:rPr lang="en-US" sz="2800" dirty="0"/>
              <a:t>• Attitudes adopted during youth continue into</a:t>
            </a:r>
            <a:br>
              <a:rPr lang="en-US" sz="2800" dirty="0"/>
            </a:br>
            <a:r>
              <a:rPr lang="en-US" sz="2800" dirty="0"/>
              <a:t>  adulthood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>
                <a:solidFill>
                  <a:srgbClr val="FF0000"/>
                </a:solidFill>
              </a:rPr>
              <a:t>Proper training should be given to those who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  will later be decision makers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3787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The law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1484784"/>
            <a:ext cx="8497192" cy="5472111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b="1" dirty="0"/>
              <a:t>Follow local regulations for disposal of wastes to sewer and garbage, rather than the advice in </a:t>
            </a:r>
            <a:r>
              <a:rPr lang="en-US" altLang="en-US" sz="2400" b="1" dirty="0" err="1"/>
              <a:t>RiskAssess</a:t>
            </a:r>
            <a:r>
              <a:rPr lang="en-US" altLang="en-US" sz="2400" b="1" dirty="0"/>
              <a:t>.</a:t>
            </a:r>
            <a:br>
              <a:rPr lang="en-US" altLang="en-US" sz="2400" dirty="0"/>
            </a:br>
            <a:endParaRPr lang="en-US" altLang="en-US" sz="2400" dirty="0"/>
          </a:p>
          <a:p>
            <a:r>
              <a:rPr lang="en-US" altLang="en-US" sz="2400" dirty="0"/>
              <a:t>Retain wastes for collection by a waste collection service, if not allowed to put down drain or in garbage</a:t>
            </a:r>
          </a:p>
          <a:p>
            <a:r>
              <a:rPr lang="en-US" altLang="en-US" sz="2400" dirty="0"/>
              <a:t>Inland waters usually have special requirements.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>
                <a:solidFill>
                  <a:schemeClr val="tx1"/>
                </a:solidFill>
              </a:rPr>
              <a:t>Disposal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pPr marL="0" indent="0">
              <a:buNone/>
            </a:pPr>
            <a:endParaRPr lang="en-US" altLang="en-US" sz="2400" dirty="0"/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Disposal advice in </a:t>
            </a:r>
            <a:r>
              <a:rPr lang="en-US" altLang="en-US" sz="2400" dirty="0" err="1"/>
              <a:t>RiskAssess</a:t>
            </a:r>
            <a:r>
              <a:rPr lang="en-US" altLang="en-US" sz="2400" dirty="0"/>
              <a:t>:</a:t>
            </a:r>
            <a:endParaRPr lang="en-US" altLang="en-US" sz="1000" dirty="0"/>
          </a:p>
          <a:p>
            <a:pPr marL="0" indent="0">
              <a:spcBef>
                <a:spcPts val="1000"/>
              </a:spcBef>
              <a:buNone/>
            </a:pPr>
            <a:br>
              <a:rPr lang="en-US" altLang="en-US" sz="2400" dirty="0"/>
            </a:br>
            <a:r>
              <a:rPr lang="en-US" altLang="en-US" sz="2400" dirty="0"/>
              <a:t>•  provides a ‘default’, when no other advice is available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prioritizes safety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minimizes harm to the environment</a:t>
            </a:r>
          </a:p>
          <a:p>
            <a:pPr marL="0" indent="0">
              <a:spcBef>
                <a:spcPts val="1000"/>
              </a:spcBef>
              <a:buNone/>
            </a:pPr>
            <a:r>
              <a:rPr lang="en-US" altLang="en-US" sz="2400" dirty="0"/>
              <a:t>•  offers a responsible approach to student learning.</a:t>
            </a:r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925152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19C9E806-2491-8541-8825-63D115FE74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515938"/>
          </a:xfrm>
        </p:spPr>
        <p:txBody>
          <a:bodyPr/>
          <a:lstStyle/>
          <a:p>
            <a:pPr eaLnBrk="1" hangingPunct="1"/>
            <a:r>
              <a:rPr lang="en-US" altLang="en-US" sz="3600" dirty="0" err="1">
                <a:solidFill>
                  <a:schemeClr val="tx1"/>
                </a:solidFill>
              </a:rPr>
              <a:t>RiskAssess</a:t>
            </a:r>
            <a:r>
              <a:rPr lang="en-US" altLang="en-US" sz="3600" dirty="0">
                <a:solidFill>
                  <a:schemeClr val="tx1"/>
                </a:solidFill>
              </a:rPr>
              <a:t> Advice</a:t>
            </a:r>
            <a:endParaRPr lang="en-US" altLang="en-US" sz="4800" dirty="0">
              <a:solidFill>
                <a:schemeClr val="tx1"/>
              </a:solidFill>
            </a:endParaRPr>
          </a:p>
        </p:txBody>
      </p:sp>
      <p:sp>
        <p:nvSpPr>
          <p:cNvPr id="24578" name="Rectangle 3">
            <a:extLst>
              <a:ext uri="{FF2B5EF4-FFF2-40B4-BE49-F238E27FC236}">
                <a16:creationId xmlns:a16="http://schemas.microsoft.com/office/drawing/2014/main" id="{89F8B304-8EFB-9744-BB35-F57F5514FA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9" y="1125538"/>
            <a:ext cx="8497192" cy="5472111"/>
          </a:xfrm>
        </p:spPr>
        <p:txBody>
          <a:bodyPr/>
          <a:lstStyle/>
          <a:p>
            <a:r>
              <a:rPr lang="en-US" altLang="en-US" sz="2400" dirty="0"/>
              <a:t>Individual chemical advice in ‘Disposal’</a:t>
            </a:r>
            <a:br>
              <a:rPr lang="en-US" altLang="en-US" sz="2400" dirty="0"/>
            </a:br>
            <a:r>
              <a:rPr lang="en-US" altLang="en-US" sz="2400" dirty="0"/>
              <a:t>for each of 3000 chemicals and solutions</a:t>
            </a:r>
          </a:p>
          <a:p>
            <a:endParaRPr lang="en-US" altLang="en-US" sz="2400" dirty="0"/>
          </a:p>
          <a:p>
            <a:r>
              <a:rPr lang="en-US" altLang="en-US" sz="2400" dirty="0"/>
              <a:t>‘Disposal of chemical wastes’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/docs/</a:t>
            </a:r>
            <a:r>
              <a:rPr lang="en-US" altLang="en-US" sz="2400" dirty="0" err="1">
                <a:solidFill>
                  <a:srgbClr val="0070C0"/>
                </a:solidFill>
              </a:rPr>
              <a:t>DisposalOfChemicalWastes.pdf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>
              <a:solidFill>
                <a:srgbClr val="00B0F0"/>
              </a:solidFill>
            </a:endParaRPr>
          </a:p>
          <a:p>
            <a:r>
              <a:rPr lang="en-US" altLang="en-US" sz="2400" dirty="0"/>
              <a:t>‘Chemical waste containers’</a:t>
            </a:r>
            <a:br>
              <a:rPr lang="en-US" altLang="en-US" sz="2400" dirty="0"/>
            </a:br>
            <a:r>
              <a:rPr lang="en-US" altLang="en-US" sz="2400" dirty="0">
                <a:solidFill>
                  <a:srgbClr val="0070C0"/>
                </a:solidFill>
              </a:rPr>
              <a:t>https://</a:t>
            </a:r>
            <a:r>
              <a:rPr lang="en-US" altLang="en-US" sz="2400" dirty="0" err="1">
                <a:solidFill>
                  <a:srgbClr val="0070C0"/>
                </a:solidFill>
              </a:rPr>
              <a:t>www.riskassess.com.au</a:t>
            </a:r>
            <a:r>
              <a:rPr lang="en-US" altLang="en-US" sz="2400" dirty="0">
                <a:solidFill>
                  <a:srgbClr val="0070C0"/>
                </a:solidFill>
              </a:rPr>
              <a:t>/info/</a:t>
            </a:r>
            <a:r>
              <a:rPr lang="en-US" altLang="en-US" sz="2400" dirty="0" err="1">
                <a:solidFill>
                  <a:srgbClr val="0070C0"/>
                </a:solidFill>
              </a:rPr>
              <a:t>waste_containers</a:t>
            </a:r>
            <a:br>
              <a:rPr lang="en-US" altLang="en-US" sz="2400" dirty="0">
                <a:solidFill>
                  <a:srgbClr val="00B0F0"/>
                </a:solidFill>
              </a:rPr>
            </a:br>
            <a:endParaRPr lang="en-US" altLang="en-US" sz="2400" dirty="0"/>
          </a:p>
          <a:p>
            <a:r>
              <a:rPr lang="en-US" altLang="en-US" sz="2400" dirty="0"/>
              <a:t>‘How to dispose of chemical wastes’</a:t>
            </a:r>
            <a:br>
              <a:rPr lang="en-US" altLang="en-US" sz="2400" dirty="0"/>
            </a:br>
            <a:r>
              <a:rPr lang="en-US" altLang="en-US" sz="2400" dirty="0"/>
              <a:t>In: ‘Safety in Schools’ book, chapter C7</a:t>
            </a:r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  <a:p>
            <a:pPr marL="0" indent="0">
              <a:buNone/>
            </a:pP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0149113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65458</TotalTime>
  <Words>1501</Words>
  <Application>Microsoft Macintosh PowerPoint</Application>
  <PresentationFormat>On-screen Show (4:3)</PresentationFormat>
  <Paragraphs>261</Paragraphs>
  <Slides>27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Arial</vt:lpstr>
      <vt:lpstr>Blank Presentation</vt:lpstr>
      <vt:lpstr>Picture</vt:lpstr>
      <vt:lpstr>RiskAssess: New features and latest developments </vt:lpstr>
      <vt:lpstr>Major</vt:lpstr>
      <vt:lpstr>Significant</vt:lpstr>
      <vt:lpstr>Convenient</vt:lpstr>
      <vt:lpstr>Major</vt:lpstr>
      <vt:lpstr>Chemical Disposal</vt:lpstr>
      <vt:lpstr>The law</vt:lpstr>
      <vt:lpstr>Disposal advice</vt:lpstr>
      <vt:lpstr>RiskAssess Advice</vt:lpstr>
      <vt:lpstr>PowerPoint Presentation</vt:lpstr>
      <vt:lpstr>The improvement process</vt:lpstr>
      <vt:lpstr>Chemical wastes in schools</vt:lpstr>
      <vt:lpstr>PowerPoint Presentation</vt:lpstr>
      <vt:lpstr>PowerPoint Presentation</vt:lpstr>
      <vt:lpstr>Estimation of “safe” quantities*</vt:lpstr>
      <vt:lpstr>Tabulation and calculation</vt:lpstr>
      <vt:lpstr>Organic liquid wastes</vt:lpstr>
      <vt:lpstr>Waste processing</vt:lpstr>
      <vt:lpstr>Solid wastes</vt:lpstr>
      <vt:lpstr>Labelling and storage of wastes</vt:lpstr>
      <vt:lpstr>Purpose of disposal advice</vt:lpstr>
      <vt:lpstr>Allergy alert!</vt:lpstr>
      <vt:lpstr>Chemical allergens</vt:lpstr>
      <vt:lpstr>14 allergens mandated in EU</vt:lpstr>
      <vt:lpstr>Biological/Food allergens</vt:lpstr>
      <vt:lpstr>PowerPoint Presentation</vt:lpstr>
      <vt:lpstr>Demonstration</vt:lpstr>
    </vt:vector>
  </TitlesOfParts>
  <Company>CEIC UNSW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226</cp:revision>
  <cp:lastPrinted>2010-11-30T03:29:40Z</cp:lastPrinted>
  <dcterms:created xsi:type="dcterms:W3CDTF">2008-09-14T02:46:40Z</dcterms:created>
  <dcterms:modified xsi:type="dcterms:W3CDTF">2022-06-16T11:02:58Z</dcterms:modified>
</cp:coreProperties>
</file>