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10" r:id="rId3"/>
    <p:sldId id="311" r:id="rId4"/>
    <p:sldId id="318" r:id="rId5"/>
    <p:sldId id="294" r:id="rId6"/>
    <p:sldId id="295" r:id="rId7"/>
    <p:sldId id="297" r:id="rId8"/>
    <p:sldId id="307" r:id="rId9"/>
    <p:sldId id="315" r:id="rId10"/>
    <p:sldId id="313" r:id="rId11"/>
    <p:sldId id="308" r:id="rId12"/>
    <p:sldId id="312" r:id="rId13"/>
    <p:sldId id="304" r:id="rId14"/>
    <p:sldId id="317" r:id="rId15"/>
    <p:sldId id="306" r:id="rId16"/>
    <p:sldId id="272" r:id="rId17"/>
    <p:sldId id="302" r:id="rId18"/>
    <p:sldId id="275" r:id="rId19"/>
    <p:sldId id="31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/>
    <p:restoredTop sz="83555" autoAdjust="0"/>
  </p:normalViewPr>
  <p:slideViewPr>
    <p:cSldViewPr>
      <p:cViewPr varScale="1">
        <p:scale>
          <a:sx n="143" d="100"/>
          <a:sy n="143" d="100"/>
        </p:scale>
        <p:origin x="-1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DDA562-7F5B-9C4E-951A-A4987A9CF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AE4DFC-FCC0-E849-A229-FEA43BF3247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102270E-3EFF-4549-B03E-7E8913BBCF0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 good pedigree of </a:t>
            </a:r>
            <a:r>
              <a:rPr lang="en-US" dirty="0" err="1"/>
              <a:t>RiskAssess</a:t>
            </a:r>
            <a:r>
              <a:rPr lang="en-US" dirty="0"/>
              <a:t> for high schools,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tried and tested with 170 primary</a:t>
            </a:r>
            <a:r>
              <a:rPr lang="en-US" baseline="0" dirty="0"/>
              <a:t> schools using 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150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6722D1-8464-C543-B19C-ADF4D2B00FF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Cyclical process.</a:t>
            </a:r>
          </a:p>
          <a:p>
            <a:pPr eaLnBrk="1" hangingPunct="1"/>
            <a:r>
              <a:rPr lang="en-US" dirty="0"/>
              <a:t>Control measures become part of the STEM activity.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F11527-9528-014D-A029-7B6F8EA3E57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elimination: Don't use caustic soda (corrosive, used for clearing drains)</a:t>
            </a:r>
            <a:r>
              <a:rPr lang="en-AU" dirty="0"/>
              <a:t/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substitution: Use vinegar, in place of hydrochloric acid (e.g. with baking soda)</a:t>
            </a:r>
            <a:r>
              <a:rPr lang="en-AU" dirty="0"/>
              <a:t/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isolation: Hole in the ground with fence around it to stop children falling in</a:t>
            </a:r>
            <a:r>
              <a:rPr lang="en-AU" dirty="0"/>
              <a:t/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engineering: Sensor to stop door closing on person entering lift</a:t>
            </a:r>
            <a:r>
              <a:rPr lang="en-AU" dirty="0"/>
              <a:t/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administration: Rule about not leaving school grounds unaccompanied</a:t>
            </a:r>
            <a:r>
              <a:rPr lang="en-AU" dirty="0"/>
              <a:t/>
            </a:r>
            <a:br>
              <a:rPr lang="en-AU" dirty="0"/>
            </a:br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personal protective equipment: Apron, gloves (for messy activities)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0A07BA-0B5B-5640-BAF1-843B408BFF62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BD0EF9-2CF0-C445-8961-58B48BB593C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B92318-F89F-2347-A5C9-DC2EFECFB384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want to</a:t>
            </a:r>
            <a:r>
              <a:rPr lang="en-US" baseline="0" dirty="0"/>
              <a:t> do something cool.. That gets the kids interested and teaches them something.. But don’t want anyone to get hurt. </a:t>
            </a:r>
          </a:p>
          <a:p>
            <a:r>
              <a:rPr lang="en-US" baseline="0" dirty="0"/>
              <a:t>Maybe this one not such a great idea, with kids touching dry ice</a:t>
            </a:r>
            <a:r>
              <a:rPr lang="mr-IN" baseline="0" dirty="0"/>
              <a:t>…</a:t>
            </a:r>
            <a:endParaRPr lang="en-AU" baseline="0" dirty="0"/>
          </a:p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DA562-7F5B-9C4E-951A-A4987A9CF46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8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If you touch dry ice with a damp/sweaty hand, the surface layer of moisture freezes and. when you pull away your finger, a layer of skin may be ripped off.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Terrigal High School: teacher got students to hold dry ice for a competition to see who could hold it the longest, videoed by one of the students in the class with phone.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DA562-7F5B-9C4E-951A-A4987A9CF4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0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4B68D7-FDC3-5B42-A43F-EB1604CE44F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/>
              <a:t>Then there’s the law </a:t>
            </a:r>
            <a:r>
              <a:rPr lang="mr-IN" dirty="0"/>
              <a:t>…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5783F5-3126-8E49-95C6-B22FCFF2E629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CBF0FA-31A7-984E-A2F6-3658BE4DD06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And the curriculum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B92318-F89F-2347-A5C9-DC2EFECFB384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Science background or Training is rare</a:t>
            </a:r>
          </a:p>
          <a:p>
            <a:pPr eaLnBrk="1" hangingPunct="1"/>
            <a:r>
              <a:rPr lang="en-US" dirty="0"/>
              <a:t>Find experiments on </a:t>
            </a:r>
            <a:r>
              <a:rPr lang="en-US" dirty="0" err="1"/>
              <a:t>youtube</a:t>
            </a:r>
            <a:r>
              <a:rPr lang="en-US" dirty="0"/>
              <a:t>, web </a:t>
            </a:r>
            <a:r>
              <a:rPr lang="en-US" dirty="0" err="1"/>
              <a:t>etc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3A78-B088-F74A-B25C-033F8E688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1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EA5A-994A-0E40-A394-91B356D33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8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79A70-21CE-CB42-82C6-28058C3A8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4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7820-5D0E-C044-8661-4421B79C8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3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F637-CDFF-4340-A8A2-1E2846DEC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6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55E9D-F84D-CA46-BEB4-81F05C635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4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EEAAB-091F-A24D-8F10-1D0A7DDE2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A757D-FB13-C54C-8DAA-FA5AB6CD0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6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4F4FC-B63D-7C4A-91ED-71F8161A5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6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FF2A-7EC0-2A4E-9DC2-38357DCB7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3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28D7F-0348-244E-87E1-944EDFB59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0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B885D5-CCFC-AA4A-BC55-81992912E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60575"/>
            <a:ext cx="9144000" cy="2574925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Primary STEM: Safe or Sorry?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13176"/>
            <a:ext cx="9144000" cy="1585168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James Crisp, Phillip Crisp, Eva Crisp</a:t>
            </a:r>
            <a:b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dirty="0" err="1">
                <a:latin typeface="Arial" charset="0"/>
                <a:ea typeface="ＭＳ Ｐゴシック" charset="0"/>
                <a:cs typeface="ＭＳ Ｐゴシック" charset="0"/>
              </a:rPr>
              <a:t>RiskAssess</a:t>
            </a: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39" name="Picture 2" descr="burning_hair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16832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Wouldn’t it be good </a:t>
            </a:r>
            <a:b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if there was...</a:t>
            </a:r>
          </a:p>
        </p:txBody>
      </p:sp>
    </p:spTree>
    <p:extLst>
      <p:ext uri="{BB962C8B-B14F-4D97-AF65-F5344CB8AC3E}">
        <p14:creationId xmlns:p14="http://schemas.microsoft.com/office/powerpoint/2010/main" val="299977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836712"/>
            <a:ext cx="7344816" cy="47251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simple tool that gives you: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easy access to previous experiments done at your school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easy access to safety information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easy system for risk assessment with minimal paperwork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9-05-21 at 3.16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5374384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283968" y="0"/>
            <a:ext cx="1224136" cy="6858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Screen Shot 2019-05-21 at 3.08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536504" cy="64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8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792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Primary RiskAssess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701"/>
            <a:ext cx="8861425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ja-JP" sz="3000" dirty="0">
                <a:latin typeface="Arial" charset="0"/>
                <a:ea typeface="ＭＳ Ｐゴシック" charset="0"/>
                <a:cs typeface="ＭＳ Ｐゴシック" charset="0"/>
              </a:rPr>
              <a:t>Safety information and risk assessment system</a:t>
            </a:r>
          </a:p>
          <a:p>
            <a:pPr eaLnBrk="1" hangingPunct="1">
              <a:lnSpc>
                <a:spcPct val="90000"/>
              </a:lnSpc>
            </a:pPr>
            <a:endParaRPr lang="en-AU" altLang="ja-JP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Web based, nothing to install</a:t>
            </a:r>
          </a:p>
          <a:p>
            <a:pPr eaLnBrk="1" hangingPunct="1">
              <a:lnSpc>
                <a:spcPct val="90000"/>
              </a:lnSpc>
            </a:pPr>
            <a:endParaRPr lang="en-AU" altLang="ja-JP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ja-JP" sz="3000" dirty="0">
                <a:latin typeface="Arial" charset="0"/>
                <a:ea typeface="ＭＳ Ｐゴシック" charset="0"/>
                <a:cs typeface="ＭＳ Ｐゴシック" charset="0"/>
              </a:rPr>
              <a:t>Designed for Primary use</a:t>
            </a:r>
          </a:p>
          <a:p>
            <a:pPr eaLnBrk="1" hangingPunct="1">
              <a:lnSpc>
                <a:spcPct val="90000"/>
              </a:lnSpc>
            </a:pPr>
            <a:endParaRPr lang="en-AU" altLang="ja-JP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altLang="ja-JP" sz="3000" dirty="0">
                <a:latin typeface="Arial" charset="0"/>
                <a:ea typeface="ＭＳ Ｐゴシック" charset="0"/>
                <a:cs typeface="ＭＳ Ｐゴシック" charset="0"/>
              </a:rPr>
              <a:t>Quickly find and re-use previous investigations with “Create Modifiable Copy”</a:t>
            </a:r>
          </a:p>
          <a:p>
            <a:pPr eaLnBrk="1" hangingPunct="1">
              <a:lnSpc>
                <a:spcPct val="90000"/>
              </a:lnSpc>
            </a:pPr>
            <a:endParaRPr lang="en-AU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AU" sz="3000" dirty="0">
                <a:latin typeface="Arial" charset="0"/>
                <a:ea typeface="ＭＳ Ｐゴシック" charset="0"/>
                <a:cs typeface="ＭＳ Ｐゴシック" charset="0"/>
              </a:rPr>
              <a:t>Minimal paperwork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AU" altLang="ja-JP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>
            <a:extLst>
              <a:ext uri="{FF2B5EF4-FFF2-40B4-BE49-F238E27FC236}">
                <a16:creationId xmlns:a16="http://schemas.microsoft.com/office/drawing/2014/main" xmlns="" id="{C676053E-A393-444C-BD35-0D6F1D05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6" y="496888"/>
            <a:ext cx="5565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6">
            <a:extLst>
              <a:ext uri="{FF2B5EF4-FFF2-40B4-BE49-F238E27FC236}">
                <a16:creationId xmlns:a16="http://schemas.microsoft.com/office/drawing/2014/main" xmlns="" id="{27F334B3-9903-774A-8AC7-83E2919E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6" y="2182813"/>
            <a:ext cx="55657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>
            <a:extLst>
              <a:ext uri="{FF2B5EF4-FFF2-40B4-BE49-F238E27FC236}">
                <a16:creationId xmlns:a16="http://schemas.microsoft.com/office/drawing/2014/main" xmlns="" id="{53E2E4B0-0D42-D94E-86D7-050586BAE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6" y="3883025"/>
            <a:ext cx="5572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xmlns="" id="{9D725AE6-EB47-F148-A2D9-2F28AF1CF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6975" y="356613"/>
            <a:ext cx="2543497" cy="1560219"/>
          </a:xfrm>
        </p:spPr>
        <p:txBody>
          <a:bodyPr/>
          <a:lstStyle/>
          <a:p>
            <a:pPr algn="l" eaLnBrk="1" hangingPunct="1"/>
            <a:r>
              <a:rPr lang="en-US" altLang="en-US" sz="2200" dirty="0"/>
              <a:t>High Schools</a:t>
            </a:r>
            <a:br>
              <a:rPr lang="en-US" altLang="en-US" sz="2200" dirty="0"/>
            </a:br>
            <a:r>
              <a:rPr lang="en-US" altLang="en-US" sz="2200" dirty="0"/>
              <a:t> AU: 1770, 65%</a:t>
            </a:r>
            <a:br>
              <a:rPr lang="en-US" altLang="en-US" sz="2200" dirty="0"/>
            </a:br>
            <a:r>
              <a:rPr lang="en-US" altLang="en-US" sz="2200" dirty="0"/>
              <a:t> NZ: 140, 26%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4F35731-DA50-D044-93A1-A38192840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647" y="2492375"/>
            <a:ext cx="2663825" cy="7207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400" kern="0" dirty="0"/>
              <a:t>460 high schools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kern="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43DD32DB-7DC2-BE46-8E7C-7822F8DA5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959" y="4179888"/>
            <a:ext cx="2975545" cy="7191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400" kern="0" dirty="0"/>
              <a:t>170 primary schools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kern="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EB517F6D-30C2-F14B-8851-CA0E8CB59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655" y="5784850"/>
            <a:ext cx="2663825" cy="7207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2400" kern="0" dirty="0"/>
              <a:t>6 groups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kern="0" dirty="0"/>
          </a:p>
        </p:txBody>
      </p:sp>
      <p:pic>
        <p:nvPicPr>
          <p:cNvPr id="18440" name="Picture 2">
            <a:extLst>
              <a:ext uri="{FF2B5EF4-FFF2-40B4-BE49-F238E27FC236}">
                <a16:creationId xmlns:a16="http://schemas.microsoft.com/office/drawing/2014/main" xmlns="" id="{2EE2A730-F666-0049-A9A9-AA363D2E6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67363"/>
            <a:ext cx="55721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37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675" y="476250"/>
            <a:ext cx="3382963" cy="555625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Assess risks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3438" y="1125538"/>
            <a:ext cx="0" cy="142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771775" y="1268413"/>
            <a:ext cx="38877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771775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659563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870" name="Rectangle 2"/>
          <p:cNvSpPr txBox="1">
            <a:spLocks noChangeArrowheads="1"/>
          </p:cNvSpPr>
          <p:nvPr/>
        </p:nvSpPr>
        <p:spPr bwMode="auto">
          <a:xfrm>
            <a:off x="97155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0000"/>
                </a:solidFill>
              </a:rPr>
              <a:t>≥Medium</a:t>
            </a:r>
          </a:p>
          <a:p>
            <a:pPr algn="ctr" eaLnBrk="1" hangingPunct="1"/>
            <a:r>
              <a:rPr lang="en-US" sz="2800">
                <a:solidFill>
                  <a:srgbClr val="FF0000"/>
                </a:solidFill>
              </a:rPr>
              <a:t>risk level</a:t>
            </a:r>
          </a:p>
        </p:txBody>
      </p:sp>
      <p:sp>
        <p:nvSpPr>
          <p:cNvPr id="36871" name="Rectangle 2"/>
          <p:cNvSpPr txBox="1">
            <a:spLocks noChangeArrowheads="1"/>
          </p:cNvSpPr>
          <p:nvPr/>
        </p:nvSpPr>
        <p:spPr bwMode="auto">
          <a:xfrm>
            <a:off x="500380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</a:rPr>
              <a:t>Low</a:t>
            </a:r>
          </a:p>
          <a:p>
            <a:pPr algn="ctr" eaLnBrk="1" hangingPunct="1"/>
            <a:r>
              <a:rPr lang="en-US" sz="2800">
                <a:solidFill>
                  <a:schemeClr val="tx2"/>
                </a:solidFill>
              </a:rPr>
              <a:t>risk level</a:t>
            </a:r>
          </a:p>
        </p:txBody>
      </p:sp>
      <p:sp>
        <p:nvSpPr>
          <p:cNvPr id="36872" name="Rectangle 2"/>
          <p:cNvSpPr txBox="1">
            <a:spLocks noChangeArrowheads="1"/>
          </p:cNvSpPr>
          <p:nvPr/>
        </p:nvSpPr>
        <p:spPr bwMode="auto">
          <a:xfrm>
            <a:off x="971550" y="2997200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</a:rPr>
              <a:t>Add control measures</a:t>
            </a:r>
          </a:p>
        </p:txBody>
      </p:sp>
      <p:sp>
        <p:nvSpPr>
          <p:cNvPr id="36873" name="Rectangle 2"/>
          <p:cNvSpPr txBox="1">
            <a:spLocks noChangeArrowheads="1"/>
          </p:cNvSpPr>
          <p:nvPr/>
        </p:nvSpPr>
        <p:spPr bwMode="auto">
          <a:xfrm>
            <a:off x="5292725" y="2997200"/>
            <a:ext cx="2592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8000"/>
                </a:solidFill>
              </a:rPr>
              <a:t>DO</a:t>
            </a:r>
          </a:p>
          <a:p>
            <a:pPr algn="ctr" eaLnBrk="1" hangingPunct="1"/>
            <a:r>
              <a:rPr lang="en-US" sz="2800">
                <a:solidFill>
                  <a:srgbClr val="008000"/>
                </a:solidFill>
              </a:rPr>
              <a:t>EXPERIMENT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771775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659563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771775" y="3789363"/>
            <a:ext cx="0" cy="144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331913" y="3933825"/>
            <a:ext cx="1439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331913" y="836613"/>
            <a:ext cx="0" cy="3097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331913" y="836613"/>
            <a:ext cx="16557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880" name="Rectangle 2"/>
          <p:cNvSpPr txBox="1">
            <a:spLocks noChangeArrowheads="1"/>
          </p:cNvSpPr>
          <p:nvPr/>
        </p:nvSpPr>
        <p:spPr bwMode="auto">
          <a:xfrm>
            <a:off x="684213" y="4508500"/>
            <a:ext cx="8135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</a:rPr>
              <a:t>Inherent level of risk</a:t>
            </a:r>
          </a:p>
          <a:p>
            <a:pPr eaLnBrk="1" hangingPunct="1"/>
            <a:r>
              <a:rPr lang="en-US" sz="2000">
                <a:solidFill>
                  <a:schemeClr val="tx2"/>
                </a:solidFill>
              </a:rPr>
              <a:t>= risk level without any control measures besides “routine procedures”</a:t>
            </a:r>
          </a:p>
          <a:p>
            <a:pPr eaLnBrk="1" hangingPunct="1"/>
            <a:endParaRPr lang="en-US" sz="700">
              <a:solidFill>
                <a:schemeClr val="tx2"/>
              </a:solidFill>
            </a:endParaRPr>
          </a:p>
          <a:p>
            <a:pPr eaLnBrk="1" hangingPunct="1"/>
            <a:r>
              <a:rPr lang="en-US">
                <a:solidFill>
                  <a:schemeClr val="tx2"/>
                </a:solidFill>
              </a:rPr>
              <a:t>Residual level of risk</a:t>
            </a:r>
          </a:p>
          <a:p>
            <a:pPr eaLnBrk="1" hangingPunct="1"/>
            <a:r>
              <a:rPr lang="en-US" sz="2000">
                <a:solidFill>
                  <a:schemeClr val="tx2"/>
                </a:solidFill>
              </a:rPr>
              <a:t>= risk level with control measures in place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Risk control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Hierarchy of options: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elimination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substitution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isolation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engineering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administration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personal protective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1295400" y="6019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 flipH="1">
            <a:off x="12954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45720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Details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84313"/>
            <a:ext cx="8305800" cy="4992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Access from school / home / mobile device</a:t>
            </a:r>
          </a:p>
          <a:p>
            <a:pPr>
              <a:lnSpc>
                <a:spcPct val="90000"/>
              </a:lnSpc>
            </a:pP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Unlimited number of users allowed</a:t>
            </a:r>
          </a:p>
          <a:p>
            <a:pPr>
              <a:lnSpc>
                <a:spcPct val="90000"/>
              </a:lnSpc>
            </a:pP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Frequent updates based on user feedback</a:t>
            </a:r>
          </a:p>
          <a:p>
            <a:pPr>
              <a:lnSpc>
                <a:spcPct val="90000"/>
              </a:lnSpc>
            </a:pP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Free learning resources, support and advice</a:t>
            </a:r>
          </a:p>
          <a:p>
            <a:pPr>
              <a:lnSpc>
                <a:spcPct val="90000"/>
              </a:lnSpc>
            </a:pP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Inexpensive: $250 + GST per school campus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Advantages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16113"/>
            <a:ext cx="8077200" cy="46847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Enables you to do more fun and interesting investigations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BUT Safely!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Plus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It’s quick and easy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000" dirty="0">
                <a:latin typeface="Arial" charset="0"/>
                <a:ea typeface="ＭＳ Ｐゴシック" charset="0"/>
                <a:cs typeface="ＭＳ Ｐゴシック" charset="0"/>
              </a:rPr>
              <a:t>And you comply with the law and curriculum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04864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pPr eaLnBrk="1" hangingPunct="1"/>
            <a:r>
              <a:rPr lang="en-US" sz="6500" dirty="0">
                <a:latin typeface="Arial" charset="0"/>
                <a:ea typeface="ＭＳ Ｐゴシック" charset="0"/>
                <a:cs typeface="ＭＳ Ｐゴシック" charset="0"/>
              </a:rPr>
              <a:t>Dilemma</a:t>
            </a:r>
          </a:p>
        </p:txBody>
      </p:sp>
    </p:spTree>
    <p:extLst>
      <p:ext uri="{BB962C8B-B14F-4D97-AF65-F5344CB8AC3E}">
        <p14:creationId xmlns:p14="http://schemas.microsoft.com/office/powerpoint/2010/main" val="217466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1036" y="6381328"/>
            <a:ext cx="3132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Photo by Bart Everson</a:t>
            </a:r>
          </a:p>
          <a:p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https://</a:t>
            </a:r>
            <a:r>
              <a:rPr lang="en-US" sz="1100" dirty="0" err="1">
                <a:solidFill>
                  <a:schemeClr val="bg1">
                    <a:lumMod val="85000"/>
                  </a:schemeClr>
                </a:solidFill>
              </a:rPr>
              <a:t>www.flickr.com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</a:rPr>
              <a:t>/photos/editor/286954900</a:t>
            </a:r>
          </a:p>
          <a:p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1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6-13 at 9.56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10" y="0"/>
            <a:ext cx="5973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5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LAW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Work Health &amp; Safety Act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. . . taking into account and weighing up</a:t>
            </a:r>
            <a:br>
              <a:rPr lang="en-US" sz="30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00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all relevant matters </a:t>
            </a:r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including:</a:t>
            </a:r>
            <a:br>
              <a:rPr lang="en-US" sz="30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(a) the </a:t>
            </a:r>
            <a:r>
              <a:rPr lang="en-US" sz="30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likelihood</a:t>
            </a:r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 of the hazard or the risk concerned occurring; and</a:t>
            </a:r>
            <a:br>
              <a:rPr lang="en-US" sz="30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(b) the </a:t>
            </a:r>
            <a:r>
              <a:rPr lang="en-US" sz="30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degree of harm </a:t>
            </a:r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that might result from the hazard or the risk</a:t>
            </a:r>
            <a:br>
              <a:rPr lang="en-US" sz="30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000">
                <a:latin typeface="Arial" charset="0"/>
                <a:ea typeface="ＭＳ Ｐゴシック" charset="0"/>
                <a:cs typeface="ＭＳ Ｐゴシック" charset="0"/>
              </a:rPr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i="1">
                <a:latin typeface="Arial" charset="0"/>
                <a:ea typeface="ＭＳ Ｐゴシック" charset="0"/>
                <a:cs typeface="ＭＳ Ｐゴシック" charset="0"/>
              </a:rPr>
              <a:t>Part 2, Sections 17 and 18</a:t>
            </a:r>
            <a:endParaRPr lang="en-US" sz="30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8229600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sz="3000" dirty="0"/>
              <a:t>includes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 err="1"/>
              <a:t>behaviour</a:t>
            </a:r>
            <a:r>
              <a:rPr lang="en-US" sz="3000" dirty="0"/>
              <a:t> of the class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 dirty="0"/>
              <a:t>students with allergies, </a:t>
            </a:r>
            <a:r>
              <a:rPr lang="en-US" sz="3000" dirty="0" err="1"/>
              <a:t>etc</a:t>
            </a:r>
            <a:endParaRPr lang="en-US" sz="30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000" dirty="0"/>
              <a:t>(NOT book “risk assessment”, tick sheet, </a:t>
            </a:r>
            <a:r>
              <a:rPr lang="en-US" sz="3000" dirty="0" err="1"/>
              <a:t>etc</a:t>
            </a:r>
            <a:r>
              <a:rPr lang="en-US" sz="3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0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000" dirty="0">
                <a:solidFill>
                  <a:srgbClr val="3366FF"/>
                </a:solidFill>
              </a:rPr>
              <a:t>likelihood</a:t>
            </a:r>
            <a:endParaRPr lang="en-US" sz="30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000" dirty="0">
                <a:solidFill>
                  <a:srgbClr val="3366FF"/>
                </a:solidFill>
              </a:rPr>
              <a:t>degree of harm </a:t>
            </a:r>
            <a:r>
              <a:rPr lang="en-US" sz="3000" dirty="0"/>
              <a:t>consideration requires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000" dirty="0"/>
              <a:t>proper risk assessment using a risk matrix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000" dirty="0"/>
              <a:t>e.g. </a:t>
            </a:r>
            <a:r>
              <a:rPr lang="en-US" sz="3000" dirty="0" err="1"/>
              <a:t>Aust</a:t>
            </a:r>
            <a:r>
              <a:rPr lang="en-US" sz="3000" dirty="0"/>
              <a:t>/ISO Standard on Risk Management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333375"/>
            <a:ext cx="9107488" cy="1223963"/>
          </a:xfrm>
        </p:spPr>
        <p:txBody>
          <a:bodyPr/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Safety requirements in the 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Australian Curriculum for Science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28775"/>
            <a:ext cx="9036050" cy="4648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Years 3-4</a:t>
            </a:r>
            <a:b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Safely use appropriate materials, tools or equipment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. . . (C)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Discussing safety rules</a:t>
            </a:r>
            <a:r>
              <a:rPr lang="en-US" sz="24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for equipment and procedures (E) (Students) discuss ways to safely use equipment . . (A)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Years 5-6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Use equipment and materials safely, </a:t>
            </a:r>
            <a:r>
              <a:rPr lang="en-US" sz="2400" spc="-1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identifying potential risks </a:t>
            </a: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(C)</a:t>
            </a:r>
            <a:b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Discussing </a:t>
            </a:r>
            <a:r>
              <a:rPr lang="en-US" sz="2400" spc="-1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possible hazards </a:t>
            </a: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involved in conducting investigations</a:t>
            </a:r>
            <a:b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2400" spc="-100" dirty="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how these risks can be reduced </a:t>
            </a: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(E)</a:t>
            </a:r>
            <a:b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  <a:t>(Students) describe potential safety risks when planning methods (A)</a:t>
            </a:r>
            <a:br>
              <a:rPr lang="en-US" sz="2400" spc="-1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 = Content description</a:t>
            </a:r>
            <a:b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 = Elaboration</a:t>
            </a:r>
            <a:b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 = Achievement standard</a:t>
            </a: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Challenges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1700064"/>
            <a:ext cx="86201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Science training for Primary teachers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Lots to places to find STEM investigations.. But how good are they??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Risk assessment paperwork!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But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serious injuries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could occur if something goes wrong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43001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And never enough time to do it all</a:t>
            </a:r>
            <a:b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20125378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50684</TotalTime>
  <Words>544</Words>
  <Application>Microsoft Macintosh PowerPoint</Application>
  <PresentationFormat>On-screen Show (4:3)</PresentationFormat>
  <Paragraphs>125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Primary STEM: Safe or Sorry?</vt:lpstr>
      <vt:lpstr>Dilemma</vt:lpstr>
      <vt:lpstr>PowerPoint Presentation</vt:lpstr>
      <vt:lpstr>PowerPoint Presentation</vt:lpstr>
      <vt:lpstr>THE LAW Work Health &amp; Safety Act</vt:lpstr>
      <vt:lpstr>PowerPoint Presentation</vt:lpstr>
      <vt:lpstr>Safety requirements in the  Australian Curriculum for Science</vt:lpstr>
      <vt:lpstr>Challenges</vt:lpstr>
      <vt:lpstr>And never enough time to do it all !!!</vt:lpstr>
      <vt:lpstr>Wouldn’t it be good  if there was...</vt:lpstr>
      <vt:lpstr>PowerPoint Presentation</vt:lpstr>
      <vt:lpstr>PowerPoint Presentation</vt:lpstr>
      <vt:lpstr>Primary RiskAssess</vt:lpstr>
      <vt:lpstr>High Schools  AU: 1770, 65%  NZ: 140, 26% </vt:lpstr>
      <vt:lpstr>Assess risks</vt:lpstr>
      <vt:lpstr>Risk control</vt:lpstr>
      <vt:lpstr>Details</vt:lpstr>
      <vt:lpstr>Advantages</vt:lpstr>
      <vt:lpstr>DEMO</vt:lpstr>
    </vt:vector>
  </TitlesOfParts>
  <Company>CEIC UNSW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James Crisp</cp:lastModifiedBy>
  <cp:revision>228</cp:revision>
  <cp:lastPrinted>2014-03-23T10:06:03Z</cp:lastPrinted>
  <dcterms:created xsi:type="dcterms:W3CDTF">2008-09-14T02:46:40Z</dcterms:created>
  <dcterms:modified xsi:type="dcterms:W3CDTF">2019-07-01T06:44:00Z</dcterms:modified>
</cp:coreProperties>
</file>