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96" r:id="rId10"/>
    <p:sldId id="281" r:id="rId11"/>
    <p:sldId id="295" r:id="rId12"/>
    <p:sldId id="282" r:id="rId13"/>
    <p:sldId id="284" r:id="rId14"/>
    <p:sldId id="285" r:id="rId15"/>
    <p:sldId id="288" r:id="rId16"/>
    <p:sldId id="292" r:id="rId17"/>
    <p:sldId id="290" r:id="rId18"/>
    <p:sldId id="29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8"/>
    <p:restoredTop sz="92810"/>
  </p:normalViewPr>
  <p:slideViewPr>
    <p:cSldViewPr>
      <p:cViewPr varScale="1">
        <p:scale>
          <a:sx n="121" d="100"/>
          <a:sy n="121" d="100"/>
        </p:scale>
        <p:origin x="195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D0A0A-F2DF-E04E-9ED4-73D26BDCB66A}" type="datetimeFigureOut">
              <a:rPr lang="en-US" smtClean="0"/>
              <a:t>9/21/22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E399D-8129-2D41-84E6-6CD5A106D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509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22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22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92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773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55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73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50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65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568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32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93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01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654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06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12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99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4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0E399D-8129-2D41-84E6-6CD5A106D4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73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8AF532-D26C-8C45-B93E-5E80A32CE2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7EA70A-9F40-8F45-9B1D-99CEF6BEEF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D2E9C1-6C7B-524E-A36F-A75A9FE460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9B44B0-0E79-6E44-959C-25EDBA9615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7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D985A4-AAD9-B84B-9222-3E32E293C0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A04DB8-9EA9-2941-835B-E2D5F87B76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120227-3BF8-3849-BBA2-79C678267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0F48C-85BD-6E4A-AB15-3EB344C7CE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175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0E1FA6-14C1-C643-B1A0-EAA8030E66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BE3617-E8E2-D346-9F06-BC838A747D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ADEF1A-1716-B745-95E8-460489C34F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AB68CE-D439-E440-AB73-1F11537F85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91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DC77F9-56D3-2D4C-9922-C683435384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77EE0-5084-894C-A980-2AD61B2FF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A13840-DC47-394D-B980-BCDD91FD78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4099CD-777E-3040-B306-63DCA24BF7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14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836294-C14A-924D-9D33-2E88759EF6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987FE5-579D-0346-88D5-588B74C04F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8C8CE-CE5A-164B-85D7-B5B1396F81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03631-FAA3-D84C-A85D-491F71C76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260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AC8C9B-C635-5D4C-9495-59577D949D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810841-E485-5349-ADF4-9AC6B5C0A5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671ECE-7147-7044-8AE5-B9A47FE613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55F930-4494-4B47-93FF-E1817412B3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934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4550849-4621-474B-A15C-085CE0121B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9A46B7A-0651-5548-B19E-2412C55FD8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D1503CA-C911-7547-9240-85C6985600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76C8C6-2629-5141-ABD8-57172CD12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60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8A7C548-5009-F940-9B73-D3A17B0B0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7C2D682-F0EA-B742-BBAF-FAC5BD35A5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1C16327-E062-1B49-BADC-1827154923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F5539-2F87-9D4D-BC6B-F14D16597E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80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80553AB-CF96-B543-BD4D-CB8F1B063E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9BA4CA-97D7-7C41-9039-437FC7A659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7C76512-F5C5-3D45-B661-66A921061B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7B12F3-40CC-8A45-85BF-9110867803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672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9FD2D7-6C55-1946-88AE-FF028E3A0A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23DC43-E8A8-6948-ACA1-B6A5B5E5B2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BDF1A8-76A5-3B49-A3FB-98073C52FF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696B8-3D0B-DF49-AF6D-B3E1586C49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586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D69F7C-A1BD-F642-A8A7-5EF62CF7A9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62AB1B-EADC-C849-9B02-7B3AC89177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F33FA0-0D52-EA41-9D71-B12F26929A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67DF6B-A527-0F44-A255-E0D48B1A39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850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7AB1219-1650-9946-97CE-4F3B2E3FAF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05A0FB1-C183-6E42-A3A4-7A9831E50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B0E8C4A-8179-1E45-A667-954EC13420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5919BFD-9935-344F-A02F-71BC5F6FC1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CD70C78-AEA5-B243-AC35-733D7AACF1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7046DDC-0293-EC4E-B502-61071B8FC8C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196EBFF3-0A79-E444-B42F-9692F07EAC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78648" y="2492896"/>
            <a:ext cx="7772400" cy="2223121"/>
          </a:xfrm>
        </p:spPr>
        <p:txBody>
          <a:bodyPr/>
          <a:lstStyle/>
          <a:p>
            <a:pPr eaLnBrk="1" hangingPunct="1"/>
            <a:r>
              <a:rPr lang="en-US" altLang="en-US" dirty="0"/>
              <a:t>School laboratory ‘accidents’:</a:t>
            </a:r>
            <a:br>
              <a:rPr lang="en-US" altLang="en-US" dirty="0"/>
            </a:br>
            <a:r>
              <a:rPr lang="en-US" altLang="en-US" dirty="0"/>
              <a:t>recent injuries and</a:t>
            </a:r>
            <a:br>
              <a:rPr lang="en-US" altLang="en-US" dirty="0"/>
            </a:br>
            <a:r>
              <a:rPr lang="en-US" altLang="en-US" dirty="0"/>
              <a:t>how to prevent more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B3C26398-F9DE-D44C-A2B2-D99F9E3385E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73216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Phillip Crisp and Eva Crisp</a:t>
            </a:r>
          </a:p>
        </p:txBody>
      </p:sp>
      <p:graphicFrame>
        <p:nvGraphicFramePr>
          <p:cNvPr id="13315" name="Object 4">
            <a:extLst>
              <a:ext uri="{FF2B5EF4-FFF2-40B4-BE49-F238E27FC236}">
                <a16:creationId xmlns:a16="http://schemas.microsoft.com/office/drawing/2014/main" id="{31E62E71-3015-0043-9EC1-6AB4B4DE28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533400"/>
          <a:ext cx="20050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2006600" imgH="1143000" progId="Word.Picture.8">
                  <p:embed/>
                </p:oleObj>
              </mc:Choice>
              <mc:Fallback>
                <p:oleObj name="Picture" r:id="rId3" imgW="2006600" imgH="114300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33400"/>
                        <a:ext cx="200501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6" name="Picture 2" descr="burning_hair_medium.jpg">
            <a:extLst>
              <a:ext uri="{FF2B5EF4-FFF2-40B4-BE49-F238E27FC236}">
                <a16:creationId xmlns:a16="http://schemas.microsoft.com/office/drawing/2014/main" id="{FFEBDDFD-EBD2-3247-B308-6F4294611F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Scalding liquids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393" y="1025352"/>
            <a:ext cx="7505459" cy="54999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Beaker of liquid on tripod &amp; gauze</a:t>
            </a:r>
            <a:br>
              <a:rPr lang="en-AU" b="1" dirty="0"/>
            </a:br>
            <a:r>
              <a:rPr lang="en-AU" dirty="0"/>
              <a:t>e.g. major burns; easy to knock over</a:t>
            </a:r>
            <a:br>
              <a:rPr lang="en-AU" dirty="0"/>
            </a:b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Liquid ejected from test tube</a:t>
            </a:r>
          </a:p>
          <a:p>
            <a:pPr marL="0" indent="0">
              <a:buNone/>
            </a:pPr>
            <a:r>
              <a:rPr lang="en-AU" dirty="0"/>
              <a:t>   e.g. minor or major burns</a:t>
            </a:r>
            <a:br>
              <a:rPr lang="en-AU" dirty="0"/>
            </a:b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460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Biological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393" y="1025352"/>
            <a:ext cx="7505459" cy="54999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extreme allergies</a:t>
            </a:r>
            <a:br>
              <a:rPr lang="en-AU" b="1" dirty="0"/>
            </a:br>
            <a:r>
              <a:rPr lang="en-AU" dirty="0"/>
              <a:t>e.g. nuts </a:t>
            </a:r>
            <a:r>
              <a:rPr lang="en-AU" dirty="0">
                <a:solidFill>
                  <a:srgbClr val="FF0000"/>
                </a:solidFill>
              </a:rPr>
              <a:t>*</a:t>
            </a:r>
            <a:br>
              <a:rPr lang="en-AU" dirty="0"/>
            </a:br>
            <a:r>
              <a:rPr lang="en-AU" dirty="0"/>
              <a:t>(</a:t>
            </a:r>
            <a:r>
              <a:rPr lang="en-AU" dirty="0" err="1"/>
              <a:t>Epipen</a:t>
            </a:r>
            <a:r>
              <a:rPr lang="en-AU" dirty="0"/>
              <a:t> training, avoid peanut oil, etc)</a:t>
            </a:r>
          </a:p>
          <a:p>
            <a:pPr>
              <a:buFont typeface="Arial" panose="020B0604020202020204" pitchFamily="34" charset="0"/>
              <a:buChar char="•"/>
            </a:pP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human blood</a:t>
            </a:r>
            <a:br>
              <a:rPr lang="en-AU" b="1" dirty="0"/>
            </a:br>
            <a:r>
              <a:rPr lang="en-AU" dirty="0"/>
              <a:t>e.g. blood group testing </a:t>
            </a:r>
            <a:r>
              <a:rPr lang="en-AU" dirty="0">
                <a:solidFill>
                  <a:srgbClr val="FF0000"/>
                </a:solidFill>
              </a:rPr>
              <a:t>*</a:t>
            </a:r>
            <a:br>
              <a:rPr lang="en-AU" dirty="0"/>
            </a:br>
            <a:endParaRPr lang="en-AU" dirty="0"/>
          </a:p>
          <a:p>
            <a:pPr marL="0" indent="0">
              <a:buNone/>
            </a:pPr>
            <a:r>
              <a:rPr lang="en-AU" dirty="0"/>
              <a:t>•  animal bites</a:t>
            </a:r>
          </a:p>
          <a:p>
            <a:pPr marL="0" indent="0">
              <a:buNone/>
            </a:pPr>
            <a:r>
              <a:rPr lang="en-AU" dirty="0"/>
              <a:t>•  microbiology: contamination, flames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50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FIRST AID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393" y="782744"/>
            <a:ext cx="7505459" cy="6048672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FOR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corrosive chemicals on skin or in eyes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heat burns and scalds</a:t>
            </a:r>
          </a:p>
          <a:p>
            <a:pPr marL="0" indent="0">
              <a:buNone/>
            </a:pPr>
            <a:r>
              <a:rPr lang="en-AU" dirty="0"/>
              <a:t>APPLY</a:t>
            </a:r>
          </a:p>
          <a:p>
            <a:pPr marL="0" indent="0" algn="ctr">
              <a:buNone/>
            </a:pPr>
            <a:r>
              <a:rPr lang="en-AU" b="1" dirty="0"/>
              <a:t>COLD WATER</a:t>
            </a:r>
          </a:p>
          <a:p>
            <a:pPr marL="0" indent="0">
              <a:buNone/>
            </a:pPr>
            <a:r>
              <a:rPr lang="en-AU" dirty="0"/>
              <a:t>Flush skin, eyes until chemical removed or for at least 20 minutes for burns</a:t>
            </a:r>
            <a:br>
              <a:rPr lang="en-AU" dirty="0"/>
            </a:br>
            <a:r>
              <a:rPr lang="en-AU" sz="2000" dirty="0"/>
              <a:t>(exceptions: benzene, HF)</a:t>
            </a:r>
            <a:endParaRPr lang="en-AU" sz="1400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If significant incident, follow emergency procedures without delay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25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Perspective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7" y="1025352"/>
            <a:ext cx="8424936" cy="355577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Manual handling injuries</a:t>
            </a:r>
            <a:br>
              <a:rPr lang="en-AU" b="1" dirty="0"/>
            </a:br>
            <a:r>
              <a:rPr lang="en-AU" dirty="0"/>
              <a:t>cause most days off 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Extreme allergies, especially to nuts</a:t>
            </a:r>
          </a:p>
          <a:p>
            <a:pPr marL="0" indent="0">
              <a:buNone/>
            </a:pPr>
            <a:r>
              <a:rPr lang="en-AU" dirty="0"/>
              <a:t>   cause life-threatening situations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Motor vehicle accidents</a:t>
            </a:r>
          </a:p>
          <a:p>
            <a:pPr marL="0" indent="0">
              <a:buNone/>
            </a:pPr>
            <a:r>
              <a:rPr lang="en-AU" b="1" dirty="0"/>
              <a:t>   (</a:t>
            </a:r>
            <a:r>
              <a:rPr lang="en-AU" dirty="0"/>
              <a:t>bus, parent vehicle) cause severe injuries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br>
              <a:rPr lang="en-AU" dirty="0"/>
            </a:b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D75D83-7798-C861-ADA5-3C98B306B176}"/>
              </a:ext>
            </a:extLst>
          </p:cNvPr>
          <p:cNvSpPr txBox="1"/>
          <p:nvPr/>
        </p:nvSpPr>
        <p:spPr>
          <a:xfrm>
            <a:off x="395536" y="4941168"/>
            <a:ext cx="83529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/>
              <a:t>•  Laboratory injuries are significant</a:t>
            </a:r>
          </a:p>
          <a:p>
            <a:r>
              <a:rPr lang="en-AU" sz="3200" b="1" dirty="0"/>
              <a:t>   and nearly all can be prevented.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BE434C-31FA-5EFD-FBB7-8D9A0F6EC880}"/>
              </a:ext>
            </a:extLst>
          </p:cNvPr>
          <p:cNvSpPr/>
          <p:nvPr/>
        </p:nvSpPr>
        <p:spPr bwMode="auto">
          <a:xfrm>
            <a:off x="323528" y="4968552"/>
            <a:ext cx="7992888" cy="1124744"/>
          </a:xfrm>
          <a:prstGeom prst="rect">
            <a:avLst/>
          </a:prstGeom>
          <a:solidFill>
            <a:srgbClr val="FF0000">
              <a:alpha val="2808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484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27439FF3-5411-7CB3-595B-E3D697C33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1196975"/>
            <a:ext cx="7772400" cy="3024188"/>
          </a:xfrm>
        </p:spPr>
        <p:txBody>
          <a:bodyPr/>
          <a:lstStyle/>
          <a:p>
            <a:pPr eaLnBrk="1" hangingPunct="1"/>
            <a:r>
              <a:rPr lang="en-US" altLang="en-US" sz="6000"/>
              <a:t>Accidents</a:t>
            </a:r>
            <a:br>
              <a:rPr lang="en-US" altLang="en-US" sz="6000"/>
            </a:br>
            <a:r>
              <a:rPr lang="en-US" altLang="en-US" sz="6000"/>
              <a:t>don’t just happen!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C30E65-8A17-562A-8C4A-B5F7D32D3076}"/>
              </a:ext>
            </a:extLst>
          </p:cNvPr>
          <p:cNvSpPr txBox="1"/>
          <p:nvPr/>
        </p:nvSpPr>
        <p:spPr>
          <a:xfrm>
            <a:off x="8028384" y="436510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*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EE001BA3-0280-B081-DE97-8F722EBA7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8538" y="333375"/>
            <a:ext cx="4319587" cy="514350"/>
          </a:xfrm>
        </p:spPr>
        <p:txBody>
          <a:bodyPr/>
          <a:lstStyle/>
          <a:p>
            <a:r>
              <a:rPr lang="en-US" altLang="en-US" sz="3200"/>
              <a:t>Burns to student</a:t>
            </a: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191A6157-76AB-FB8D-B7A4-35643B89CE92}"/>
              </a:ext>
            </a:extLst>
          </p:cNvPr>
          <p:cNvSpPr txBox="1">
            <a:spLocks/>
          </p:cNvSpPr>
          <p:nvPr/>
        </p:nvSpPr>
        <p:spPr bwMode="auto">
          <a:xfrm>
            <a:off x="323850" y="1484313"/>
            <a:ext cx="2519363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Flame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apparently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extinguished</a:t>
            </a:r>
          </a:p>
        </p:txBody>
      </p:sp>
      <p:sp>
        <p:nvSpPr>
          <p:cNvPr id="17411" name="Title 1">
            <a:extLst>
              <a:ext uri="{FF2B5EF4-FFF2-40B4-BE49-F238E27FC236}">
                <a16:creationId xmlns:a16="http://schemas.microsoft.com/office/drawing/2014/main" id="{7E0FB66C-A87E-309B-36B1-608C764487E3}"/>
              </a:ext>
            </a:extLst>
          </p:cNvPr>
          <p:cNvSpPr txBox="1">
            <a:spLocks/>
          </p:cNvSpPr>
          <p:nvPr/>
        </p:nvSpPr>
        <p:spPr bwMode="auto">
          <a:xfrm>
            <a:off x="2987675" y="1484313"/>
            <a:ext cx="352901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Large volume of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methylated spirits</a:t>
            </a:r>
          </a:p>
        </p:txBody>
      </p:sp>
      <p:sp>
        <p:nvSpPr>
          <p:cNvPr id="17412" name="Title 1">
            <a:extLst>
              <a:ext uri="{FF2B5EF4-FFF2-40B4-BE49-F238E27FC236}">
                <a16:creationId xmlns:a16="http://schemas.microsoft.com/office/drawing/2014/main" id="{2B4E7E01-F3DB-ED0B-BA77-E972560F5D3A}"/>
              </a:ext>
            </a:extLst>
          </p:cNvPr>
          <p:cNvSpPr txBox="1">
            <a:spLocks/>
          </p:cNvSpPr>
          <p:nvPr/>
        </p:nvSpPr>
        <p:spPr bwMode="auto">
          <a:xfrm>
            <a:off x="7019925" y="1484313"/>
            <a:ext cx="1873250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Incorrect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first aid</a:t>
            </a:r>
          </a:p>
        </p:txBody>
      </p:sp>
      <p:sp>
        <p:nvSpPr>
          <p:cNvPr id="17413" name="Title 1">
            <a:extLst>
              <a:ext uri="{FF2B5EF4-FFF2-40B4-BE49-F238E27FC236}">
                <a16:creationId xmlns:a16="http://schemas.microsoft.com/office/drawing/2014/main" id="{DFF6B644-AA5F-87FA-1A29-77C0BE8A4F05}"/>
              </a:ext>
            </a:extLst>
          </p:cNvPr>
          <p:cNvSpPr txBox="1">
            <a:spLocks/>
          </p:cNvSpPr>
          <p:nvPr/>
        </p:nvSpPr>
        <p:spPr bwMode="auto">
          <a:xfrm>
            <a:off x="107950" y="3068638"/>
            <a:ext cx="16557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Almost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colourless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flame</a:t>
            </a:r>
          </a:p>
        </p:txBody>
      </p:sp>
      <p:sp>
        <p:nvSpPr>
          <p:cNvPr id="17414" name="Title 1">
            <a:extLst>
              <a:ext uri="{FF2B5EF4-FFF2-40B4-BE49-F238E27FC236}">
                <a16:creationId xmlns:a16="http://schemas.microsoft.com/office/drawing/2014/main" id="{5AF0DFA8-3103-7ED0-310D-CD5A9C12FEEC}"/>
              </a:ext>
            </a:extLst>
          </p:cNvPr>
          <p:cNvSpPr txBox="1">
            <a:spLocks/>
          </p:cNvSpPr>
          <p:nvPr/>
        </p:nvSpPr>
        <p:spPr bwMode="auto">
          <a:xfrm>
            <a:off x="1835150" y="2997200"/>
            <a:ext cx="216058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Inexperienced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teacher</a:t>
            </a:r>
          </a:p>
        </p:txBody>
      </p:sp>
      <p:sp>
        <p:nvSpPr>
          <p:cNvPr id="17415" name="Title 1">
            <a:extLst>
              <a:ext uri="{FF2B5EF4-FFF2-40B4-BE49-F238E27FC236}">
                <a16:creationId xmlns:a16="http://schemas.microsoft.com/office/drawing/2014/main" id="{8FA5B383-1934-9E96-D680-569803727B55}"/>
              </a:ext>
            </a:extLst>
          </p:cNvPr>
          <p:cNvSpPr txBox="1">
            <a:spLocks/>
          </p:cNvSpPr>
          <p:nvPr/>
        </p:nvSpPr>
        <p:spPr bwMode="auto">
          <a:xfrm>
            <a:off x="4932363" y="2924175"/>
            <a:ext cx="1439862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Teacher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not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trained</a:t>
            </a:r>
          </a:p>
        </p:txBody>
      </p:sp>
      <p:sp>
        <p:nvSpPr>
          <p:cNvPr id="17416" name="Title 1">
            <a:extLst>
              <a:ext uri="{FF2B5EF4-FFF2-40B4-BE49-F238E27FC236}">
                <a16:creationId xmlns:a16="http://schemas.microsoft.com/office/drawing/2014/main" id="{9293DB52-B55D-83C6-2F49-82B9CDAF34BB}"/>
              </a:ext>
            </a:extLst>
          </p:cNvPr>
          <p:cNvSpPr txBox="1">
            <a:spLocks/>
          </p:cNvSpPr>
          <p:nvPr/>
        </p:nvSpPr>
        <p:spPr bwMode="auto">
          <a:xfrm>
            <a:off x="7920038" y="2924175"/>
            <a:ext cx="1223962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No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fire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blanket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265968A-33F5-CA96-5D1C-EF861A2773C0}"/>
              </a:ext>
            </a:extLst>
          </p:cNvPr>
          <p:cNvCxnSpPr/>
          <p:nvPr/>
        </p:nvCxnSpPr>
        <p:spPr bwMode="auto">
          <a:xfrm>
            <a:off x="1547813" y="1196975"/>
            <a:ext cx="640873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DFB61A7-4D96-CAC1-8E68-239F47446235}"/>
              </a:ext>
            </a:extLst>
          </p:cNvPr>
          <p:cNvCxnSpPr/>
          <p:nvPr/>
        </p:nvCxnSpPr>
        <p:spPr bwMode="auto">
          <a:xfrm>
            <a:off x="1547813" y="1196975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FA0E1A-111E-093E-41DC-21D01A342C9A}"/>
              </a:ext>
            </a:extLst>
          </p:cNvPr>
          <p:cNvCxnSpPr/>
          <p:nvPr/>
        </p:nvCxnSpPr>
        <p:spPr bwMode="auto">
          <a:xfrm>
            <a:off x="4643438" y="1196975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DBB96DD-7F99-36DC-FB10-E4012D760883}"/>
              </a:ext>
            </a:extLst>
          </p:cNvPr>
          <p:cNvCxnSpPr/>
          <p:nvPr/>
        </p:nvCxnSpPr>
        <p:spPr bwMode="auto">
          <a:xfrm>
            <a:off x="7956550" y="1196975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52BA13C-98DF-2DD2-4D90-AA9344A8B803}"/>
              </a:ext>
            </a:extLst>
          </p:cNvPr>
          <p:cNvCxnSpPr/>
          <p:nvPr/>
        </p:nvCxnSpPr>
        <p:spPr bwMode="auto">
          <a:xfrm flipV="1">
            <a:off x="4643438" y="908050"/>
            <a:ext cx="0" cy="2889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22" name="Title 1">
            <a:extLst>
              <a:ext uri="{FF2B5EF4-FFF2-40B4-BE49-F238E27FC236}">
                <a16:creationId xmlns:a16="http://schemas.microsoft.com/office/drawing/2014/main" id="{8566CB0B-F93F-4DA7-2C28-2E8EE9090C46}"/>
              </a:ext>
            </a:extLst>
          </p:cNvPr>
          <p:cNvSpPr txBox="1">
            <a:spLocks/>
          </p:cNvSpPr>
          <p:nvPr/>
        </p:nvSpPr>
        <p:spPr bwMode="auto">
          <a:xfrm>
            <a:off x="6372225" y="2924175"/>
            <a:ext cx="1439863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Students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not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trained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0CAD25B-8A32-61D2-B7F3-ED9395B7EBD9}"/>
              </a:ext>
            </a:extLst>
          </p:cNvPr>
          <p:cNvCxnSpPr/>
          <p:nvPr/>
        </p:nvCxnSpPr>
        <p:spPr bwMode="auto">
          <a:xfrm flipV="1">
            <a:off x="4643438" y="2349500"/>
            <a:ext cx="0" cy="20161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DE9FE5F-1A28-1C3B-FB33-4261298934CD}"/>
              </a:ext>
            </a:extLst>
          </p:cNvPr>
          <p:cNvCxnSpPr/>
          <p:nvPr/>
        </p:nvCxnSpPr>
        <p:spPr bwMode="auto">
          <a:xfrm flipV="1">
            <a:off x="1547813" y="2708275"/>
            <a:ext cx="0" cy="1444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4F25061-B45D-13DF-4EA3-321D24EBE427}"/>
              </a:ext>
            </a:extLst>
          </p:cNvPr>
          <p:cNvCxnSpPr/>
          <p:nvPr/>
        </p:nvCxnSpPr>
        <p:spPr bwMode="auto">
          <a:xfrm>
            <a:off x="5651500" y="2852738"/>
            <a:ext cx="288131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12014D7-EFDC-F2EF-9171-17347DB80C54}"/>
              </a:ext>
            </a:extLst>
          </p:cNvPr>
          <p:cNvCxnSpPr/>
          <p:nvPr/>
        </p:nvCxnSpPr>
        <p:spPr bwMode="auto">
          <a:xfrm>
            <a:off x="1042988" y="2852738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48300BB-C460-F74A-73DE-99BA2BFE14DF}"/>
              </a:ext>
            </a:extLst>
          </p:cNvPr>
          <p:cNvCxnSpPr/>
          <p:nvPr/>
        </p:nvCxnSpPr>
        <p:spPr bwMode="auto">
          <a:xfrm>
            <a:off x="2987675" y="2852738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DC3BBBB-B17C-40C7-93C2-4D7720DEE25F}"/>
              </a:ext>
            </a:extLst>
          </p:cNvPr>
          <p:cNvCxnSpPr/>
          <p:nvPr/>
        </p:nvCxnSpPr>
        <p:spPr bwMode="auto">
          <a:xfrm>
            <a:off x="5651500" y="2852738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CF86AD3-5DC6-0854-0039-F97F919B91C2}"/>
              </a:ext>
            </a:extLst>
          </p:cNvPr>
          <p:cNvCxnSpPr/>
          <p:nvPr/>
        </p:nvCxnSpPr>
        <p:spPr bwMode="auto">
          <a:xfrm>
            <a:off x="7092950" y="2852738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8C3684B-4763-0793-EA45-A83455007B3E}"/>
              </a:ext>
            </a:extLst>
          </p:cNvPr>
          <p:cNvCxnSpPr/>
          <p:nvPr/>
        </p:nvCxnSpPr>
        <p:spPr bwMode="auto">
          <a:xfrm>
            <a:off x="8532813" y="2852738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46D866B-16AB-CD22-1FE4-1016B294D48B}"/>
              </a:ext>
            </a:extLst>
          </p:cNvPr>
          <p:cNvCxnSpPr/>
          <p:nvPr/>
        </p:nvCxnSpPr>
        <p:spPr bwMode="auto">
          <a:xfrm flipV="1">
            <a:off x="7956550" y="2276475"/>
            <a:ext cx="0" cy="5762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F7F0FB7-7C0E-B71D-91E2-4D0A056662E6}"/>
              </a:ext>
            </a:extLst>
          </p:cNvPr>
          <p:cNvCxnSpPr/>
          <p:nvPr/>
        </p:nvCxnSpPr>
        <p:spPr bwMode="auto">
          <a:xfrm>
            <a:off x="1042988" y="2852738"/>
            <a:ext cx="194468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33" name="Title 1">
            <a:extLst>
              <a:ext uri="{FF2B5EF4-FFF2-40B4-BE49-F238E27FC236}">
                <a16:creationId xmlns:a16="http://schemas.microsoft.com/office/drawing/2014/main" id="{6F098020-93EE-78EA-9C36-D6379FB08F61}"/>
              </a:ext>
            </a:extLst>
          </p:cNvPr>
          <p:cNvSpPr txBox="1">
            <a:spLocks/>
          </p:cNvSpPr>
          <p:nvPr/>
        </p:nvSpPr>
        <p:spPr bwMode="auto">
          <a:xfrm>
            <a:off x="2987675" y="4581525"/>
            <a:ext cx="15843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Container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too large</a:t>
            </a:r>
          </a:p>
        </p:txBody>
      </p:sp>
      <p:sp>
        <p:nvSpPr>
          <p:cNvPr id="17434" name="Title 1">
            <a:extLst>
              <a:ext uri="{FF2B5EF4-FFF2-40B4-BE49-F238E27FC236}">
                <a16:creationId xmlns:a16="http://schemas.microsoft.com/office/drawing/2014/main" id="{036B1ECF-886E-6998-04D5-CC96A9C8978F}"/>
              </a:ext>
            </a:extLst>
          </p:cNvPr>
          <p:cNvSpPr txBox="1">
            <a:spLocks/>
          </p:cNvSpPr>
          <p:nvPr/>
        </p:nvSpPr>
        <p:spPr bwMode="auto">
          <a:xfrm>
            <a:off x="4500563" y="4581525"/>
            <a:ext cx="18002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Inadequate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labelling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AF84BE1-E835-96AD-4343-AB5366F5A510}"/>
              </a:ext>
            </a:extLst>
          </p:cNvPr>
          <p:cNvCxnSpPr/>
          <p:nvPr/>
        </p:nvCxnSpPr>
        <p:spPr bwMode="auto">
          <a:xfrm flipV="1">
            <a:off x="2987675" y="3860800"/>
            <a:ext cx="0" cy="18002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15319A7-29A5-2250-FB14-00166F729D1D}"/>
              </a:ext>
            </a:extLst>
          </p:cNvPr>
          <p:cNvCxnSpPr/>
          <p:nvPr/>
        </p:nvCxnSpPr>
        <p:spPr bwMode="auto">
          <a:xfrm>
            <a:off x="3779838" y="4365625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A956A63-1F3C-1F47-61A4-5B420F86ECA1}"/>
              </a:ext>
            </a:extLst>
          </p:cNvPr>
          <p:cNvCxnSpPr/>
          <p:nvPr/>
        </p:nvCxnSpPr>
        <p:spPr bwMode="auto">
          <a:xfrm>
            <a:off x="5435600" y="4365625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70211AE-9BFB-D803-B5DE-5FF3F80683D1}"/>
              </a:ext>
            </a:extLst>
          </p:cNvPr>
          <p:cNvCxnSpPr/>
          <p:nvPr/>
        </p:nvCxnSpPr>
        <p:spPr bwMode="auto">
          <a:xfrm>
            <a:off x="3779838" y="4365625"/>
            <a:ext cx="165576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327AF36-044E-CFC2-6C87-624D11D6CF9C}"/>
              </a:ext>
            </a:extLst>
          </p:cNvPr>
          <p:cNvCxnSpPr>
            <a:endCxn id="17416" idx="2"/>
          </p:cNvCxnSpPr>
          <p:nvPr/>
        </p:nvCxnSpPr>
        <p:spPr bwMode="auto">
          <a:xfrm flipH="1" flipV="1">
            <a:off x="8531225" y="4221163"/>
            <a:ext cx="1588" cy="14398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0117316-E5BE-BAD5-4251-33C110F8CC77}"/>
              </a:ext>
            </a:extLst>
          </p:cNvPr>
          <p:cNvCxnSpPr/>
          <p:nvPr/>
        </p:nvCxnSpPr>
        <p:spPr bwMode="auto">
          <a:xfrm flipH="1" flipV="1">
            <a:off x="7092950" y="4221163"/>
            <a:ext cx="0" cy="14398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2086395-3390-3791-44F8-46BB592BD209}"/>
              </a:ext>
            </a:extLst>
          </p:cNvPr>
          <p:cNvCxnSpPr/>
          <p:nvPr/>
        </p:nvCxnSpPr>
        <p:spPr bwMode="auto">
          <a:xfrm flipH="1" flipV="1">
            <a:off x="6300788" y="4221163"/>
            <a:ext cx="0" cy="14398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CB83A2A-463D-9B94-FCA9-81ED9E447E46}"/>
              </a:ext>
            </a:extLst>
          </p:cNvPr>
          <p:cNvCxnSpPr/>
          <p:nvPr/>
        </p:nvCxnSpPr>
        <p:spPr bwMode="auto">
          <a:xfrm flipV="1">
            <a:off x="5651500" y="4076700"/>
            <a:ext cx="0" cy="1444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0A7530F-C841-97F0-20FA-B7B9B31B98E2}"/>
              </a:ext>
            </a:extLst>
          </p:cNvPr>
          <p:cNvCxnSpPr/>
          <p:nvPr/>
        </p:nvCxnSpPr>
        <p:spPr bwMode="auto">
          <a:xfrm>
            <a:off x="5651500" y="4221163"/>
            <a:ext cx="6492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6296E27-9429-C5E3-C445-E524E24A5E3B}"/>
              </a:ext>
            </a:extLst>
          </p:cNvPr>
          <p:cNvCxnSpPr/>
          <p:nvPr/>
        </p:nvCxnSpPr>
        <p:spPr bwMode="auto">
          <a:xfrm>
            <a:off x="2987675" y="5661025"/>
            <a:ext cx="554513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751CE80E-E398-B7C7-762B-27B901AB391B}"/>
              </a:ext>
            </a:extLst>
          </p:cNvPr>
          <p:cNvCxnSpPr/>
          <p:nvPr/>
        </p:nvCxnSpPr>
        <p:spPr bwMode="auto">
          <a:xfrm>
            <a:off x="2987675" y="5661025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166294F3-E993-434D-A2BF-671CCD0356F2}"/>
              </a:ext>
            </a:extLst>
          </p:cNvPr>
          <p:cNvCxnSpPr/>
          <p:nvPr/>
        </p:nvCxnSpPr>
        <p:spPr bwMode="auto">
          <a:xfrm>
            <a:off x="5364163" y="5661025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47" name="Title 1">
            <a:extLst>
              <a:ext uri="{FF2B5EF4-FFF2-40B4-BE49-F238E27FC236}">
                <a16:creationId xmlns:a16="http://schemas.microsoft.com/office/drawing/2014/main" id="{4E9C3ECD-E325-F593-B001-C3C252C6D7DF}"/>
              </a:ext>
            </a:extLst>
          </p:cNvPr>
          <p:cNvSpPr txBox="1">
            <a:spLocks/>
          </p:cNvSpPr>
          <p:nvPr/>
        </p:nvSpPr>
        <p:spPr bwMode="auto">
          <a:xfrm>
            <a:off x="6588125" y="5949950"/>
            <a:ext cx="255587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Non-compliance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with law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CEA43D7C-97D7-272E-EB43-372DB3F3A26A}"/>
              </a:ext>
            </a:extLst>
          </p:cNvPr>
          <p:cNvCxnSpPr/>
          <p:nvPr/>
        </p:nvCxnSpPr>
        <p:spPr bwMode="auto">
          <a:xfrm>
            <a:off x="7885113" y="5661025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7449" name="Title 1">
            <a:extLst>
              <a:ext uri="{FF2B5EF4-FFF2-40B4-BE49-F238E27FC236}">
                <a16:creationId xmlns:a16="http://schemas.microsoft.com/office/drawing/2014/main" id="{147BB9E0-7438-B68C-7E4F-4C49E50DB2AA}"/>
              </a:ext>
            </a:extLst>
          </p:cNvPr>
          <p:cNvSpPr txBox="1">
            <a:spLocks/>
          </p:cNvSpPr>
          <p:nvPr/>
        </p:nvSpPr>
        <p:spPr bwMode="auto">
          <a:xfrm>
            <a:off x="1835150" y="5949950"/>
            <a:ext cx="255587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No risk assessment</a:t>
            </a:r>
          </a:p>
        </p:txBody>
      </p:sp>
      <p:sp>
        <p:nvSpPr>
          <p:cNvPr id="17450" name="Title 1">
            <a:extLst>
              <a:ext uri="{FF2B5EF4-FFF2-40B4-BE49-F238E27FC236}">
                <a16:creationId xmlns:a16="http://schemas.microsoft.com/office/drawing/2014/main" id="{F8AE3DFF-258E-795A-904E-273C201CB43A}"/>
              </a:ext>
            </a:extLst>
          </p:cNvPr>
          <p:cNvSpPr txBox="1">
            <a:spLocks/>
          </p:cNvSpPr>
          <p:nvPr/>
        </p:nvSpPr>
        <p:spPr bwMode="auto">
          <a:xfrm>
            <a:off x="4140200" y="5949950"/>
            <a:ext cx="255587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>
                <a:solidFill>
                  <a:schemeClr val="tx2"/>
                </a:solidFill>
              </a:rPr>
              <a:t>Inadequate</a:t>
            </a:r>
          </a:p>
          <a:p>
            <a:pPr algn="ctr"/>
            <a:r>
              <a:rPr lang="en-US" altLang="en-US">
                <a:solidFill>
                  <a:schemeClr val="tx2"/>
                </a:solidFill>
              </a:rPr>
              <a:t>training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FEECD453-72AF-77A6-A2EE-970A510B62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200"/>
              <a:t>How to spot dangers</a:t>
            </a:r>
            <a:endParaRPr lang="en-US" altLang="en-US"/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513344A3-2370-D279-EBAF-9C3984274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84438" y="1628775"/>
            <a:ext cx="5111750" cy="43211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Untrained people doing things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Failure to assess risks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Disorganised workplace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Change without preparation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. . . . . .</a:t>
            </a:r>
          </a:p>
          <a:p>
            <a:pPr eaLnBrk="1" hangingPunct="1"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BD9FACEE-970C-6C78-C1DC-306742C1C6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How to prevent an “accident”</a:t>
            </a:r>
          </a:p>
        </p:txBody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id="{A740A638-BA5C-485A-15AB-9DCBE9E718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576" y="1098693"/>
            <a:ext cx="8153400" cy="5733256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2400" dirty="0"/>
              <a:t>Understand the potential hazards associated with equipment, chemicals and biological/food items</a:t>
            </a:r>
          </a:p>
          <a:p>
            <a:pPr eaLnBrk="1" hangingPunct="1">
              <a:buFontTx/>
              <a:buNone/>
              <a:defRPr/>
            </a:pPr>
            <a:endParaRPr lang="en-US" sz="2400" dirty="0"/>
          </a:p>
          <a:p>
            <a:pPr eaLnBrk="1" hangingPunct="1">
              <a:buFontTx/>
              <a:buNone/>
              <a:defRPr/>
            </a:pPr>
            <a:r>
              <a:rPr lang="en-US" sz="2400" b="1" dirty="0"/>
              <a:t>Carry out a risk assessment before you do anything!</a:t>
            </a:r>
          </a:p>
          <a:p>
            <a:pPr eaLnBrk="1" hangingPunct="1">
              <a:buFontTx/>
              <a:buNone/>
              <a:defRPr/>
            </a:pPr>
            <a:endParaRPr lang="en-US" sz="2400" dirty="0"/>
          </a:p>
          <a:p>
            <a:pPr eaLnBrk="1" hangingPunct="1">
              <a:buFontTx/>
              <a:buNone/>
              <a:defRPr/>
            </a:pPr>
            <a:r>
              <a:rPr lang="en-US" sz="2400" dirty="0"/>
              <a:t>Introduce </a:t>
            </a:r>
            <a:r>
              <a:rPr lang="en-US" sz="2400" b="1" dirty="0"/>
              <a:t>control measures</a:t>
            </a:r>
            <a:r>
              <a:rPr lang="en-US" sz="2400" dirty="0"/>
              <a:t>: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400" dirty="0"/>
              <a:t>Protect against likely problems (e.g. tray beneath)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400" dirty="0"/>
              <a:t>Physically protect the work area (e.g. fume cupboard)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400" dirty="0"/>
              <a:t>Protect yourself (e.g. safety glasses, gloves)</a:t>
            </a:r>
            <a:br>
              <a:rPr lang="en-US" sz="2400" dirty="0"/>
            </a:br>
            <a:endParaRPr lang="en-US" sz="2400" dirty="0"/>
          </a:p>
          <a:p>
            <a:pPr marL="0" indent="0" eaLnBrk="1" hangingPunct="1">
              <a:buNone/>
              <a:defRPr/>
            </a:pPr>
            <a:r>
              <a:rPr lang="en-US" sz="2400" dirty="0"/>
              <a:t>Know emergency procedures and first aid</a:t>
            </a:r>
          </a:p>
          <a:p>
            <a:pPr marL="0" indent="0" eaLnBrk="1" hangingPunct="1">
              <a:buNone/>
              <a:defRPr/>
            </a:pPr>
            <a:endParaRPr lang="en-US" sz="2400" dirty="0"/>
          </a:p>
          <a:p>
            <a:pPr marL="0" indent="0" eaLnBrk="1" hangingPunct="1">
              <a:buNone/>
              <a:defRPr/>
            </a:pPr>
            <a:r>
              <a:rPr lang="en-US" sz="2400" b="1" dirty="0"/>
              <a:t>                      </a:t>
            </a:r>
            <a:r>
              <a:rPr lang="en-US" sz="2400" b="1" dirty="0" err="1"/>
              <a:t>RiskAssess</a:t>
            </a:r>
            <a:r>
              <a:rPr lang="en-US" sz="2400" b="1" dirty="0"/>
              <a:t> can help!</a:t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875EC-F755-9172-B49D-BD7F0F688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060848"/>
            <a:ext cx="7772400" cy="1143000"/>
          </a:xfrm>
        </p:spPr>
        <p:txBody>
          <a:bodyPr/>
          <a:lstStyle/>
          <a:p>
            <a:r>
              <a:rPr lang="en-US" dirty="0" err="1"/>
              <a:t>RiskAssess</a:t>
            </a:r>
            <a:br>
              <a:rPr lang="en-US" dirty="0"/>
            </a:br>
            <a:r>
              <a:rPr lang="en-US" dirty="0"/>
              <a:t>demonstration</a:t>
            </a:r>
          </a:p>
        </p:txBody>
      </p:sp>
    </p:spTree>
    <p:extLst>
      <p:ext uri="{BB962C8B-B14F-4D97-AF65-F5344CB8AC3E}">
        <p14:creationId xmlns:p14="http://schemas.microsoft.com/office/powerpoint/2010/main" val="2663656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Most common laboratory injuries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908720"/>
            <a:ext cx="7961087" cy="583264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MAJOR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methylated spirits fires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hot water scalding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chlorine, </a:t>
            </a:r>
            <a:r>
              <a:rPr lang="en-AU" dirty="0" err="1"/>
              <a:t>sulfur</a:t>
            </a:r>
            <a:r>
              <a:rPr lang="en-AU" dirty="0"/>
              <a:t> dioxide inhalation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sodium hydroxide in eyes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biological: extreme allergies, blood</a:t>
            </a:r>
          </a:p>
          <a:p>
            <a:pPr marL="0" indent="0">
              <a:buNone/>
            </a:pPr>
            <a:r>
              <a:rPr lang="en-AU" dirty="0"/>
              <a:t>MINOR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acids/alkalis on skin (or in eyes)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heat burns, esp. Bunsen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cuts, esp. broken glass</a:t>
            </a:r>
          </a:p>
          <a:p>
            <a:pPr>
              <a:buFont typeface="Arial" panose="020B0604020202020204" pitchFamily="34" charset="0"/>
              <a:buChar char="•"/>
            </a:pPr>
            <a:endParaRPr lang="en-A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7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Flammable liquids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025352"/>
            <a:ext cx="8276456" cy="571601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methylated spirits</a:t>
            </a:r>
          </a:p>
          <a:p>
            <a:pPr marL="0" indent="0">
              <a:buNone/>
            </a:pPr>
            <a:r>
              <a:rPr lang="en-AU" dirty="0"/>
              <a:t>   e.g. steam engine</a:t>
            </a:r>
          </a:p>
          <a:p>
            <a:pPr marL="0" indent="0">
              <a:buNone/>
            </a:pPr>
            <a:r>
              <a:rPr lang="en-AU" dirty="0"/>
              <a:t>          chlorophyll extraction </a:t>
            </a:r>
            <a:r>
              <a:rPr lang="en-AU" dirty="0">
                <a:solidFill>
                  <a:srgbClr val="FF0000"/>
                </a:solidFill>
              </a:rPr>
              <a:t>*</a:t>
            </a:r>
          </a:p>
          <a:p>
            <a:pPr marL="0" indent="0">
              <a:buNone/>
            </a:pPr>
            <a:r>
              <a:rPr lang="en-AU" dirty="0"/>
              <a:t>          coloured flames (</a:t>
            </a:r>
            <a:r>
              <a:rPr lang="en-AU" dirty="0" err="1"/>
              <a:t>MCl</a:t>
            </a:r>
            <a:r>
              <a:rPr lang="en-AU" baseline="-25000" dirty="0" err="1"/>
              <a:t>n</a:t>
            </a:r>
            <a:r>
              <a:rPr lang="en-AU" dirty="0"/>
              <a:t>, borates)</a:t>
            </a:r>
          </a:p>
          <a:p>
            <a:pPr marL="0" indent="0">
              <a:buNone/>
            </a:pPr>
            <a:r>
              <a:rPr lang="en-AU" dirty="0"/>
              <a:t>Others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petrol and liquid hydrocarbons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acetone</a:t>
            </a:r>
          </a:p>
          <a:p>
            <a:pPr marL="0" indent="0">
              <a:buNone/>
            </a:pPr>
            <a:endParaRPr lang="en-AU" sz="1800" dirty="0"/>
          </a:p>
          <a:p>
            <a:pPr marL="0" indent="0">
              <a:buNone/>
            </a:pPr>
            <a:r>
              <a:rPr lang="en-AU" i="1" dirty="0"/>
              <a:t>Bunsen burner on ‘safety’ = ignition source</a:t>
            </a:r>
          </a:p>
          <a:p>
            <a:pPr marL="0" indent="0">
              <a:buNone/>
            </a:pPr>
            <a:r>
              <a:rPr lang="en-AU" i="1" dirty="0"/>
              <a:t>Tools (e.g. angle grinder) = ignition source </a:t>
            </a:r>
            <a:r>
              <a:rPr lang="en-AU" dirty="0">
                <a:solidFill>
                  <a:srgbClr val="FF0000"/>
                </a:solidFill>
              </a:rPr>
              <a:t>*</a:t>
            </a:r>
          </a:p>
          <a:p>
            <a:pPr marL="0" indent="0">
              <a:buNone/>
            </a:pPr>
            <a:endParaRPr lang="en-AU" i="1" dirty="0"/>
          </a:p>
          <a:p>
            <a:pPr marL="0" indent="0">
              <a:buNone/>
            </a:pPr>
            <a:endParaRPr lang="en-AU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547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Flammable solids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393" y="1025352"/>
            <a:ext cx="7505459" cy="54999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 err="1"/>
              <a:t>sulfur</a:t>
            </a:r>
            <a:endParaRPr lang="en-AU" b="1" dirty="0"/>
          </a:p>
          <a:p>
            <a:pPr marL="0" indent="0">
              <a:buNone/>
            </a:pPr>
            <a:r>
              <a:rPr lang="en-AU" dirty="0"/>
              <a:t>   e.g. plastic </a:t>
            </a:r>
            <a:r>
              <a:rPr lang="en-AU" dirty="0" err="1"/>
              <a:t>sulfur</a:t>
            </a:r>
            <a:r>
              <a:rPr lang="en-AU" dirty="0"/>
              <a:t>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paper</a:t>
            </a:r>
          </a:p>
          <a:p>
            <a:pPr marL="0" indent="0">
              <a:buNone/>
            </a:pPr>
            <a:r>
              <a:rPr lang="en-AU" dirty="0"/>
              <a:t>   e.g. student ignition in Bunsen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Others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charcoal blocks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 err="1"/>
              <a:t>sulfur</a:t>
            </a:r>
            <a:r>
              <a:rPr lang="en-AU" dirty="0"/>
              <a:t> + KClO</a:t>
            </a:r>
            <a:r>
              <a:rPr lang="en-AU" baseline="-25000" dirty="0"/>
              <a:t>3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baseline="-25000" dirty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gummy bear + KClO</a:t>
            </a:r>
            <a:r>
              <a:rPr lang="en-AU" baseline="-25000" dirty="0"/>
              <a:t>3</a:t>
            </a:r>
            <a:r>
              <a:rPr lang="en-AU" dirty="0">
                <a:solidFill>
                  <a:srgbClr val="FF0000"/>
                </a:solidFill>
              </a:rPr>
              <a:t> *</a:t>
            </a:r>
            <a:endParaRPr lang="en-AU" baseline="-25000" dirty="0"/>
          </a:p>
          <a:p>
            <a:pPr>
              <a:buFont typeface="Arial" panose="020B0604020202020204" pitchFamily="34" charset="0"/>
              <a:buChar char="•"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193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Flammable gases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393" y="1025352"/>
            <a:ext cx="7505459" cy="54999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Town gas</a:t>
            </a:r>
          </a:p>
          <a:p>
            <a:pPr marL="0" indent="0">
              <a:buNone/>
            </a:pPr>
            <a:r>
              <a:rPr lang="en-AU" dirty="0"/>
              <a:t>   e.g. whole building explosion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          leak from fitting/Bunsen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Hydrogen</a:t>
            </a:r>
          </a:p>
          <a:p>
            <a:pPr marL="0" indent="0">
              <a:buNone/>
            </a:pPr>
            <a:r>
              <a:rPr lang="en-AU" dirty="0"/>
              <a:t>   e.g. Na + water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          Al + NaOH(</a:t>
            </a:r>
            <a:r>
              <a:rPr lang="en-AU" dirty="0" err="1"/>
              <a:t>aq</a:t>
            </a:r>
            <a:r>
              <a:rPr lang="en-AU" dirty="0"/>
              <a:t>)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LPG</a:t>
            </a:r>
          </a:p>
          <a:p>
            <a:pPr marL="0" indent="0">
              <a:buNone/>
            </a:pPr>
            <a:r>
              <a:rPr lang="en-AU" dirty="0"/>
              <a:t>   e.g. leaks from fittings (barbeque)</a:t>
            </a:r>
          </a:p>
          <a:p>
            <a:pPr marL="0" indent="0">
              <a:buNone/>
            </a:pPr>
            <a:r>
              <a:rPr lang="en-AU" dirty="0"/>
              <a:t>          LPG + O</a:t>
            </a:r>
            <a:r>
              <a:rPr lang="en-AU" baseline="-25000" dirty="0"/>
              <a:t>2</a:t>
            </a:r>
            <a:r>
              <a:rPr lang="en-AU" dirty="0">
                <a:solidFill>
                  <a:srgbClr val="FF0000"/>
                </a:solidFill>
              </a:rPr>
              <a:t> *</a:t>
            </a:r>
            <a:endParaRPr lang="en-AU" baseline="-25000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096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Toxic gases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393" y="1025352"/>
            <a:ext cx="7505459" cy="54999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 err="1"/>
              <a:t>sulfur</a:t>
            </a:r>
            <a:r>
              <a:rPr lang="en-AU" b="1" dirty="0"/>
              <a:t> dioxide</a:t>
            </a:r>
          </a:p>
          <a:p>
            <a:pPr marL="0" indent="0">
              <a:buNone/>
            </a:pPr>
            <a:r>
              <a:rPr lang="en-AU" dirty="0"/>
              <a:t>   e.g. heating </a:t>
            </a:r>
            <a:r>
              <a:rPr lang="en-AU" dirty="0" err="1"/>
              <a:t>sulfur</a:t>
            </a:r>
            <a:r>
              <a:rPr lang="en-AU" dirty="0"/>
              <a:t> </a:t>
            </a:r>
            <a:r>
              <a:rPr lang="en-AU" dirty="0">
                <a:solidFill>
                  <a:srgbClr val="FF0000"/>
                </a:solidFill>
              </a:rPr>
              <a:t>*</a:t>
            </a:r>
            <a:br>
              <a:rPr lang="en-AU" dirty="0"/>
            </a:b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chlorine</a:t>
            </a:r>
          </a:p>
          <a:p>
            <a:pPr marL="0" indent="0">
              <a:buNone/>
            </a:pPr>
            <a:r>
              <a:rPr lang="en-AU" dirty="0"/>
              <a:t>   e.g. bleach + acid (e.g. coca cola)</a:t>
            </a:r>
            <a:r>
              <a:rPr lang="en-AU" dirty="0">
                <a:solidFill>
                  <a:srgbClr val="FF0000"/>
                </a:solidFill>
              </a:rPr>
              <a:t> *</a:t>
            </a:r>
            <a:br>
              <a:rPr lang="en-AU" dirty="0"/>
            </a:b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ammonia, e.g. spills</a:t>
            </a:r>
          </a:p>
          <a:p>
            <a:pPr marL="0" indent="0">
              <a:buNone/>
            </a:pPr>
            <a:r>
              <a:rPr lang="en-AU" dirty="0"/>
              <a:t>•  bromine + hexene </a:t>
            </a:r>
            <a:r>
              <a:rPr lang="en-AU" dirty="0">
                <a:solidFill>
                  <a:srgbClr val="FF0000"/>
                </a:solidFill>
              </a:rPr>
              <a:t>*</a:t>
            </a:r>
          </a:p>
          <a:p>
            <a:pPr marL="0" indent="0">
              <a:buNone/>
            </a:pPr>
            <a:r>
              <a:rPr lang="en-AU" dirty="0"/>
              <a:t>•  iodine vapour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491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Corrosive chemicals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908720"/>
            <a:ext cx="8280920" cy="583264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alkalis</a:t>
            </a:r>
            <a:br>
              <a:rPr lang="en-AU" b="1" dirty="0"/>
            </a:br>
            <a:r>
              <a:rPr lang="en-AU" dirty="0"/>
              <a:t>e.g. NaOH, concentrated and hot </a:t>
            </a:r>
            <a:r>
              <a:rPr lang="en-AU" dirty="0">
                <a:solidFill>
                  <a:srgbClr val="FF0000"/>
                </a:solidFill>
              </a:rPr>
              <a:t>*</a:t>
            </a:r>
            <a:br>
              <a:rPr lang="en-AU" dirty="0"/>
            </a:b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acids</a:t>
            </a:r>
          </a:p>
          <a:p>
            <a:pPr marL="0" indent="0">
              <a:buNone/>
            </a:pPr>
            <a:r>
              <a:rPr lang="en-AU" dirty="0"/>
              <a:t>   e.g. H</a:t>
            </a:r>
            <a:r>
              <a:rPr lang="en-AU" baseline="-25000" dirty="0"/>
              <a:t>2</a:t>
            </a:r>
            <a:r>
              <a:rPr lang="en-AU" dirty="0"/>
              <a:t>SO</a:t>
            </a:r>
            <a:r>
              <a:rPr lang="en-AU" baseline="-25000" dirty="0"/>
              <a:t>4</a:t>
            </a:r>
            <a:r>
              <a:rPr lang="en-AU" dirty="0"/>
              <a:t>, conc (</a:t>
            </a:r>
            <a:r>
              <a:rPr lang="en-AU" dirty="0" err="1"/>
              <a:t>carbon+soda</a:t>
            </a:r>
            <a:r>
              <a:rPr lang="en-AU" dirty="0"/>
              <a:t> snakes)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          HCl, conc</a:t>
            </a:r>
            <a:br>
              <a:rPr lang="en-AU" dirty="0"/>
            </a:b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ammonia</a:t>
            </a:r>
          </a:p>
          <a:p>
            <a:pPr marL="0" indent="0">
              <a:buNone/>
            </a:pPr>
            <a:r>
              <a:rPr lang="en-AU" dirty="0"/>
              <a:t>   e.g. conc NH</a:t>
            </a:r>
            <a:r>
              <a:rPr lang="en-AU" baseline="-25000" dirty="0"/>
              <a:t>3</a:t>
            </a:r>
          </a:p>
          <a:p>
            <a:pPr marL="0" indent="0">
              <a:buNone/>
            </a:pP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248403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Hot objects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452" y="980728"/>
            <a:ext cx="8080022" cy="576064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Bunsen burner + tripod + gauze</a:t>
            </a:r>
            <a:br>
              <a:rPr lang="en-AU" b="1" dirty="0"/>
            </a:br>
            <a:r>
              <a:rPr lang="en-AU" dirty="0"/>
              <a:t>e.g. numerous minor burns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hot beakers, flasks, test tubes</a:t>
            </a:r>
          </a:p>
          <a:p>
            <a:pPr marL="0" indent="0">
              <a:buNone/>
            </a:pPr>
            <a:r>
              <a:rPr lang="en-AU" dirty="0"/>
              <a:t>   e.g. numerous minor burns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hot glass rods/tubing, wires, crucibles</a:t>
            </a:r>
          </a:p>
          <a:p>
            <a:pPr marL="0" indent="0">
              <a:buNone/>
            </a:pPr>
            <a:r>
              <a:rPr lang="en-AU" dirty="0"/>
              <a:t>   e.g. flame tests, glass working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hot plates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    e.g. burns to forearm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• thermite reaction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 marL="0" indent="0">
              <a:buNone/>
            </a:pPr>
            <a:endParaRPr lang="en-AU" sz="1800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591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FD2EC-1923-5247-9CFE-DF019198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52" y="188640"/>
            <a:ext cx="7772400" cy="648072"/>
          </a:xfrm>
        </p:spPr>
        <p:txBody>
          <a:bodyPr anchor="t"/>
          <a:lstStyle/>
          <a:p>
            <a:r>
              <a:rPr lang="en-AU" sz="3600" dirty="0"/>
              <a:t>Cold burns</a:t>
            </a:r>
            <a:br>
              <a:rPr lang="en-A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FD71-12BA-0E4F-853B-9A219317D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386" y="1052736"/>
            <a:ext cx="8964489" cy="54999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dry ice</a:t>
            </a:r>
            <a:br>
              <a:rPr lang="en-AU" b="1" dirty="0"/>
            </a:br>
            <a:r>
              <a:rPr lang="en-AU" dirty="0"/>
              <a:t>e.g. prolonged skin contact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/>
              <a:t>liquid nitrogen</a:t>
            </a:r>
          </a:p>
          <a:p>
            <a:pPr marL="0" indent="0">
              <a:buNone/>
            </a:pPr>
            <a:r>
              <a:rPr lang="en-AU" dirty="0"/>
              <a:t>   e.g. prolonged skin contact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          asphyxiation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 marL="0" indent="0">
              <a:buNone/>
            </a:pPr>
            <a:r>
              <a:rPr lang="en-AU" dirty="0"/>
              <a:t>          Don’t drink! </a:t>
            </a:r>
            <a:r>
              <a:rPr lang="en-AU" dirty="0">
                <a:solidFill>
                  <a:srgbClr val="FF0000"/>
                </a:solidFill>
              </a:rPr>
              <a:t>*</a:t>
            </a: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79347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11545</TotalTime>
  <Words>758</Words>
  <Application>Microsoft Macintosh PowerPoint</Application>
  <PresentationFormat>On-screen Show (4:3)</PresentationFormat>
  <Paragraphs>178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Blank Presentation</vt:lpstr>
      <vt:lpstr>Picture</vt:lpstr>
      <vt:lpstr>School laboratory ‘accidents’: recent injuries and how to prevent more</vt:lpstr>
      <vt:lpstr>Most common laboratory injuries </vt:lpstr>
      <vt:lpstr>Flammable liquids </vt:lpstr>
      <vt:lpstr>Flammable solids </vt:lpstr>
      <vt:lpstr>Flammable gases </vt:lpstr>
      <vt:lpstr>Toxic gases </vt:lpstr>
      <vt:lpstr>Corrosive chemicals </vt:lpstr>
      <vt:lpstr>Hot objects </vt:lpstr>
      <vt:lpstr>Cold burns </vt:lpstr>
      <vt:lpstr>Scalding liquids </vt:lpstr>
      <vt:lpstr>Biological </vt:lpstr>
      <vt:lpstr>FIRST AID </vt:lpstr>
      <vt:lpstr>Perspective </vt:lpstr>
      <vt:lpstr>Accidents don’t just happen!</vt:lpstr>
      <vt:lpstr>Burns to student</vt:lpstr>
      <vt:lpstr>How to spot dangers</vt:lpstr>
      <vt:lpstr>How to prevent an “accident”</vt:lpstr>
      <vt:lpstr>RiskAssess demonstration</vt:lpstr>
    </vt:vector>
  </TitlesOfParts>
  <Company>CEIC 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118</cp:revision>
  <cp:lastPrinted>2022-09-13T23:18:47Z</cp:lastPrinted>
  <dcterms:created xsi:type="dcterms:W3CDTF">2008-09-14T02:46:40Z</dcterms:created>
  <dcterms:modified xsi:type="dcterms:W3CDTF">2022-09-22T01:23:22Z</dcterms:modified>
</cp:coreProperties>
</file>