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23"/>
  </p:notesMasterIdLst>
  <p:sldIdLst>
    <p:sldId id="256" r:id="rId2"/>
    <p:sldId id="272" r:id="rId3"/>
    <p:sldId id="331" r:id="rId4"/>
    <p:sldId id="328" r:id="rId5"/>
    <p:sldId id="329" r:id="rId6"/>
    <p:sldId id="271" r:id="rId7"/>
    <p:sldId id="339" r:id="rId8"/>
    <p:sldId id="340" r:id="rId9"/>
    <p:sldId id="274" r:id="rId10"/>
    <p:sldId id="275" r:id="rId11"/>
    <p:sldId id="276" r:id="rId12"/>
    <p:sldId id="296" r:id="rId13"/>
    <p:sldId id="281" r:id="rId14"/>
    <p:sldId id="336" r:id="rId15"/>
    <p:sldId id="277" r:id="rId16"/>
    <p:sldId id="337" r:id="rId17"/>
    <p:sldId id="295" r:id="rId18"/>
    <p:sldId id="284" r:id="rId19"/>
    <p:sldId id="292" r:id="rId20"/>
    <p:sldId id="290" r:id="rId21"/>
    <p:sldId id="294" r:id="rId2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/>
    <p:restoredTop sz="95606"/>
  </p:normalViewPr>
  <p:slideViewPr>
    <p:cSldViewPr>
      <p:cViewPr varScale="1">
        <p:scale>
          <a:sx n="125" d="100"/>
          <a:sy n="125" d="100"/>
        </p:scale>
        <p:origin x="1824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49AD4D-99AF-9448-867C-CE0FA13872D1}" type="datetimeFigureOut">
              <a:rPr lang="en-US" smtClean="0"/>
              <a:t>6/29/23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C618BD-BCAD-214E-8471-1EE7EF1FA9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0375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>
            <a:extLst>
              <a:ext uri="{FF2B5EF4-FFF2-40B4-BE49-F238E27FC236}">
                <a16:creationId xmlns:a16="http://schemas.microsoft.com/office/drawing/2014/main" id="{7837E8CF-250C-526D-4F46-CAA3FB527738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8EAE06BB-2AF3-0F44-88FF-377EC1C977DA}" type="slidenum">
              <a:rPr lang="en-US" altLang="en-US" sz="1200"/>
              <a:pPr/>
              <a:t>4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E3977B07-75CB-E000-9A73-B690DFA657C5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E51EB99A-1BE4-C1C1-A721-8CCE040079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106292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229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3544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73925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05506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37657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87568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3322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>
            <a:extLst>
              <a:ext uri="{FF2B5EF4-FFF2-40B4-BE49-F238E27FC236}">
                <a16:creationId xmlns:a16="http://schemas.microsoft.com/office/drawing/2014/main" id="{07C1C91D-7615-D435-CA84-704F85EDBB9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B7D628A4-3232-A94C-8D16-53585310B4DB}" type="slidenum">
              <a:rPr lang="en-US" altLang="en-US" sz="1200"/>
              <a:pPr/>
              <a:t>5</a:t>
            </a:fld>
            <a:endParaRPr lang="en-US" altLang="en-US" sz="1200"/>
          </a:p>
        </p:txBody>
      </p:sp>
      <p:sp>
        <p:nvSpPr>
          <p:cNvPr id="78850" name="Rectangle 2">
            <a:extLst>
              <a:ext uri="{FF2B5EF4-FFF2-40B4-BE49-F238E27FC236}">
                <a16:creationId xmlns:a16="http://schemas.microsoft.com/office/drawing/2014/main" id="{A5960662-86FD-AB71-4A3D-94C8F8AE01B6}"/>
              </a:ext>
            </a:extLst>
          </p:cNvPr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E7A44480-6DB0-E66C-D8AF-6AF205D6086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23584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77934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11011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865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50657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15128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7994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90E399D-8129-2D41-84E6-6CD5A106D4B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0734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AU"/>
              <a:t>Click to edit Master subtitle style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28AF532-D26C-8C45-B93E-5E80A32CE2B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F7EA70A-9F40-8F45-9B1D-99CEF6BEEFF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BD2E9C1-6C7B-524E-A36F-A75A9FE4606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F9B44B0-0E79-6E44-959C-25EDBA96156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5712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9D985A4-AAD9-B84B-9222-3E32E293C01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7A04DB8-9EA9-2941-835B-E2D5F87B76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D120227-3BF8-3849-BBA2-79C678267E1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DF0F48C-85BD-6E4A-AB15-3EB344C7CE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617568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F0E1FA6-14C1-C643-B1A0-EAA8030E66E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6DBE3617-E8E2-D346-9F06-BC838A747D6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3ADEF1A-1716-B745-95E8-460489C34F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BAB68CE-D439-E440-AB73-1F11537F85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69167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CDC77F9-56D3-2D4C-9922-C683435384F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F177EE0-5084-894C-A980-2AD61B2FF83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A13840-DC47-394D-B980-BCDD91FD780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D4099CD-777E-3040-B306-63DCA24BF7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1421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B3836294-C14A-924D-9D33-2E88759EF6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B987FE5-579D-0346-88D5-588B74C04FF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BB8C8CE-CE5A-164B-85D7-B5B1396F817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7303631-FAA3-D84C-A85D-491F71C76A5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603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9AC8C9B-C635-5D4C-9495-59577D949DD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1810841-E485-5349-ADF4-9AC6B5C0A5C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10671ECE-7147-7044-8AE5-B9A47FE6132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655F930-4494-4B47-93FF-E1817412B3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249343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4550849-4621-474B-A15C-085CE0121BB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29A46B7A-0651-5548-B19E-2412C55FD85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D1503CA-C911-7547-9240-85C69856002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076C8C6-2629-5141-ABD8-57172CD1209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84601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8A7C548-5009-F940-9B73-D3A17B0B0DB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7C2D682-F0EA-B742-BBAF-FAC5BD35A5F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1C16327-E062-1B49-BADC-18271549231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58F5539-2F87-9D4D-BC6B-F14D16597E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88089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180553AB-CF96-B543-BD4D-CB8F1B063E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FF9BA4CA-97D7-7C41-9039-437FC7A659E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47C76512-F5C5-3D45-B661-66A921061B4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7B12F3-40CC-8A45-85BF-91108678035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67270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/>
              <a:t>Click to edit Master text styles</a:t>
            </a:r>
          </a:p>
          <a:p>
            <a:pPr lvl="1"/>
            <a:r>
              <a:rPr lang="en-AU"/>
              <a:t>Second level</a:t>
            </a:r>
          </a:p>
          <a:p>
            <a:pPr lvl="2"/>
            <a:r>
              <a:rPr lang="en-AU"/>
              <a:t>Third level</a:t>
            </a:r>
          </a:p>
          <a:p>
            <a:pPr lvl="3"/>
            <a:r>
              <a:rPr lang="en-AU"/>
              <a:t>Fourth level</a:t>
            </a:r>
          </a:p>
          <a:p>
            <a:pPr lvl="4"/>
            <a:r>
              <a:rPr lang="en-AU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89FD2D7-6C55-1946-88AE-FF028E3A0A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123DC43-E8A8-6948-ACA1-B6A5B5E5B2B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EBDF1A8-76A5-3B49-A3FB-98073C52FF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31696B8-3D0B-DF49-AF6D-B3E1586C4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655863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CD69F7C-A1BD-F642-A8A7-5EF62CF7A9C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62AB1B-EADC-C849-9B02-7B3AC891771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6F33FA0-0D52-EA41-9D71-B12F26929A2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A67DF6B-A527-0F44-A255-E0D48B1A39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85036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C7AB1219-1650-9946-97CE-4F3B2E3FAF7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E05A0FB1-C183-6E42-A3A4-7A9831E5078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DB0E8C4A-8179-1E45-A667-954EC134208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95919BFD-9935-344F-A02F-71BC5F6FC106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ea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DCD70C78-AEA5-B243-AC35-733D7AACF1C9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A7046DDC-0293-EC4E-B502-61071B8FC8C7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riskassess.com.au/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riskassess.com.au/info/learning_resources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Rectangle 2">
            <a:extLst>
              <a:ext uri="{FF2B5EF4-FFF2-40B4-BE49-F238E27FC236}">
                <a16:creationId xmlns:a16="http://schemas.microsoft.com/office/drawing/2014/main" id="{196EBFF3-0A79-E444-B42F-9692F07EAC7A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578648" y="2492896"/>
            <a:ext cx="7772400" cy="2223121"/>
          </a:xfrm>
        </p:spPr>
        <p:txBody>
          <a:bodyPr/>
          <a:lstStyle/>
          <a:p>
            <a:pPr eaLnBrk="1" hangingPunct="1"/>
            <a:r>
              <a:rPr lang="en-US" altLang="en-US" dirty="0"/>
              <a:t>Identifying risks in popular laboratory experiments</a:t>
            </a:r>
          </a:p>
        </p:txBody>
      </p:sp>
      <p:sp>
        <p:nvSpPr>
          <p:cNvPr id="13314" name="Rectangle 3">
            <a:extLst>
              <a:ext uri="{FF2B5EF4-FFF2-40B4-BE49-F238E27FC236}">
                <a16:creationId xmlns:a16="http://schemas.microsoft.com/office/drawing/2014/main" id="{B3C26398-F9DE-D44C-A2B2-D99F9E3385E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64448" y="5085184"/>
            <a:ext cx="6400800" cy="864096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Phillip Crisp and Eva Crisp</a:t>
            </a:r>
          </a:p>
        </p:txBody>
      </p:sp>
      <p:graphicFrame>
        <p:nvGraphicFramePr>
          <p:cNvPr id="13315" name="Object 4">
            <a:extLst>
              <a:ext uri="{FF2B5EF4-FFF2-40B4-BE49-F238E27FC236}">
                <a16:creationId xmlns:a16="http://schemas.microsoft.com/office/drawing/2014/main" id="{31E62E71-3015-0043-9EC1-6AB4B4DE281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24600" y="533400"/>
          <a:ext cx="2005013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Picture" r:id="rId2" imgW="2006600" imgH="1143000" progId="Word.Picture.8">
                  <p:embed/>
                </p:oleObj>
              </mc:Choice>
              <mc:Fallback>
                <p:oleObj name="Picture" r:id="rId2" imgW="2006600" imgH="1143000" progId="Word.Picture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24600" y="533400"/>
                        <a:ext cx="2005013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>
                                  <a:alpha val="74997"/>
                                </a:srgb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316" name="Picture 2" descr="burning_hair_medium.jpg">
            <a:extLst>
              <a:ext uri="{FF2B5EF4-FFF2-40B4-BE49-F238E27FC236}">
                <a16:creationId xmlns:a16="http://schemas.microsoft.com/office/drawing/2014/main" id="{FFEBDDFD-EBD2-3247-B308-6F4294611F9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788" y="115888"/>
            <a:ext cx="2160587" cy="2305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Toxic gases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93" y="1025352"/>
            <a:ext cx="7505459" cy="54999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 err="1"/>
              <a:t>sulfur</a:t>
            </a:r>
            <a:r>
              <a:rPr lang="en-AU" b="1" dirty="0"/>
              <a:t> dioxide</a:t>
            </a:r>
          </a:p>
          <a:p>
            <a:pPr marL="0" indent="0">
              <a:buNone/>
            </a:pPr>
            <a:r>
              <a:rPr lang="en-AU" dirty="0"/>
              <a:t>   e.g. heating </a:t>
            </a:r>
            <a:r>
              <a:rPr lang="en-AU" dirty="0" err="1"/>
              <a:t>sulfur</a:t>
            </a:r>
            <a:r>
              <a:rPr lang="en-AU" dirty="0"/>
              <a:t> </a:t>
            </a:r>
            <a:r>
              <a:rPr lang="en-AU" dirty="0">
                <a:solidFill>
                  <a:srgbClr val="FF0000"/>
                </a:solidFill>
              </a:rPr>
              <a:t>*</a:t>
            </a:r>
            <a:br>
              <a:rPr lang="en-AU" dirty="0"/>
            </a:b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chlorine</a:t>
            </a:r>
          </a:p>
          <a:p>
            <a:pPr marL="0" indent="0">
              <a:buNone/>
            </a:pPr>
            <a:r>
              <a:rPr lang="en-AU" dirty="0"/>
              <a:t>   e.g. bleach + acid (incl. coca cola)</a:t>
            </a:r>
            <a:r>
              <a:rPr lang="en-AU" dirty="0">
                <a:solidFill>
                  <a:srgbClr val="FF0000"/>
                </a:solidFill>
              </a:rPr>
              <a:t> *</a:t>
            </a:r>
            <a:br>
              <a:rPr lang="en-AU" dirty="0"/>
            </a:b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ammonia, e.g. spills</a:t>
            </a:r>
          </a:p>
          <a:p>
            <a:pPr marL="0" indent="0">
              <a:buNone/>
            </a:pPr>
            <a:r>
              <a:rPr lang="en-AU" dirty="0"/>
              <a:t>•  bromine + hexene </a:t>
            </a:r>
            <a:r>
              <a:rPr lang="en-AU" dirty="0">
                <a:solidFill>
                  <a:srgbClr val="FF0000"/>
                </a:solidFill>
              </a:rPr>
              <a:t>*</a:t>
            </a:r>
          </a:p>
          <a:p>
            <a:pPr marL="0" indent="0">
              <a:buNone/>
            </a:pPr>
            <a:r>
              <a:rPr lang="en-AU" dirty="0"/>
              <a:t>•  iodine vapour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14913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Corrosive chemicals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9552" y="908720"/>
            <a:ext cx="8280920" cy="5832648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alkalis</a:t>
            </a:r>
            <a:br>
              <a:rPr lang="en-AU" b="1" dirty="0"/>
            </a:br>
            <a:r>
              <a:rPr lang="en-AU" dirty="0"/>
              <a:t>e.g. NaOH, concentrated and hot </a:t>
            </a:r>
            <a:r>
              <a:rPr lang="en-AU" dirty="0">
                <a:solidFill>
                  <a:srgbClr val="FF0000"/>
                </a:solidFill>
              </a:rPr>
              <a:t>*</a:t>
            </a:r>
            <a:br>
              <a:rPr lang="en-AU" dirty="0"/>
            </a:b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acids</a:t>
            </a:r>
          </a:p>
          <a:p>
            <a:pPr marL="0" indent="0">
              <a:buNone/>
            </a:pPr>
            <a:r>
              <a:rPr lang="en-AU" dirty="0"/>
              <a:t>   e.g. H</a:t>
            </a:r>
            <a:r>
              <a:rPr lang="en-AU" baseline="-25000" dirty="0"/>
              <a:t>2</a:t>
            </a:r>
            <a:r>
              <a:rPr lang="en-AU" dirty="0"/>
              <a:t>SO</a:t>
            </a:r>
            <a:r>
              <a:rPr lang="en-AU" baseline="-25000" dirty="0"/>
              <a:t>4</a:t>
            </a:r>
            <a:r>
              <a:rPr lang="en-AU" dirty="0"/>
              <a:t>, conc (another black snake)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          HCl, conc</a:t>
            </a:r>
            <a:br>
              <a:rPr lang="en-AU" dirty="0"/>
            </a:b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ammonia</a:t>
            </a:r>
          </a:p>
          <a:p>
            <a:pPr marL="0" indent="0">
              <a:buNone/>
            </a:pPr>
            <a:r>
              <a:rPr lang="en-AU" dirty="0"/>
              <a:t>   e.g. conc NH</a:t>
            </a:r>
            <a:r>
              <a:rPr lang="en-AU" baseline="-25000" dirty="0"/>
              <a:t>3</a:t>
            </a:r>
          </a:p>
          <a:p>
            <a:pPr marL="0" indent="0">
              <a:buNone/>
            </a:pPr>
            <a:endParaRPr lang="en-AU" sz="1800" dirty="0"/>
          </a:p>
        </p:txBody>
      </p:sp>
    </p:spTree>
    <p:extLst>
      <p:ext uri="{BB962C8B-B14F-4D97-AF65-F5344CB8AC3E}">
        <p14:creationId xmlns:p14="http://schemas.microsoft.com/office/powerpoint/2010/main" val="2484039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Cold burns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4386" y="1052736"/>
            <a:ext cx="8964489" cy="54999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dry ice</a:t>
            </a:r>
            <a:br>
              <a:rPr lang="en-AU" b="1" dirty="0"/>
            </a:br>
            <a:r>
              <a:rPr lang="en-AU" dirty="0"/>
              <a:t>e.g. prolonged skin contact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liquid nitrogen</a:t>
            </a:r>
          </a:p>
          <a:p>
            <a:pPr marL="0" indent="0">
              <a:buNone/>
            </a:pPr>
            <a:r>
              <a:rPr lang="en-AU" dirty="0"/>
              <a:t>   e.g. prolonged skin contact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          asphyxiation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          Don’t drink!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793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Scalding liquids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93" y="1025352"/>
            <a:ext cx="7505459" cy="54999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Beaker of liquid on tripod &amp; gauze</a:t>
            </a:r>
            <a:br>
              <a:rPr lang="en-AU" b="1" dirty="0"/>
            </a:br>
            <a:r>
              <a:rPr lang="en-AU" dirty="0"/>
              <a:t>e.g. major burns; easy to knock over</a:t>
            </a:r>
            <a:br>
              <a:rPr lang="en-AU" dirty="0"/>
            </a:b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Liquid ejected from test tube</a:t>
            </a:r>
          </a:p>
          <a:p>
            <a:pPr marL="0" indent="0">
              <a:buNone/>
            </a:pPr>
            <a:r>
              <a:rPr lang="en-AU" dirty="0"/>
              <a:t>   e.g. minor or major burns</a:t>
            </a:r>
            <a:br>
              <a:rPr lang="en-AU" dirty="0"/>
            </a:b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94600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7056" y="980728"/>
            <a:ext cx="8496944" cy="5760640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COMMON</a:t>
            </a:r>
          </a:p>
          <a:p>
            <a:pPr marL="0" indent="0">
              <a:buNone/>
            </a:pPr>
            <a:r>
              <a:rPr lang="en-AU" dirty="0"/>
              <a:t>• hot objects, e.g. Bunsen, hotplate, glue gun</a:t>
            </a:r>
          </a:p>
          <a:p>
            <a:pPr marL="0" indent="0">
              <a:buNone/>
            </a:pPr>
            <a:r>
              <a:rPr lang="en-AU" dirty="0"/>
              <a:t>• sharp objects, e.g. broken glass, scalpel</a:t>
            </a:r>
          </a:p>
          <a:p>
            <a:pPr marL="0" indent="0">
              <a:buNone/>
            </a:pPr>
            <a:r>
              <a:rPr lang="en-AU" dirty="0"/>
              <a:t>• cracked beakers, flasks, etc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LESS COMMON</a:t>
            </a:r>
          </a:p>
          <a:p>
            <a:pPr marL="0" indent="0">
              <a:buNone/>
            </a:pPr>
            <a:r>
              <a:rPr lang="en-AU" dirty="0"/>
              <a:t>• short-circuited batteries</a:t>
            </a:r>
          </a:p>
          <a:p>
            <a:pPr marL="0" indent="0">
              <a:buNone/>
            </a:pPr>
            <a:r>
              <a:rPr lang="en-AU" dirty="0"/>
              <a:t>• latex gloves</a:t>
            </a:r>
            <a:br>
              <a:rPr lang="en-AU" dirty="0"/>
            </a:br>
            <a:endParaRPr lang="en-AU" dirty="0"/>
          </a:p>
          <a:p>
            <a:pPr marL="0" indent="0">
              <a:buNone/>
            </a:pPr>
            <a:r>
              <a:rPr lang="en-AU" dirty="0"/>
              <a:t>Students throwing things!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endParaRPr lang="en-AU" baseline="-250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792088"/>
          </a:xfrm>
        </p:spPr>
        <p:txBody>
          <a:bodyPr anchor="t"/>
          <a:lstStyle/>
          <a:p>
            <a:r>
              <a:rPr lang="en-AU" sz="3600" dirty="0"/>
              <a:t>Equipment most likely to cause injury</a:t>
            </a:r>
            <a:br>
              <a:rPr lang="en-AU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6710395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Hot objects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4452" y="980728"/>
            <a:ext cx="8080022" cy="5760640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Bunsen burner + tripod + gauze</a:t>
            </a:r>
            <a:br>
              <a:rPr lang="en-AU" b="1" dirty="0"/>
            </a:br>
            <a:r>
              <a:rPr lang="en-AU" dirty="0"/>
              <a:t>e.g. numerous minor burns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hot beakers, flasks, test tubes</a:t>
            </a:r>
          </a:p>
          <a:p>
            <a:pPr marL="0" indent="0">
              <a:buNone/>
            </a:pPr>
            <a:r>
              <a:rPr lang="en-AU" dirty="0"/>
              <a:t>   e.g. numerous minor burns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hot glass rods/tubing, wires, crucibles</a:t>
            </a:r>
          </a:p>
          <a:p>
            <a:pPr marL="0" indent="0">
              <a:buNone/>
            </a:pPr>
            <a:r>
              <a:rPr lang="en-AU" dirty="0"/>
              <a:t>   e.g. flame tests, glass working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hot plates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    e.g. burns to forearm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• thermite reaction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85916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1560" y="869896"/>
            <a:ext cx="8424936" cy="5904656"/>
          </a:xfrm>
        </p:spPr>
        <p:txBody>
          <a:bodyPr/>
          <a:lstStyle/>
          <a:p>
            <a:pPr marL="0" indent="0">
              <a:buNone/>
            </a:pPr>
            <a:r>
              <a:rPr lang="en-AU" sz="2400" dirty="0"/>
              <a:t>Extreme allergic reactions to foods:</a:t>
            </a:r>
          </a:p>
          <a:p>
            <a:pPr marL="0" indent="0">
              <a:buNone/>
            </a:pPr>
            <a:r>
              <a:rPr lang="en-AU" sz="2400" dirty="0"/>
              <a:t>• </a:t>
            </a:r>
            <a:r>
              <a:rPr lang="en-AU" sz="2400" b="1" dirty="0"/>
              <a:t>peanuts, peanut oil, peanut products</a:t>
            </a:r>
          </a:p>
          <a:p>
            <a:pPr marL="0" indent="0">
              <a:buNone/>
            </a:pPr>
            <a:r>
              <a:rPr lang="en-AU" sz="2400" dirty="0"/>
              <a:t>• tree nuts</a:t>
            </a:r>
          </a:p>
          <a:p>
            <a:pPr marL="0" indent="0">
              <a:buNone/>
            </a:pPr>
            <a:r>
              <a:rPr lang="en-AU" sz="2400" dirty="0"/>
              <a:t>• shellfish and crustaceans (including sea monkeys</a:t>
            </a:r>
            <a:r>
              <a:rPr lang="en-AU" sz="2400" dirty="0">
                <a:solidFill>
                  <a:srgbClr val="FF0000"/>
                </a:solidFill>
              </a:rPr>
              <a:t> *</a:t>
            </a:r>
            <a:r>
              <a:rPr lang="en-AU" sz="2400" dirty="0"/>
              <a:t>)</a:t>
            </a:r>
          </a:p>
          <a:p>
            <a:pPr marL="0" indent="0">
              <a:buNone/>
            </a:pPr>
            <a:r>
              <a:rPr lang="en-AU" sz="2400" dirty="0"/>
              <a:t>and, less commonly, eggs, milk, wheat, soy, fish, sesame, . . 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Allergic reactions to plant materials, including:</a:t>
            </a:r>
          </a:p>
          <a:p>
            <a:pPr marL="0" indent="0">
              <a:buNone/>
            </a:pPr>
            <a:r>
              <a:rPr lang="en-AU" sz="2400" dirty="0"/>
              <a:t>• rhus (leaves, stems)</a:t>
            </a:r>
          </a:p>
          <a:p>
            <a:pPr marL="0" indent="0">
              <a:buNone/>
            </a:pPr>
            <a:r>
              <a:rPr lang="en-AU" sz="2400" dirty="0"/>
              <a:t>• London Plane tree (trichomes)</a:t>
            </a:r>
          </a:p>
          <a:p>
            <a:pPr marL="0" indent="0">
              <a:buNone/>
            </a:pPr>
            <a:r>
              <a:rPr lang="en-AU" sz="2400" dirty="0"/>
              <a:t>• pollens and moulds</a:t>
            </a:r>
          </a:p>
          <a:p>
            <a:pPr marL="0" indent="0">
              <a:buNone/>
            </a:pPr>
            <a:endParaRPr lang="en-AU" sz="2400" dirty="0"/>
          </a:p>
          <a:p>
            <a:pPr marL="0" indent="0">
              <a:buNone/>
            </a:pPr>
            <a:r>
              <a:rPr lang="en-AU" sz="2400" dirty="0"/>
              <a:t>Animal bites and stings</a:t>
            </a:r>
          </a:p>
          <a:p>
            <a:pPr marL="0" indent="0">
              <a:buNone/>
            </a:pPr>
            <a:r>
              <a:rPr lang="en-AU" sz="2400" dirty="0"/>
              <a:t>e.g. ticks, leeches, bees, pet animals</a:t>
            </a:r>
          </a:p>
          <a:p>
            <a:pPr>
              <a:buFont typeface="Arial" panose="020B0604020202020204" pitchFamily="34" charset="0"/>
              <a:buChar char="•"/>
            </a:pPr>
            <a:endParaRPr lang="en-AU" baseline="-250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681256"/>
          </a:xfrm>
        </p:spPr>
        <p:txBody>
          <a:bodyPr anchor="t"/>
          <a:lstStyle/>
          <a:p>
            <a:r>
              <a:rPr lang="en-AU" sz="3400" dirty="0"/>
              <a:t>Biological materials most likely to cause injury</a:t>
            </a:r>
            <a:br>
              <a:rPr lang="en-AU" sz="3600" dirty="0"/>
            </a:b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7138094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93" y="1025352"/>
            <a:ext cx="7505459" cy="54999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extreme allergies</a:t>
            </a:r>
            <a:br>
              <a:rPr lang="en-AU" b="1" dirty="0"/>
            </a:br>
            <a:r>
              <a:rPr lang="en-AU" dirty="0"/>
              <a:t>e.g. nuts </a:t>
            </a:r>
            <a:r>
              <a:rPr lang="en-AU" dirty="0">
                <a:solidFill>
                  <a:srgbClr val="FF0000"/>
                </a:solidFill>
              </a:rPr>
              <a:t>*</a:t>
            </a:r>
            <a:br>
              <a:rPr lang="en-AU" dirty="0"/>
            </a:br>
            <a:r>
              <a:rPr lang="en-AU" dirty="0"/>
              <a:t>(</a:t>
            </a:r>
            <a:r>
              <a:rPr lang="en-AU" dirty="0" err="1"/>
              <a:t>Epipen</a:t>
            </a:r>
            <a:r>
              <a:rPr lang="en-AU" dirty="0"/>
              <a:t> training, avoid peanut oil, etc)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human blood</a:t>
            </a:r>
            <a:br>
              <a:rPr lang="en-AU" b="1" dirty="0"/>
            </a:br>
            <a:r>
              <a:rPr lang="en-AU" dirty="0"/>
              <a:t>e.g. blood group testing </a:t>
            </a:r>
            <a:r>
              <a:rPr lang="en-AU" dirty="0">
                <a:solidFill>
                  <a:srgbClr val="FF0000"/>
                </a:solidFill>
              </a:rPr>
              <a:t>*</a:t>
            </a:r>
            <a:br>
              <a:rPr lang="en-AU" dirty="0"/>
            </a:br>
            <a:endParaRPr lang="en-AU" dirty="0"/>
          </a:p>
          <a:p>
            <a:pPr marL="0" indent="0">
              <a:buNone/>
            </a:pPr>
            <a:r>
              <a:rPr lang="en-AU" dirty="0"/>
              <a:t>•  culturing pathogens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3509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4AD75D83-7798-C861-ADA5-3C98B306B176}"/>
              </a:ext>
            </a:extLst>
          </p:cNvPr>
          <p:cNvSpPr txBox="1"/>
          <p:nvPr/>
        </p:nvSpPr>
        <p:spPr>
          <a:xfrm>
            <a:off x="1259632" y="1992248"/>
            <a:ext cx="83529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3200" b="1" dirty="0"/>
              <a:t>Laboratory injuries are significant</a:t>
            </a:r>
          </a:p>
          <a:p>
            <a:r>
              <a:rPr lang="en-AU" sz="3200" b="1" dirty="0"/>
              <a:t>and nearly all can be prevented.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BE434C-31FA-5EFD-FBB7-8D9A0F6EC880}"/>
              </a:ext>
            </a:extLst>
          </p:cNvPr>
          <p:cNvSpPr/>
          <p:nvPr/>
        </p:nvSpPr>
        <p:spPr bwMode="auto">
          <a:xfrm>
            <a:off x="726272" y="1988840"/>
            <a:ext cx="7992888" cy="1124744"/>
          </a:xfrm>
          <a:prstGeom prst="rect">
            <a:avLst/>
          </a:prstGeom>
          <a:solidFill>
            <a:srgbClr val="FF0000">
              <a:alpha val="28086"/>
            </a:srgbClr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54844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2">
            <a:extLst>
              <a:ext uri="{FF2B5EF4-FFF2-40B4-BE49-F238E27FC236}">
                <a16:creationId xmlns:a16="http://schemas.microsoft.com/office/drawing/2014/main" id="{FEECD453-72AF-77A6-A2EE-970A510B628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200"/>
              <a:t>How to spot dangers</a:t>
            </a:r>
            <a:endParaRPr lang="en-US" altLang="en-US"/>
          </a:p>
        </p:txBody>
      </p:sp>
      <p:sp>
        <p:nvSpPr>
          <p:cNvPr id="21506" name="Rectangle 3">
            <a:extLst>
              <a:ext uri="{FF2B5EF4-FFF2-40B4-BE49-F238E27FC236}">
                <a16:creationId xmlns:a16="http://schemas.microsoft.com/office/drawing/2014/main" id="{513344A3-2370-D279-EBAF-9C3984274E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483768" y="1628800"/>
            <a:ext cx="5759970" cy="475252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400" dirty="0"/>
              <a:t>Lack of knowledge</a:t>
            </a:r>
          </a:p>
          <a:p>
            <a:pPr eaLnBrk="1" hangingPunct="1">
              <a:buNone/>
            </a:pPr>
            <a:r>
              <a:rPr lang="en-US" altLang="en-US" sz="2400" dirty="0"/>
              <a:t>Untrained people doing things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Failure to assess risks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Failure to test experiment beforehand</a:t>
            </a:r>
          </a:p>
          <a:p>
            <a:pPr eaLnBrk="1" hangingPunct="1">
              <a:buFontTx/>
              <a:buNone/>
            </a:pPr>
            <a:r>
              <a:rPr lang="en-US" altLang="en-US" sz="2400" dirty="0" err="1"/>
              <a:t>Disorganised</a:t>
            </a:r>
            <a:r>
              <a:rPr lang="en-US" altLang="en-US" sz="2400" dirty="0"/>
              <a:t> workplace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No ‘routine procedures’ for lab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Spur-of-the-moment experiments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Change without preparation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YouTube without thinking</a:t>
            </a:r>
          </a:p>
          <a:p>
            <a:pPr eaLnBrk="1" hangingPunct="1">
              <a:buFontTx/>
              <a:buNone/>
            </a:pPr>
            <a:r>
              <a:rPr lang="en-US" altLang="en-US" sz="2400" dirty="0"/>
              <a:t>. . . . . .</a:t>
            </a:r>
          </a:p>
          <a:p>
            <a:pPr eaLnBrk="1" hangingPunct="1">
              <a:buFontTx/>
              <a:buNone/>
            </a:pPr>
            <a:endParaRPr lang="en-US" altLang="en-US" sz="2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0032" y="1376772"/>
            <a:ext cx="4135259" cy="1800200"/>
          </a:xfrm>
        </p:spPr>
        <p:txBody>
          <a:bodyPr anchor="t"/>
          <a:lstStyle/>
          <a:p>
            <a:r>
              <a:rPr lang="en-AU" sz="3600" dirty="0"/>
              <a:t>21 November 2022</a:t>
            </a:r>
            <a:br>
              <a:rPr lang="en-AU" sz="3600" dirty="0"/>
            </a:br>
            <a:r>
              <a:rPr lang="en-AU" sz="3600" dirty="0"/>
              <a:t>Manly West</a:t>
            </a:r>
            <a:br>
              <a:rPr lang="en-AU" sz="3600" dirty="0"/>
            </a:br>
            <a:r>
              <a:rPr lang="en-AU" sz="3600" dirty="0"/>
              <a:t>Public School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2892" y="3789040"/>
            <a:ext cx="8276456" cy="1584176"/>
          </a:xfrm>
        </p:spPr>
        <p:txBody>
          <a:bodyPr/>
          <a:lstStyle/>
          <a:p>
            <a:pPr marL="0" indent="0">
              <a:buNone/>
            </a:pPr>
            <a:r>
              <a:rPr lang="en-AU" sz="2800" dirty="0"/>
              <a:t>2 students with serious burns</a:t>
            </a:r>
          </a:p>
          <a:p>
            <a:pPr marL="0" indent="0">
              <a:buNone/>
            </a:pPr>
            <a:r>
              <a:rPr lang="en-AU" sz="2800" dirty="0"/>
              <a:t>9 students with superficial burns</a:t>
            </a:r>
          </a:p>
          <a:p>
            <a:pPr marL="0" indent="0">
              <a:buNone/>
            </a:pPr>
            <a:r>
              <a:rPr lang="en-AU" sz="2800" dirty="0"/>
              <a:t>1 teacher with minor burns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24C10E5-3536-EA70-587B-93FF9EBF8D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64350"/>
            <a:ext cx="4059560" cy="3044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2FDC5A0C-D9B0-C66D-C5DC-63A01C3CC03E}"/>
              </a:ext>
            </a:extLst>
          </p:cNvPr>
          <p:cNvSpPr txBox="1">
            <a:spLocks/>
          </p:cNvSpPr>
          <p:nvPr/>
        </p:nvSpPr>
        <p:spPr bwMode="auto">
          <a:xfrm>
            <a:off x="532892" y="5480214"/>
            <a:ext cx="8276456" cy="12085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AU" sz="1400" kern="0" dirty="0"/>
              <a:t>• S Keoghan, M. </a:t>
            </a:r>
            <a:r>
              <a:rPr lang="en-AU" sz="1400" kern="0" dirty="0" err="1"/>
              <a:t>Muroi</a:t>
            </a:r>
            <a:r>
              <a:rPr lang="en-AU" sz="1400" kern="0" dirty="0"/>
              <a:t> and M. </a:t>
            </a:r>
            <a:r>
              <a:rPr lang="en-AU" sz="1400" kern="0" dirty="0" err="1"/>
              <a:t>Gorrey</a:t>
            </a:r>
            <a:r>
              <a:rPr lang="en-AU" sz="1400" kern="0" dirty="0"/>
              <a:t> “’Something had to be up’: Children in hospital as experiment goes wrong” Sydney Morning Herald, 21/11/22.</a:t>
            </a:r>
          </a:p>
          <a:p>
            <a:pPr marL="0" indent="0">
              <a:buFontTx/>
              <a:buNone/>
            </a:pPr>
            <a:r>
              <a:rPr lang="en-AU" sz="1400" kern="0" dirty="0"/>
              <a:t>• “Hazmat incident at Manly West Public School”, Manly Observer, 21/11/22.</a:t>
            </a:r>
          </a:p>
          <a:p>
            <a:pPr marL="0" indent="0">
              <a:buFontTx/>
              <a:buNone/>
            </a:pPr>
            <a:r>
              <a:rPr lang="en-AU" sz="1400" kern="0" dirty="0"/>
              <a:t>• E. </a:t>
            </a:r>
            <a:r>
              <a:rPr lang="en-AU" sz="1400" kern="0" dirty="0" err="1"/>
              <a:t>Visontay</a:t>
            </a:r>
            <a:r>
              <a:rPr lang="en-AU" sz="1400" kern="0" dirty="0"/>
              <a:t> and T. Rose “Children suffer serious burns after outdoor science experiment goes wrong at Sydney school” The Guardian, 21/11/22.</a:t>
            </a:r>
          </a:p>
          <a:p>
            <a:pPr marL="0" indent="0">
              <a:buFontTx/>
              <a:buNone/>
            </a:pPr>
            <a:endParaRPr lang="en-AU" sz="1400" kern="0" dirty="0"/>
          </a:p>
          <a:p>
            <a:pPr marL="0" indent="0">
              <a:buFontTx/>
              <a:buNone/>
            </a:pPr>
            <a:endParaRPr lang="en-AU" i="1" kern="0" dirty="0"/>
          </a:p>
          <a:p>
            <a:pPr marL="0" indent="0">
              <a:buFontTx/>
              <a:buNone/>
            </a:pPr>
            <a:endParaRPr lang="en-AU" i="1" kern="0" dirty="0"/>
          </a:p>
          <a:p>
            <a:pPr marL="0" indent="0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10645470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2">
            <a:extLst>
              <a:ext uri="{FF2B5EF4-FFF2-40B4-BE49-F238E27FC236}">
                <a16:creationId xmlns:a16="http://schemas.microsoft.com/office/drawing/2014/main" id="{BD9FACEE-970C-6C78-C1DC-306742C1C6B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188640"/>
            <a:ext cx="7772400" cy="7620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How to prevent an “accident”</a:t>
            </a:r>
          </a:p>
        </p:txBody>
      </p:sp>
      <p:sp>
        <p:nvSpPr>
          <p:cNvPr id="4098" name="Rectangle 3">
            <a:extLst>
              <a:ext uri="{FF2B5EF4-FFF2-40B4-BE49-F238E27FC236}">
                <a16:creationId xmlns:a16="http://schemas.microsoft.com/office/drawing/2014/main" id="{A740A638-BA5C-485A-15AB-9DCBE9E718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755576" y="1098693"/>
            <a:ext cx="8153400" cy="5733256"/>
          </a:xfrm>
        </p:spPr>
        <p:txBody>
          <a:bodyPr/>
          <a:lstStyle/>
          <a:p>
            <a:pPr marL="0" indent="0" eaLnBrk="1" hangingPunct="1">
              <a:buFontTx/>
              <a:buNone/>
              <a:defRPr/>
            </a:pPr>
            <a:r>
              <a:rPr lang="en-US" sz="2400" dirty="0"/>
              <a:t>Understand the potential hazards associated with equipment, chemicals and biological/food items</a:t>
            </a:r>
          </a:p>
          <a:p>
            <a:pPr eaLnBrk="1" hangingPunct="1">
              <a:buFontTx/>
              <a:buNone/>
              <a:defRPr/>
            </a:pPr>
            <a:endParaRPr lang="en-US" sz="2400" dirty="0"/>
          </a:p>
          <a:p>
            <a:pPr eaLnBrk="1" hangingPunct="1">
              <a:buFontTx/>
              <a:buNone/>
              <a:defRPr/>
            </a:pPr>
            <a:r>
              <a:rPr lang="en-US" sz="2400" b="1" dirty="0"/>
              <a:t>Carry out a risk assessment before you do anything!</a:t>
            </a:r>
          </a:p>
          <a:p>
            <a:pPr eaLnBrk="1" hangingPunct="1">
              <a:buFontTx/>
              <a:buNone/>
              <a:defRPr/>
            </a:pPr>
            <a:endParaRPr lang="en-US" sz="2400" dirty="0"/>
          </a:p>
          <a:p>
            <a:pPr eaLnBrk="1" hangingPunct="1">
              <a:buFontTx/>
              <a:buNone/>
              <a:defRPr/>
            </a:pPr>
            <a:r>
              <a:rPr lang="en-US" sz="2400" dirty="0"/>
              <a:t>Introduce </a:t>
            </a:r>
            <a:r>
              <a:rPr lang="en-US" sz="2400" b="1" dirty="0"/>
              <a:t>control measures </a:t>
            </a:r>
            <a:r>
              <a:rPr lang="en-US" sz="2400" dirty="0"/>
              <a:t>to make risk level </a:t>
            </a:r>
            <a:r>
              <a:rPr lang="en-US" sz="2400" b="1" dirty="0"/>
              <a:t>LOW</a:t>
            </a:r>
            <a:r>
              <a:rPr lang="en-US" sz="2400" dirty="0"/>
              <a:t>: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400" dirty="0"/>
              <a:t>Protect against likely problems (e.g. tray beneath)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400" dirty="0"/>
              <a:t>Physically protect the work area (e.g. fume cupboard)</a:t>
            </a:r>
          </a:p>
          <a:p>
            <a:pPr marL="457200" indent="-457200" eaLnBrk="1" hangingPunct="1">
              <a:buFontTx/>
              <a:buAutoNum type="arabicPeriod"/>
              <a:defRPr/>
            </a:pPr>
            <a:r>
              <a:rPr lang="en-US" sz="2400" dirty="0"/>
              <a:t>Protect yourself (e.g. safety glasses, gloves)</a:t>
            </a:r>
            <a:br>
              <a:rPr lang="en-US" sz="2400" dirty="0"/>
            </a:br>
            <a:endParaRPr lang="en-US" sz="2400" dirty="0"/>
          </a:p>
          <a:p>
            <a:pPr marL="0" indent="0" eaLnBrk="1" hangingPunct="1">
              <a:buNone/>
              <a:defRPr/>
            </a:pPr>
            <a:r>
              <a:rPr lang="en-US" sz="2400" dirty="0"/>
              <a:t>Know emergency procedures and first aid</a:t>
            </a:r>
          </a:p>
          <a:p>
            <a:pPr marL="0" indent="0" eaLnBrk="1" hangingPunct="1">
              <a:buNone/>
              <a:defRPr/>
            </a:pPr>
            <a:endParaRPr lang="en-US" sz="2400" dirty="0"/>
          </a:p>
          <a:p>
            <a:pPr marL="0" indent="0" eaLnBrk="1" hangingPunct="1">
              <a:buNone/>
              <a:defRPr/>
            </a:pPr>
            <a:r>
              <a:rPr lang="en-US" sz="2400" b="1" dirty="0"/>
              <a:t>                      </a:t>
            </a:r>
            <a:r>
              <a:rPr lang="en-US" sz="2400" b="1" dirty="0" err="1"/>
              <a:t>RiskAssess</a:t>
            </a:r>
            <a:r>
              <a:rPr lang="en-US" sz="2400" b="1" dirty="0"/>
              <a:t> can help!</a:t>
            </a:r>
            <a:br>
              <a:rPr lang="en-US" sz="2400" dirty="0"/>
            </a:br>
            <a:endParaRPr lang="en-US" sz="2400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A875EC-F755-9172-B49D-BD7F0F688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5576" y="1196752"/>
            <a:ext cx="7772400" cy="1143000"/>
          </a:xfrm>
        </p:spPr>
        <p:txBody>
          <a:bodyPr/>
          <a:lstStyle/>
          <a:p>
            <a:r>
              <a:rPr lang="en-US" dirty="0" err="1"/>
              <a:t>RiskAssess</a:t>
            </a:r>
            <a:br>
              <a:rPr lang="en-US" dirty="0"/>
            </a:br>
            <a:r>
              <a:rPr lang="en-US" dirty="0"/>
              <a:t>demonstration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8737EE-3A3D-E693-EEB5-AC33B8AF404B}"/>
              </a:ext>
            </a:extLst>
          </p:cNvPr>
          <p:cNvSpPr txBox="1"/>
          <p:nvPr/>
        </p:nvSpPr>
        <p:spPr>
          <a:xfrm>
            <a:off x="1691680" y="3861048"/>
            <a:ext cx="72008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Website</a:t>
            </a:r>
          </a:p>
          <a:p>
            <a:r>
              <a:rPr lang="en-US" dirty="0">
                <a:hlinkClick r:id="rId3"/>
              </a:rPr>
              <a:t>www.riskassess.com.au</a:t>
            </a:r>
            <a:endParaRPr lang="en-US" dirty="0"/>
          </a:p>
          <a:p>
            <a:endParaRPr lang="en-US" dirty="0"/>
          </a:p>
          <a:p>
            <a:r>
              <a:rPr lang="en-US" dirty="0"/>
              <a:t>Learning resources</a:t>
            </a:r>
          </a:p>
          <a:p>
            <a:r>
              <a:rPr lang="en-US" dirty="0">
                <a:hlinkClick r:id="rId4"/>
              </a:rPr>
              <a:t>www.riskassess.com.au/info/learning_resources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36566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03BFC4C7-63A6-C1A3-CC0F-6806FB0C82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16016" y="1219312"/>
            <a:ext cx="4392488" cy="2238598"/>
          </a:xfrm>
        </p:spPr>
        <p:txBody>
          <a:bodyPr/>
          <a:lstStyle/>
          <a:p>
            <a:pPr marL="0" indent="0">
              <a:buNone/>
            </a:pPr>
            <a:r>
              <a:rPr lang="en-AU" sz="2400" b="1" dirty="0"/>
              <a:t>Carbon sugar snake</a:t>
            </a:r>
          </a:p>
          <a:p>
            <a:pPr marL="0" indent="0">
              <a:buNone/>
            </a:pPr>
            <a:r>
              <a:rPr lang="en-AU" sz="2400" b="1" dirty="0"/>
              <a:t>(black snake, sugar snake)</a:t>
            </a:r>
          </a:p>
          <a:p>
            <a:pPr marL="0" indent="0">
              <a:buNone/>
            </a:pPr>
            <a:r>
              <a:rPr lang="en-AU" sz="2400" dirty="0"/>
              <a:t>sugar</a:t>
            </a:r>
          </a:p>
          <a:p>
            <a:pPr marL="0" indent="0">
              <a:buNone/>
            </a:pPr>
            <a:r>
              <a:rPr lang="en-AU" sz="2400" dirty="0"/>
              <a:t>sodium bicarbonate</a:t>
            </a:r>
          </a:p>
          <a:p>
            <a:pPr marL="0" indent="0">
              <a:buNone/>
            </a:pPr>
            <a:r>
              <a:rPr lang="en-AU" sz="2400" dirty="0"/>
              <a:t>methylated spirits / lighter fluid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What happened?</a:t>
            </a:r>
            <a:br>
              <a:rPr lang="en-AU" sz="3600" dirty="0"/>
            </a:br>
            <a:endParaRPr lang="en-US" sz="3600" dirty="0"/>
          </a:p>
        </p:txBody>
      </p:sp>
      <p:pic>
        <p:nvPicPr>
          <p:cNvPr id="2052" name="Picture 4" descr="Photo reference of how to complete step 5">
            <a:extLst>
              <a:ext uri="{FF2B5EF4-FFF2-40B4-BE49-F238E27FC236}">
                <a16:creationId xmlns:a16="http://schemas.microsoft.com/office/drawing/2014/main" id="{54EC1491-D58F-5081-2A93-BE1D3A7C6A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1052736"/>
            <a:ext cx="4572000" cy="2571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11C7D23E-FEFF-2BCE-7292-5F75EE533EAD}"/>
              </a:ext>
            </a:extLst>
          </p:cNvPr>
          <p:cNvSpPr txBox="1">
            <a:spLocks/>
          </p:cNvSpPr>
          <p:nvPr/>
        </p:nvSpPr>
        <p:spPr bwMode="auto">
          <a:xfrm>
            <a:off x="664452" y="4149080"/>
            <a:ext cx="7363932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 marL="0" indent="0">
              <a:buFontTx/>
              <a:buNone/>
            </a:pPr>
            <a:r>
              <a:rPr lang="en-AU" sz="2000" kern="0" dirty="0"/>
              <a:t>From the limited information in the news reports, apparently:</a:t>
            </a:r>
          </a:p>
          <a:p>
            <a:pPr marL="0" indent="0">
              <a:buFontTx/>
              <a:buNone/>
            </a:pPr>
            <a:r>
              <a:rPr lang="en-AU" sz="2000" kern="0" dirty="0"/>
              <a:t>• Demonstration performed outdoors on a very windy day</a:t>
            </a:r>
          </a:p>
          <a:p>
            <a:pPr marL="0" indent="0">
              <a:buFontTx/>
              <a:buNone/>
            </a:pPr>
            <a:r>
              <a:rPr lang="en-AU" sz="2000" kern="0" dirty="0"/>
              <a:t>• Gust of wind blew burning material onto students</a:t>
            </a:r>
          </a:p>
          <a:p>
            <a:pPr marL="0" indent="0">
              <a:buFontTx/>
              <a:buNone/>
            </a:pPr>
            <a:r>
              <a:rPr lang="en-AU" sz="2000" kern="0" dirty="0"/>
              <a:t>• Suspect a large-scale demonstration (since so many injured)</a:t>
            </a:r>
          </a:p>
          <a:p>
            <a:pPr marL="0" indent="0">
              <a:buFontTx/>
              <a:buNone/>
            </a:pPr>
            <a:endParaRPr lang="en-AU" sz="2000" i="1" kern="0" dirty="0"/>
          </a:p>
          <a:p>
            <a:pPr marL="0" indent="0">
              <a:buFontTx/>
              <a:buNone/>
            </a:pPr>
            <a:r>
              <a:rPr lang="en-AU" sz="2000" i="1" kern="0" dirty="0"/>
              <a:t>Further information?</a:t>
            </a:r>
            <a:endParaRPr lang="en-AU" i="1" kern="0" dirty="0"/>
          </a:p>
          <a:p>
            <a:pPr marL="0" indent="0">
              <a:buFontTx/>
              <a:buNone/>
            </a:pPr>
            <a:endParaRPr lang="en-US" kern="0" dirty="0"/>
          </a:p>
        </p:txBody>
      </p:sp>
    </p:spTree>
    <p:extLst>
      <p:ext uri="{BB962C8B-B14F-4D97-AF65-F5344CB8AC3E}">
        <p14:creationId xmlns:p14="http://schemas.microsoft.com/office/powerpoint/2010/main" val="6154117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2">
            <a:extLst>
              <a:ext uri="{FF2B5EF4-FFF2-40B4-BE49-F238E27FC236}">
                <a16:creationId xmlns:a16="http://schemas.microsoft.com/office/drawing/2014/main" id="{75002985-649F-B550-7804-F5BA3CC7B8B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5288" y="404813"/>
            <a:ext cx="8655050" cy="1152525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Work Health &amp; Safety Act 2011</a:t>
            </a:r>
          </a:p>
        </p:txBody>
      </p:sp>
      <p:sp>
        <p:nvSpPr>
          <p:cNvPr id="20482" name="Rectangle 3">
            <a:extLst>
              <a:ext uri="{FF2B5EF4-FFF2-40B4-BE49-F238E27FC236}">
                <a16:creationId xmlns:a16="http://schemas.microsoft.com/office/drawing/2014/main" id="{246FC105-07BA-25F6-D5B8-7AE9FA6EF30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5800" y="1676400"/>
            <a:ext cx="8229600" cy="50292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. . . a duty . . . to eliminate/minimise risks to health and safety as far as is reasonably practicable.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/>
              <a:t>. . . taking into account and weighing up</a:t>
            </a:r>
            <a:br>
              <a:rPr lang="en-US" altLang="en-US" sz="3000"/>
            </a:br>
            <a:r>
              <a:rPr lang="en-US" altLang="en-US" sz="3000">
                <a:solidFill>
                  <a:srgbClr val="FF6600"/>
                </a:solidFill>
              </a:rPr>
              <a:t>all relevant matters </a:t>
            </a:r>
            <a:r>
              <a:rPr lang="en-US" altLang="en-US" sz="3000"/>
              <a:t>including:</a:t>
            </a:r>
            <a:br>
              <a:rPr lang="en-US" altLang="en-US" sz="3000"/>
            </a:br>
            <a:r>
              <a:rPr lang="en-US" altLang="en-US" sz="3000"/>
              <a:t>(a) the </a:t>
            </a:r>
            <a:r>
              <a:rPr lang="en-US" altLang="en-US" sz="3000">
                <a:solidFill>
                  <a:srgbClr val="3366FF"/>
                </a:solidFill>
              </a:rPr>
              <a:t>likelihood</a:t>
            </a:r>
            <a:r>
              <a:rPr lang="en-US" altLang="en-US" sz="3000"/>
              <a:t> of the hazard or the risk concerned occurring; and</a:t>
            </a:r>
            <a:br>
              <a:rPr lang="en-US" altLang="en-US" sz="3000"/>
            </a:br>
            <a:r>
              <a:rPr lang="en-US" altLang="en-US" sz="3000"/>
              <a:t>(b) the </a:t>
            </a:r>
            <a:r>
              <a:rPr lang="en-US" altLang="en-US" sz="3000">
                <a:solidFill>
                  <a:srgbClr val="3366FF"/>
                </a:solidFill>
              </a:rPr>
              <a:t>degree of harm </a:t>
            </a:r>
            <a:r>
              <a:rPr lang="en-US" altLang="en-US" sz="3000"/>
              <a:t>that might result from the hazard or the risk</a:t>
            </a:r>
            <a:br>
              <a:rPr lang="en-US" altLang="en-US" sz="3000"/>
            </a:br>
            <a:r>
              <a:rPr lang="en-US" altLang="en-US" sz="3000"/>
              <a:t>.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i="1"/>
              <a:t>Part 2, Sections 17 and 18</a:t>
            </a:r>
            <a:endParaRPr lang="en-US" altLang="en-US" sz="3000"/>
          </a:p>
        </p:txBody>
      </p:sp>
    </p:spTree>
    <p:extLst>
      <p:ext uri="{BB962C8B-B14F-4D97-AF65-F5344CB8AC3E}">
        <p14:creationId xmlns:p14="http://schemas.microsoft.com/office/powerpoint/2010/main" val="5333192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7" name="Rectangle 3">
            <a:extLst>
              <a:ext uri="{FF2B5EF4-FFF2-40B4-BE49-F238E27FC236}">
                <a16:creationId xmlns:a16="http://schemas.microsoft.com/office/drawing/2014/main" id="{63D4CCA7-1AAD-CD13-804A-8B0AF3C84C4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3568" y="404664"/>
            <a:ext cx="8229600" cy="61926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FF6600"/>
                </a:solidFill>
              </a:rPr>
              <a:t>all relevant matters </a:t>
            </a:r>
            <a:r>
              <a:rPr lang="en-US" altLang="en-US" sz="3000" dirty="0"/>
              <a:t>includes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facilities available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 err="1"/>
              <a:t>behaviour</a:t>
            </a:r>
            <a:r>
              <a:rPr lang="en-US" altLang="en-US" sz="3000" dirty="0"/>
              <a:t> of the class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special needs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3000" dirty="0"/>
              <a:t>students with allergies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•  . . . . . . . 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(NOT book “risk assessment”, tick sheet, </a:t>
            </a:r>
            <a:r>
              <a:rPr lang="en-US" altLang="en-US" sz="3000" dirty="0" err="1"/>
              <a:t>etc</a:t>
            </a:r>
            <a:r>
              <a:rPr lang="en-US" altLang="en-US" sz="3000" dirty="0"/>
              <a:t>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3366FF"/>
                </a:solidFill>
              </a:rPr>
              <a:t>likelihood</a:t>
            </a:r>
            <a:endParaRPr lang="en-US" altLang="en-US" sz="3000" dirty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>
                <a:solidFill>
                  <a:srgbClr val="3366FF"/>
                </a:solidFill>
              </a:rPr>
              <a:t>degree of harm </a:t>
            </a:r>
            <a:r>
              <a:rPr lang="en-US" altLang="en-US" sz="3000" dirty="0"/>
              <a:t>consideration requires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proper risk assessment using a risk matrix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3000" dirty="0"/>
              <a:t>e.g. Aust/ISO Standard on Risk Management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3000" dirty="0"/>
          </a:p>
        </p:txBody>
      </p:sp>
    </p:spTree>
    <p:extLst>
      <p:ext uri="{BB962C8B-B14F-4D97-AF65-F5344CB8AC3E}">
        <p14:creationId xmlns:p14="http://schemas.microsoft.com/office/powerpoint/2010/main" val="2509855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04" y="188640"/>
            <a:ext cx="8329348" cy="648072"/>
          </a:xfrm>
        </p:spPr>
        <p:txBody>
          <a:bodyPr anchor="t"/>
          <a:lstStyle/>
          <a:p>
            <a:r>
              <a:rPr lang="en-AU" sz="3600" dirty="0"/>
              <a:t>Chemicals most likely to cause injury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412776"/>
            <a:ext cx="8609159" cy="5400600"/>
          </a:xfrm>
        </p:spPr>
        <p:txBody>
          <a:bodyPr/>
          <a:lstStyle/>
          <a:p>
            <a:pPr marL="0" indent="0">
              <a:buNone/>
            </a:pPr>
            <a:r>
              <a:rPr lang="en-AU" dirty="0"/>
              <a:t>MAJOR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methylated spirits fires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hot water scalding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chlorine, </a:t>
            </a:r>
            <a:r>
              <a:rPr lang="en-AU" dirty="0" err="1"/>
              <a:t>sulfur</a:t>
            </a:r>
            <a:r>
              <a:rPr lang="en-AU" dirty="0"/>
              <a:t> dioxide inhalation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sodium hydroxide in eyes</a:t>
            </a:r>
          </a:p>
          <a:p>
            <a:pPr marL="0" indent="0">
              <a:buNone/>
            </a:pPr>
            <a:r>
              <a:rPr lang="en-AU" dirty="0"/>
              <a:t>MINOR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acids/alkalis on skin (or in eyes)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>
              <a:buNone/>
            </a:pPr>
            <a:r>
              <a:rPr lang="en-AU" sz="3200" dirty="0">
                <a:solidFill>
                  <a:srgbClr val="FF0000"/>
                </a:solidFill>
              </a:rPr>
              <a:t>Don’t follow YouTube without further research!</a:t>
            </a:r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99744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Flammable liquids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5576" y="1025352"/>
            <a:ext cx="8276456" cy="5716016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methylated spirits</a:t>
            </a:r>
          </a:p>
          <a:p>
            <a:pPr marL="0" indent="0">
              <a:buNone/>
            </a:pPr>
            <a:r>
              <a:rPr lang="en-AU" dirty="0"/>
              <a:t>   e.g. chlorophyll extraction </a:t>
            </a:r>
            <a:r>
              <a:rPr lang="en-AU" dirty="0">
                <a:solidFill>
                  <a:srgbClr val="FF0000"/>
                </a:solidFill>
              </a:rPr>
              <a:t>*</a:t>
            </a:r>
          </a:p>
          <a:p>
            <a:pPr marL="0" indent="0">
              <a:buNone/>
            </a:pPr>
            <a:r>
              <a:rPr lang="en-AU" dirty="0"/>
              <a:t>	  steam engine</a:t>
            </a:r>
          </a:p>
          <a:p>
            <a:pPr marL="0" indent="0">
              <a:buNone/>
            </a:pPr>
            <a:r>
              <a:rPr lang="en-AU" dirty="0"/>
              <a:t>	  coloured flames (</a:t>
            </a:r>
            <a:r>
              <a:rPr lang="en-AU" dirty="0" err="1"/>
              <a:t>MCl</a:t>
            </a:r>
            <a:r>
              <a:rPr lang="en-AU" baseline="-25000" dirty="0" err="1"/>
              <a:t>n</a:t>
            </a:r>
            <a:r>
              <a:rPr lang="en-AU" dirty="0"/>
              <a:t>, borates)</a:t>
            </a:r>
          </a:p>
          <a:p>
            <a:pPr marL="0" indent="0">
              <a:buNone/>
            </a:pPr>
            <a:r>
              <a:rPr lang="en-AU" dirty="0"/>
              <a:t>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petrol and liquid hydrocarbons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acetone</a:t>
            </a:r>
          </a:p>
          <a:p>
            <a:pPr marL="0" indent="0">
              <a:buNone/>
            </a:pPr>
            <a:endParaRPr lang="en-AU" sz="1800" dirty="0"/>
          </a:p>
          <a:p>
            <a:pPr marL="0" indent="0">
              <a:buNone/>
            </a:pPr>
            <a:r>
              <a:rPr lang="en-AU" i="1" dirty="0"/>
              <a:t>Bunsen burner on ‘safety’ = ignition source</a:t>
            </a:r>
          </a:p>
          <a:p>
            <a:pPr marL="0" indent="0">
              <a:buNone/>
            </a:pPr>
            <a:r>
              <a:rPr lang="en-AU" i="1" dirty="0"/>
              <a:t>Tools (e.g. angle grinder) = ignition source </a:t>
            </a:r>
            <a:r>
              <a:rPr lang="en-AU" dirty="0">
                <a:solidFill>
                  <a:srgbClr val="FF0000"/>
                </a:solidFill>
              </a:rPr>
              <a:t>*</a:t>
            </a:r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AU" i="1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0089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Flammable solids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93" y="1025352"/>
            <a:ext cx="7505459" cy="54999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 err="1"/>
              <a:t>sulfur</a:t>
            </a:r>
            <a:endParaRPr lang="en-AU" b="1" dirty="0"/>
          </a:p>
          <a:p>
            <a:pPr marL="0" indent="0">
              <a:buNone/>
            </a:pPr>
            <a:r>
              <a:rPr lang="en-AU" dirty="0"/>
              <a:t>   e.g. plastic </a:t>
            </a:r>
            <a:r>
              <a:rPr lang="en-AU" dirty="0" err="1"/>
              <a:t>sulfur</a:t>
            </a:r>
            <a:r>
              <a:rPr lang="en-AU" dirty="0"/>
              <a:t>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paper</a:t>
            </a:r>
          </a:p>
          <a:p>
            <a:pPr marL="0" indent="0">
              <a:buNone/>
            </a:pPr>
            <a:r>
              <a:rPr lang="en-AU" dirty="0"/>
              <a:t>   e.g. ignition in Bunsen flame</a:t>
            </a:r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r>
              <a:rPr lang="en-AU" dirty="0"/>
              <a:t>Others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 err="1"/>
              <a:t>sulfur</a:t>
            </a:r>
            <a:r>
              <a:rPr lang="en-AU" dirty="0"/>
              <a:t> + KClO</a:t>
            </a:r>
            <a:r>
              <a:rPr lang="en-AU" baseline="-25000" dirty="0"/>
              <a:t>3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baseline="-25000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gummy bear + KClO</a:t>
            </a:r>
            <a:r>
              <a:rPr lang="en-AU" baseline="-25000" dirty="0"/>
              <a:t>3</a:t>
            </a:r>
            <a:r>
              <a:rPr lang="en-AU" dirty="0">
                <a:solidFill>
                  <a:srgbClr val="FF0000"/>
                </a:solidFill>
              </a:rPr>
              <a:t> *</a:t>
            </a:r>
            <a:endParaRPr lang="en-AU" baseline="-25000" dirty="0"/>
          </a:p>
          <a:p>
            <a:pPr>
              <a:buFont typeface="Arial" panose="020B0604020202020204" pitchFamily="34" charset="0"/>
              <a:buChar char="•"/>
            </a:pPr>
            <a:endParaRPr lang="en-AU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27158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FD2EC-1923-5247-9CFE-DF019198BF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4452" y="188640"/>
            <a:ext cx="7772400" cy="648072"/>
          </a:xfrm>
        </p:spPr>
        <p:txBody>
          <a:bodyPr anchor="t"/>
          <a:lstStyle/>
          <a:p>
            <a:r>
              <a:rPr lang="en-AU" sz="3600" dirty="0"/>
              <a:t>Flammable gases</a:t>
            </a:r>
            <a:br>
              <a:rPr lang="en-AU" sz="3600" dirty="0"/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B9FD71-12BA-0E4F-853B-9A219317D1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1393" y="1025352"/>
            <a:ext cx="7505459" cy="5499992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n-AU" b="1" dirty="0"/>
              <a:t>Town gas</a:t>
            </a:r>
          </a:p>
          <a:p>
            <a:pPr marL="0" indent="0">
              <a:buNone/>
            </a:pPr>
            <a:r>
              <a:rPr lang="en-AU" dirty="0"/>
              <a:t>   e.g. whole building explosion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          leak from fitting/Bunsen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Hydrogen</a:t>
            </a:r>
          </a:p>
          <a:p>
            <a:pPr marL="0" indent="0">
              <a:buNone/>
            </a:pPr>
            <a:r>
              <a:rPr lang="en-AU" dirty="0"/>
              <a:t>   e.g. Na + water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 marL="0" indent="0">
              <a:buNone/>
            </a:pPr>
            <a:r>
              <a:rPr lang="en-AU" dirty="0"/>
              <a:t>          Al + NaOH(</a:t>
            </a:r>
            <a:r>
              <a:rPr lang="en-AU" dirty="0" err="1"/>
              <a:t>aq</a:t>
            </a:r>
            <a:r>
              <a:rPr lang="en-AU" dirty="0"/>
              <a:t>) </a:t>
            </a:r>
            <a:r>
              <a:rPr lang="en-AU" dirty="0">
                <a:solidFill>
                  <a:srgbClr val="FF0000"/>
                </a:solidFill>
              </a:rPr>
              <a:t>*</a:t>
            </a:r>
            <a:endParaRPr lang="en-AU" dirty="0"/>
          </a:p>
          <a:p>
            <a:pPr>
              <a:buFont typeface="Arial" panose="020B0604020202020204" pitchFamily="34" charset="0"/>
              <a:buChar char="•"/>
            </a:pPr>
            <a:r>
              <a:rPr lang="en-AU" dirty="0"/>
              <a:t>LPG</a:t>
            </a:r>
          </a:p>
          <a:p>
            <a:pPr marL="0" indent="0">
              <a:buNone/>
            </a:pPr>
            <a:r>
              <a:rPr lang="en-AU" dirty="0"/>
              <a:t>   e.g. leaks from fittings (barbeque)</a:t>
            </a:r>
          </a:p>
          <a:p>
            <a:pPr marL="0" indent="0">
              <a:buNone/>
            </a:pPr>
            <a:r>
              <a:rPr lang="en-AU" dirty="0"/>
              <a:t>          LPG + O</a:t>
            </a:r>
            <a:r>
              <a:rPr lang="en-AU" baseline="-25000" dirty="0"/>
              <a:t>2</a:t>
            </a:r>
            <a:r>
              <a:rPr lang="en-AU" dirty="0">
                <a:solidFill>
                  <a:srgbClr val="FF0000"/>
                </a:solidFill>
              </a:rPr>
              <a:t> *</a:t>
            </a:r>
            <a:endParaRPr lang="en-AU" baseline="-25000" dirty="0"/>
          </a:p>
          <a:p>
            <a:pPr marL="0" indent="0">
              <a:buNone/>
            </a:pPr>
            <a:endParaRPr lang="en-AU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3096990"/>
      </p:ext>
    </p:extLst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9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43275</TotalTime>
  <Words>1105</Words>
  <Application>Microsoft Macintosh PowerPoint</Application>
  <PresentationFormat>On-screen Show (4:3)</PresentationFormat>
  <Paragraphs>204</Paragraphs>
  <Slides>21</Slides>
  <Notes>16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Arial</vt:lpstr>
      <vt:lpstr>Calibri</vt:lpstr>
      <vt:lpstr>Blank Presentation</vt:lpstr>
      <vt:lpstr>Picture</vt:lpstr>
      <vt:lpstr>Identifying risks in popular laboratory experiments</vt:lpstr>
      <vt:lpstr>21 November 2022 Manly West Public School </vt:lpstr>
      <vt:lpstr>What happened? </vt:lpstr>
      <vt:lpstr>Work Health &amp; Safety Act 2011</vt:lpstr>
      <vt:lpstr>PowerPoint Presentation</vt:lpstr>
      <vt:lpstr>Chemicals most likely to cause injury </vt:lpstr>
      <vt:lpstr>Flammable liquids </vt:lpstr>
      <vt:lpstr>Flammable solids </vt:lpstr>
      <vt:lpstr>Flammable gases </vt:lpstr>
      <vt:lpstr>Toxic gases </vt:lpstr>
      <vt:lpstr>Corrosive chemicals </vt:lpstr>
      <vt:lpstr>Cold burns </vt:lpstr>
      <vt:lpstr>Scalding liquids </vt:lpstr>
      <vt:lpstr>Equipment most likely to cause injury </vt:lpstr>
      <vt:lpstr>Hot objects </vt:lpstr>
      <vt:lpstr>Biological materials most likely to cause injury </vt:lpstr>
      <vt:lpstr>PowerPoint Presentation</vt:lpstr>
      <vt:lpstr>PowerPoint Presentation</vt:lpstr>
      <vt:lpstr>How to spot dangers</vt:lpstr>
      <vt:lpstr>How to prevent an “accident”</vt:lpstr>
      <vt:lpstr>RiskAssess demonstration</vt:lpstr>
    </vt:vector>
  </TitlesOfParts>
  <Company>CEIC UNSW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Risk assessment and control of risks</dc:title>
  <dc:creator>Phillip Crisp</dc:creator>
  <cp:lastModifiedBy>Phillip Crisp</cp:lastModifiedBy>
  <cp:revision>245</cp:revision>
  <cp:lastPrinted>2008-09-18T23:01:23Z</cp:lastPrinted>
  <dcterms:created xsi:type="dcterms:W3CDTF">2008-09-14T02:46:40Z</dcterms:created>
  <dcterms:modified xsi:type="dcterms:W3CDTF">2023-07-01T11:37:26Z</dcterms:modified>
</cp:coreProperties>
</file>