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25" r:id="rId3"/>
    <p:sldId id="294" r:id="rId4"/>
    <p:sldId id="309" r:id="rId5"/>
    <p:sldId id="315" r:id="rId6"/>
    <p:sldId id="326" r:id="rId7"/>
    <p:sldId id="314" r:id="rId8"/>
    <p:sldId id="306" r:id="rId9"/>
    <p:sldId id="327" r:id="rId10"/>
    <p:sldId id="281" r:id="rId11"/>
    <p:sldId id="316" r:id="rId12"/>
    <p:sldId id="282" r:id="rId13"/>
    <p:sldId id="333" r:id="rId14"/>
    <p:sldId id="334" r:id="rId15"/>
    <p:sldId id="329" r:id="rId16"/>
    <p:sldId id="330" r:id="rId17"/>
    <p:sldId id="328" r:id="rId18"/>
    <p:sldId id="332" r:id="rId19"/>
    <p:sldId id="331" r:id="rId20"/>
    <p:sldId id="323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3"/>
    <p:restoredTop sz="84832"/>
  </p:normalViewPr>
  <p:slideViewPr>
    <p:cSldViewPr>
      <p:cViewPr varScale="1">
        <p:scale>
          <a:sx n="170" d="100"/>
          <a:sy n="170" d="100"/>
        </p:scale>
        <p:origin x="25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7/4/24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1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8EEC2862-A70A-2245-BAC6-8D3FC6E9B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8655D6-2738-DA4A-B738-B34250532505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D42FFFE-51A8-8446-A71C-A7BA3F638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9589D04-F2AA-9F40-A344-FE9A364B7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5809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478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951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4947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45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0455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032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3407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4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65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804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6F4A909F-C393-9A40-B044-A96E8D8E5A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BC6B9A-7288-5D4E-A266-911CBE7CC3D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7740F6A8-4FD5-F948-BB7C-2AC78369199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9DF5FFE-D418-AC41-977D-D47F7236E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277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9E78983-115B-C94F-B4F7-0D54CC50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5B715-97D7-0C4F-9590-213DF2C08CE1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5F727B3-235D-F247-8724-EF01BFB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2A68B3D-A810-7340-AEC6-F0FE3FCE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62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9E78983-115B-C94F-B4F7-0D54CC50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5B715-97D7-0C4F-9590-213DF2C08CE1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5F727B3-235D-F247-8724-EF01BFB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2A68B3D-A810-7340-AEC6-F0FE3FCE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1438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395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10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924800" cy="2209800"/>
          </a:xfrm>
        </p:spPr>
        <p:txBody>
          <a:bodyPr/>
          <a:lstStyle/>
          <a:p>
            <a:pPr eaLnBrk="1" hangingPunct="1"/>
            <a:r>
              <a:rPr lang="en-US" altLang="en-US" dirty="0"/>
              <a:t>Understanding chemical hazard information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and Eva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9F712E58-BA18-C24A-8167-CA61BE247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056" y="1403350"/>
            <a:ext cx="8735888" cy="5373216"/>
          </a:xfrm>
        </p:spPr>
        <p:txBody>
          <a:bodyPr/>
          <a:lstStyle/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b="1" dirty="0"/>
              <a:t>Common industrial chemicals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use specific concentration limits for hazards,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if given in harmonized classification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b="1" dirty="0"/>
              <a:t>Uncommon chemicals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Use rules for mixtures in the latest version of the GHS, separately for each hazard,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treating the solution as a mixture of chemical and water, with water as an inert diluent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https://</a:t>
            </a:r>
            <a:r>
              <a:rPr lang="en-US" altLang="en-US" sz="2400" dirty="0" err="1">
                <a:solidFill>
                  <a:srgbClr val="0070C0"/>
                </a:solidFill>
              </a:rPr>
              <a:t>www.riskassess.com.au</a:t>
            </a:r>
            <a:r>
              <a:rPr lang="en-US" altLang="en-US" sz="2400" dirty="0">
                <a:solidFill>
                  <a:srgbClr val="0070C0"/>
                </a:solidFill>
              </a:rPr>
              <a:t>/docs/</a:t>
            </a:r>
            <a:r>
              <a:rPr lang="en-US" altLang="en-US" sz="2400" dirty="0" err="1">
                <a:solidFill>
                  <a:srgbClr val="0070C0"/>
                </a:solidFill>
              </a:rPr>
              <a:t>GHSdataSolutions.pdf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34817" name="Rectangle 2">
            <a:extLst>
              <a:ext uri="{FF2B5EF4-FFF2-40B4-BE49-F238E27FC236}">
                <a16:creationId xmlns:a16="http://schemas.microsoft.com/office/drawing/2014/main" id="{F54E2702-0A91-714B-B7AD-695485867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Aqueous solutions</a:t>
            </a:r>
          </a:p>
        </p:txBody>
      </p:sp>
    </p:spTree>
    <p:extLst>
      <p:ext uri="{BB962C8B-B14F-4D97-AF65-F5344CB8AC3E}">
        <p14:creationId xmlns:p14="http://schemas.microsoft.com/office/powerpoint/2010/main" val="1591797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54868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Common chemicals with hazardous properties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9672" y="2204864"/>
            <a:ext cx="7292975" cy="32403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phenolphthalein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sodium tetraborate (borax)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lead salts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copper(II) sulfate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glyphosate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382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1804" y="12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Phenolphthalein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980728"/>
            <a:ext cx="8928992" cy="5760640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May cause cancer, suspected of causing birth defects and damaging fertility</a:t>
            </a:r>
            <a:endParaRPr lang="en-US" altLang="en-US" sz="3000" dirty="0"/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Used as a laxative and weight-loss drug for many decades, typically at doses of 100 mg/day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None/>
            </a:pPr>
            <a:r>
              <a:rPr lang="en-US" altLang="en-US" sz="3000" dirty="0"/>
              <a:t>Student use of a few drops of dilute solution for a titration is very different to ingesting 100 mg/day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Females should take great care with the solid.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Pregnant females should avoid handling the solid.</a:t>
            </a:r>
          </a:p>
        </p:txBody>
      </p:sp>
    </p:spTree>
    <p:extLst>
      <p:ext uri="{BB962C8B-B14F-4D97-AF65-F5344CB8AC3E}">
        <p14:creationId xmlns:p14="http://schemas.microsoft.com/office/powerpoint/2010/main" val="349778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24D161-9501-554C-0B46-19C4C5F5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88640"/>
            <a:ext cx="3168352" cy="6533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E1A0FB-B9A0-9D73-69E3-762987A833D4}"/>
              </a:ext>
            </a:extLst>
          </p:cNvPr>
          <p:cNvSpPr txBox="1"/>
          <p:nvPr/>
        </p:nvSpPr>
        <p:spPr>
          <a:xfrm>
            <a:off x="5652120" y="1412776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‘Boys and girls come out to play, happy and gay the </a:t>
            </a:r>
            <a:r>
              <a:rPr lang="en-US" dirty="0" err="1"/>
              <a:t>Laxette</a:t>
            </a:r>
            <a:r>
              <a:rPr lang="en-US" dirty="0"/>
              <a:t> way!’</a:t>
            </a:r>
          </a:p>
        </p:txBody>
      </p:sp>
    </p:spTree>
    <p:extLst>
      <p:ext uri="{BB962C8B-B14F-4D97-AF65-F5344CB8AC3E}">
        <p14:creationId xmlns:p14="http://schemas.microsoft.com/office/powerpoint/2010/main" val="3157803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A8CA07-B040-D4C0-63AA-E3A4A258C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519"/>
            <a:ext cx="525413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5651F4-5E7C-3BF0-1597-CD43CD463042}"/>
              </a:ext>
            </a:extLst>
          </p:cNvPr>
          <p:cNvSpPr txBox="1"/>
          <p:nvPr/>
        </p:nvSpPr>
        <p:spPr>
          <a:xfrm>
            <a:off x="6372200" y="548680"/>
            <a:ext cx="252272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‘Ford pills can help make you as attractive as the girls your husband stares at in the street’</a:t>
            </a:r>
          </a:p>
          <a:p>
            <a:r>
              <a:rPr lang="en-US" sz="1800" i="1" dirty="0"/>
              <a:t>Australian </a:t>
            </a:r>
            <a:r>
              <a:rPr lang="en-US" sz="1800" i="1" dirty="0" err="1"/>
              <a:t>Womens</a:t>
            </a:r>
            <a:r>
              <a:rPr lang="en-US" sz="1800" i="1" dirty="0"/>
              <a:t> Weekly, 29 March 1972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05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651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Borax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908720"/>
            <a:ext cx="9001000" cy="5912768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May damage fertility or the unborn child</a:t>
            </a:r>
            <a:endParaRPr lang="en-US" altLang="en-US" sz="2800" dirty="0"/>
          </a:p>
          <a:p>
            <a:pPr indent="0" eaLnBrk="1" hangingPunct="1">
              <a:buFontTx/>
              <a:buNone/>
            </a:pPr>
            <a:endParaRPr lang="en-US" altLang="en-US" sz="2800" dirty="0"/>
          </a:p>
          <a:p>
            <a:pPr indent="0" eaLnBrk="1" hangingPunct="1">
              <a:buFontTx/>
              <a:buNone/>
            </a:pPr>
            <a:r>
              <a:rPr lang="en-US" altLang="en-US" sz="2800" dirty="0"/>
              <a:t>Used in small amounts in ‘slime’</a:t>
            </a:r>
            <a:br>
              <a:rPr lang="en-US" altLang="en-US" sz="2800" dirty="0"/>
            </a:br>
            <a:r>
              <a:rPr lang="en-US" altLang="en-US" sz="2800" dirty="0"/>
              <a:t>Not volatile, not absorbed through unbroken skin.</a:t>
            </a:r>
          </a:p>
          <a:p>
            <a:pPr indent="0" eaLnBrk="1" hangingPunct="1">
              <a:buFontTx/>
              <a:buNone/>
            </a:pPr>
            <a:endParaRPr lang="en-US" altLang="en-US" sz="2800" dirty="0"/>
          </a:p>
          <a:p>
            <a:pPr indent="0" eaLnBrk="1" hangingPunct="1">
              <a:buNone/>
            </a:pPr>
            <a:r>
              <a:rPr lang="en-US" altLang="en-US" sz="2800" dirty="0"/>
              <a:t>Previously ‘Not classified as hazardous according to GHS’ at concentrations below 4.5% </a:t>
            </a:r>
            <a:r>
              <a:rPr lang="en-US" altLang="en-US" sz="2800" dirty="0" err="1"/>
              <a:t>wt</a:t>
            </a:r>
            <a:r>
              <a:rPr lang="en-US" altLang="en-US" sz="2800" dirty="0"/>
              <a:t>/</a:t>
            </a:r>
            <a:r>
              <a:rPr lang="en-US" altLang="en-US" sz="2800" dirty="0" err="1"/>
              <a:t>wt</a:t>
            </a:r>
            <a:r>
              <a:rPr lang="en-US" altLang="en-US" sz="2800" dirty="0"/>
              <a:t>, according to ECHA. Now classified as hazardous to 0.1% </a:t>
            </a:r>
            <a:r>
              <a:rPr lang="en-US" altLang="en-US" sz="2800" dirty="0" err="1"/>
              <a:t>wt</a:t>
            </a:r>
            <a:r>
              <a:rPr lang="en-US" altLang="en-US" sz="2800" dirty="0"/>
              <a:t>/wt.</a:t>
            </a:r>
          </a:p>
          <a:p>
            <a:pPr indent="0" eaLnBrk="1" hangingPunct="1">
              <a:buFontTx/>
              <a:buNone/>
            </a:pPr>
            <a:endParaRPr lang="en-US" altLang="en-US" sz="2800" dirty="0"/>
          </a:p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92D050"/>
                </a:solidFill>
              </a:rPr>
              <a:t>Use smallest possible amount of borax in slime. Ensure that students do not eat it and wash hands carefully after playing with it (especially K-3)</a:t>
            </a:r>
          </a:p>
        </p:txBody>
      </p:sp>
    </p:spTree>
    <p:extLst>
      <p:ext uri="{BB962C8B-B14F-4D97-AF65-F5344CB8AC3E}">
        <p14:creationId xmlns:p14="http://schemas.microsoft.com/office/powerpoint/2010/main" val="3733205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Lead salts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508" y="1052736"/>
            <a:ext cx="8856984" cy="5760640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May damage the unborn child and suspected of damaging fertility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May cause damage to organs through prolonged or repeated exposure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Very toxic to aquatic life with long lasting effects</a:t>
            </a:r>
            <a:endParaRPr lang="en-US" altLang="en-US" sz="3000" dirty="0"/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Not volatile or absorbed through unbroken skin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Student use of a few drops of dilute solution for spot tests should be safe, with control measures.</a:t>
            </a:r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Explain toxicity, collect all residues.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Pregnant females should avoid handling the solid</a:t>
            </a:r>
          </a:p>
        </p:txBody>
      </p:sp>
    </p:spTree>
    <p:extLst>
      <p:ext uri="{BB962C8B-B14F-4D97-AF65-F5344CB8AC3E}">
        <p14:creationId xmlns:p14="http://schemas.microsoft.com/office/powerpoint/2010/main" val="1661620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Copper sulfate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1179512"/>
            <a:ext cx="8856984" cy="5561855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Harmful if swallowed, causes serious eye damage, very toxic to aquatic life with long lasting effects</a:t>
            </a:r>
            <a:endParaRPr lang="en-US" altLang="en-US" sz="3000" dirty="0"/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Commonly used, even in K-6.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Not volatile, not absorbed through unbroken skin.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Recent change: ‘eye irritation’ to ‘eye damage’.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Avoid solid or concentrated solution in eyes. Wear safety glasses. Minimal release to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1149834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Glyphosate (Roundup)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7244" y="1052736"/>
            <a:ext cx="8856984" cy="5688632"/>
          </a:xfrm>
        </p:spPr>
        <p:txBody>
          <a:bodyPr/>
          <a:lstStyle/>
          <a:p>
            <a:pPr indent="0" eaLnBrk="1" hangingPunct="1"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Suspected of causing cancer, causes serious eye damage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Widely used herbicide.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Not volatile, not absorbed through unbroken skin.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Agricultural workers were commonly drenched with the solution during crop dusting. Many instances of extreme exposure in agriculture.</a:t>
            </a:r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Avoid inhaling aerosol when spraying.</a:t>
            </a:r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Wear safety glasses.</a:t>
            </a:r>
          </a:p>
        </p:txBody>
      </p:sp>
    </p:spTree>
    <p:extLst>
      <p:ext uri="{BB962C8B-B14F-4D97-AF65-F5344CB8AC3E}">
        <p14:creationId xmlns:p14="http://schemas.microsoft.com/office/powerpoint/2010/main" val="2893357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Conclusion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484785"/>
            <a:ext cx="8856984" cy="4032447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Many chemicals with hazardous properties can be used safely, provided risks are assessed and control measures are put in place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Important to maintain the variety of chemicals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in order to maintain student interest and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increase their enjoyment of practical chemistry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1E08B1-A4C1-4206-8B05-EEC7DF079AF3}"/>
              </a:ext>
            </a:extLst>
          </p:cNvPr>
          <p:cNvSpPr/>
          <p:nvPr/>
        </p:nvSpPr>
        <p:spPr bwMode="auto">
          <a:xfrm>
            <a:off x="467544" y="1474212"/>
            <a:ext cx="8424936" cy="159474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noFill/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22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Safety Data Sheets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6889" y="908720"/>
            <a:ext cx="8409607" cy="58052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For every chemical or chemical product: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70C0"/>
                </a:solidFill>
              </a:rPr>
              <a:t>• SDS must be available (usually on web)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70C0"/>
                </a:solidFill>
              </a:rPr>
              <a:t>• SDS must include</a:t>
            </a:r>
            <a:br>
              <a:rPr lang="en-US" altLang="en-US" sz="3000" dirty="0">
                <a:solidFill>
                  <a:srgbClr val="0070C0"/>
                </a:solidFill>
              </a:rPr>
            </a:br>
            <a:r>
              <a:rPr lang="en-US" altLang="en-US" sz="3000" dirty="0">
                <a:solidFill>
                  <a:srgbClr val="0070C0"/>
                </a:solidFill>
              </a:rPr>
              <a:t>* classification according to GHS</a:t>
            </a:r>
            <a:br>
              <a:rPr lang="en-US" altLang="en-US" sz="3000" dirty="0">
                <a:solidFill>
                  <a:srgbClr val="0070C0"/>
                </a:solidFill>
              </a:rPr>
            </a:br>
            <a:r>
              <a:rPr lang="en-US" altLang="en-US" sz="3000" dirty="0">
                <a:solidFill>
                  <a:srgbClr val="0070C0"/>
                </a:solidFill>
              </a:rPr>
              <a:t>* GHS label elements:</a:t>
            </a:r>
            <a:br>
              <a:rPr lang="en-US" altLang="en-US" sz="3000" dirty="0">
                <a:solidFill>
                  <a:srgbClr val="0070C0"/>
                </a:solidFill>
              </a:rPr>
            </a:br>
            <a:r>
              <a:rPr lang="en-US" altLang="en-US" sz="3000" dirty="0">
                <a:solidFill>
                  <a:srgbClr val="0070C0"/>
                </a:solidFill>
              </a:rPr>
              <a:t>    signal word, pictograms, hazard statements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BUT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no system for checking accuracy of SDS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no system for checking data are up-to-date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no penalties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Often major differences between SDSs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for the same chemical!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25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10675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B84365-7547-2C48-9226-1E829151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76" y="260648"/>
            <a:ext cx="86550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kern="0" dirty="0"/>
              <a:t>Phenolphthalein </a:t>
            </a:r>
            <a:r>
              <a:rPr lang="en-US" altLang="en-US" sz="3600" kern="0" dirty="0"/>
              <a:t>(Merk)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899812-8173-7396-4350-E75C41FA5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56" y="1268760"/>
            <a:ext cx="7772400" cy="3464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0B1569-E343-8836-F869-3DB549143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653136"/>
            <a:ext cx="6984776" cy="42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3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C7A2DA-B240-BD48-A47E-610E41527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980728"/>
            <a:ext cx="7718946" cy="4608512"/>
          </a:xfrm>
        </p:spPr>
        <p:txBody>
          <a:bodyPr/>
          <a:lstStyle/>
          <a:p>
            <a:pPr algn="l" eaLnBrk="1" hangingPunct="1"/>
            <a:r>
              <a:rPr lang="en-US" altLang="en-US" sz="3500" dirty="0"/>
              <a:t>1. How do we obtain the most accurate GHS data?</a:t>
            </a:r>
            <a:br>
              <a:rPr lang="en-US" altLang="en-US" sz="3500" dirty="0"/>
            </a:br>
            <a:br>
              <a:rPr lang="en-US" altLang="en-US" sz="3500" dirty="0"/>
            </a:br>
            <a:r>
              <a:rPr lang="en-US" altLang="en-US" sz="3500" dirty="0"/>
              <a:t>2. What do we do with common chemicals with hazardous properties?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BB093B5-A82E-DDAE-6E1A-02CB38EE0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45" y="332656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kern="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6869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7B3E06-037D-134F-94F2-ADA34F20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Most accurate GHS data</a:t>
            </a:r>
            <a:endParaRPr lang="en-US" altLang="en-US" dirty="0"/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929F99-691A-CA44-BD84-EEE4E0A5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712968" cy="4032448"/>
          </a:xfrm>
        </p:spPr>
        <p:txBody>
          <a:bodyPr/>
          <a:lstStyle/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Reliance on a the SDS from a single manufacturer/supplier is unwise</a:t>
            </a: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2000" dirty="0"/>
              <a:t>(though legally required to have the manufacturer’s SDS available!)</a:t>
            </a: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Fortunately, there is a vast database of classifications according to GHS available from the</a:t>
            </a: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>
                <a:solidFill>
                  <a:srgbClr val="0070C0"/>
                </a:solidFill>
              </a:rPr>
              <a:t>European Chemicals Association (ECHA)</a:t>
            </a:r>
          </a:p>
        </p:txBody>
      </p:sp>
    </p:spTree>
    <p:extLst>
      <p:ext uri="{BB962C8B-B14F-4D97-AF65-F5344CB8AC3E}">
        <p14:creationId xmlns:p14="http://schemas.microsoft.com/office/powerpoint/2010/main" val="312607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7B3E06-037D-134F-94F2-ADA34F20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ECHA</a:t>
            </a:r>
            <a:endParaRPr lang="en-US" altLang="en-US" dirty="0"/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929F99-691A-CA44-BD84-EEE4E0A5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476374"/>
            <a:ext cx="8712968" cy="5264993"/>
          </a:xfrm>
        </p:spPr>
        <p:txBody>
          <a:bodyPr/>
          <a:lstStyle/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Compiles classifications of chemicals according to GHS from throughout Europe and Scandinavia</a:t>
            </a: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endParaRPr lang="en-US" altLang="en-US" sz="3500" dirty="0"/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Most extensive resource of which we are aware</a:t>
            </a: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Cited by Safe Work Australia</a:t>
            </a: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endParaRPr lang="en-US" altLang="en-US" sz="1800" dirty="0">
              <a:solidFill>
                <a:srgbClr val="0070C0"/>
              </a:solidFill>
            </a:endParaRP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1800" dirty="0">
                <a:solidFill>
                  <a:srgbClr val="0070C0"/>
                </a:solidFill>
              </a:rPr>
              <a:t>https://</a:t>
            </a:r>
            <a:r>
              <a:rPr lang="en-US" altLang="en-US" sz="1800" dirty="0" err="1">
                <a:solidFill>
                  <a:srgbClr val="0070C0"/>
                </a:solidFill>
              </a:rPr>
              <a:t>www.echa.europa.eu</a:t>
            </a:r>
            <a:r>
              <a:rPr lang="en-US" altLang="en-US" sz="1800" dirty="0">
                <a:solidFill>
                  <a:srgbClr val="0070C0"/>
                </a:solidFill>
              </a:rPr>
              <a:t>/information-on-chemicals/cl-inventory-database</a:t>
            </a:r>
          </a:p>
        </p:txBody>
      </p:sp>
    </p:spTree>
    <p:extLst>
      <p:ext uri="{BB962C8B-B14F-4D97-AF65-F5344CB8AC3E}">
        <p14:creationId xmlns:p14="http://schemas.microsoft.com/office/powerpoint/2010/main" val="246570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CA46F0-54CA-19F4-E9D6-AF4C53C32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62" y="0"/>
            <a:ext cx="7395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8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F48456-55E3-57A3-B4B5-E6336C26C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56" y="188640"/>
            <a:ext cx="8810287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0B5013-2EC2-7C42-0B1F-49ED06276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052736"/>
            <a:ext cx="7772400" cy="28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5838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94620</TotalTime>
  <Words>752</Words>
  <Application>Microsoft Macintosh PowerPoint</Application>
  <PresentationFormat>On-screen Show (4:3)</PresentationFormat>
  <Paragraphs>117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Blank Presentation</vt:lpstr>
      <vt:lpstr>Understanding chemical hazard information</vt:lpstr>
      <vt:lpstr>Safety Data Sheets</vt:lpstr>
      <vt:lpstr>PowerPoint Presentation</vt:lpstr>
      <vt:lpstr>1. How do we obtain the most accurate GHS data?  2. What do we do with common chemicals with hazardous properties?</vt:lpstr>
      <vt:lpstr>Most accurate GHS data</vt:lpstr>
      <vt:lpstr>ECHA</vt:lpstr>
      <vt:lpstr>PowerPoint Presentation</vt:lpstr>
      <vt:lpstr>PowerPoint Presentation</vt:lpstr>
      <vt:lpstr>PowerPoint Presentation</vt:lpstr>
      <vt:lpstr>Aqueous solutions</vt:lpstr>
      <vt:lpstr>Common chemicals with hazardous properties</vt:lpstr>
      <vt:lpstr>Phenolphthalein</vt:lpstr>
      <vt:lpstr>PowerPoint Presentation</vt:lpstr>
      <vt:lpstr>PowerPoint Presentation</vt:lpstr>
      <vt:lpstr>Borax</vt:lpstr>
      <vt:lpstr>Lead salts</vt:lpstr>
      <vt:lpstr>Copper sulfate</vt:lpstr>
      <vt:lpstr>Glyphosate (Roundup)</vt:lpstr>
      <vt:lpstr>Conclusion</vt:lpstr>
      <vt:lpstr>Questions?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355</cp:revision>
  <cp:lastPrinted>2022-06-20T07:40:14Z</cp:lastPrinted>
  <dcterms:created xsi:type="dcterms:W3CDTF">2008-09-14T02:46:40Z</dcterms:created>
  <dcterms:modified xsi:type="dcterms:W3CDTF">2024-07-04T11:09:25Z</dcterms:modified>
</cp:coreProperties>
</file>