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345" r:id="rId3"/>
    <p:sldId id="349" r:id="rId4"/>
    <p:sldId id="346" r:id="rId5"/>
    <p:sldId id="321" r:id="rId6"/>
    <p:sldId id="341" r:id="rId7"/>
    <p:sldId id="344" r:id="rId8"/>
    <p:sldId id="342" r:id="rId9"/>
    <p:sldId id="313" r:id="rId10"/>
    <p:sldId id="296" r:id="rId11"/>
    <p:sldId id="339" r:id="rId12"/>
    <p:sldId id="340" r:id="rId13"/>
    <p:sldId id="338" r:id="rId14"/>
    <p:sldId id="312" r:id="rId15"/>
    <p:sldId id="336" r:id="rId16"/>
    <p:sldId id="326" r:id="rId17"/>
    <p:sldId id="343" r:id="rId18"/>
    <p:sldId id="328" r:id="rId19"/>
    <p:sldId id="347" r:id="rId20"/>
    <p:sldId id="316" r:id="rId21"/>
    <p:sldId id="330" r:id="rId22"/>
    <p:sldId id="304" r:id="rId23"/>
    <p:sldId id="298" r:id="rId24"/>
    <p:sldId id="314" r:id="rId25"/>
    <p:sldId id="332" r:id="rId26"/>
    <p:sldId id="348" r:id="rId27"/>
    <p:sldId id="300" r:id="rId28"/>
    <p:sldId id="331"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95005"/>
  </p:normalViewPr>
  <p:slideViewPr>
    <p:cSldViewPr>
      <p:cViewPr varScale="1">
        <p:scale>
          <a:sx n="154" d="100"/>
          <a:sy n="154" d="100"/>
        </p:scale>
        <p:origin x="1544" y="200"/>
      </p:cViewPr>
      <p:guideLst>
        <p:guide orient="horz" pos="2160"/>
        <p:guide pos="2880"/>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8A9237A-601E-DE41-88C3-F8E1379EDFF4}"/>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2531" name="Rectangle 3">
            <a:extLst>
              <a:ext uri="{FF2B5EF4-FFF2-40B4-BE49-F238E27FC236}">
                <a16:creationId xmlns:a16="http://schemas.microsoft.com/office/drawing/2014/main" id="{5C395A94-0CE3-4F4F-8C80-AA92609A06E6}"/>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2532" name="Rectangle 4">
            <a:extLst>
              <a:ext uri="{FF2B5EF4-FFF2-40B4-BE49-F238E27FC236}">
                <a16:creationId xmlns:a16="http://schemas.microsoft.com/office/drawing/2014/main" id="{64883175-E0ED-5046-8405-B6E84015075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2533" name="Rectangle 5">
            <a:extLst>
              <a:ext uri="{FF2B5EF4-FFF2-40B4-BE49-F238E27FC236}">
                <a16:creationId xmlns:a16="http://schemas.microsoft.com/office/drawing/2014/main" id="{78426E7F-66D3-CC44-9975-24D51729F27B}"/>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4" name="Rectangle 6">
            <a:extLst>
              <a:ext uri="{FF2B5EF4-FFF2-40B4-BE49-F238E27FC236}">
                <a16:creationId xmlns:a16="http://schemas.microsoft.com/office/drawing/2014/main" id="{0C03B4A4-946F-404D-AED7-EB2A45B42642}"/>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2535" name="Rectangle 7">
            <a:extLst>
              <a:ext uri="{FF2B5EF4-FFF2-40B4-BE49-F238E27FC236}">
                <a16:creationId xmlns:a16="http://schemas.microsoft.com/office/drawing/2014/main" id="{F5817165-583C-8247-B7F0-8E2ACFB70F42}"/>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3300465C-9211-9049-B26B-B96CE78F435B}" type="slidenum">
              <a:rPr lang="en-US" altLang="en-US"/>
              <a:pPr/>
              <a:t>‹#›</a:t>
            </a:fld>
            <a:endParaRPr lang="en-US" altLang="en-US"/>
          </a:p>
        </p:txBody>
      </p:sp>
    </p:spTree>
    <p:extLst>
      <p:ext uri="{BB962C8B-B14F-4D97-AF65-F5344CB8AC3E}">
        <p14:creationId xmlns:p14="http://schemas.microsoft.com/office/powerpoint/2010/main" val="73542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FB0372-7298-F64D-938B-5BADF61BC1C9}"/>
              </a:ext>
            </a:extLst>
          </p:cNvPr>
          <p:cNvSpPr>
            <a:spLocks noGrp="1" noChangeArrowheads="1"/>
          </p:cNvSpPr>
          <p:nvPr>
            <p:ph type="sldNum" sz="quarter" idx="5"/>
          </p:nvPr>
        </p:nvSpPr>
        <p:spPr>
          <a:ln/>
        </p:spPr>
        <p:txBody>
          <a:bodyPr/>
          <a:lstStyle/>
          <a:p>
            <a:fld id="{69273129-77DA-3046-99DC-4E8F40A047ED}" type="slidenum">
              <a:rPr lang="en-US" altLang="en-US"/>
              <a:pPr/>
              <a:t>1</a:t>
            </a:fld>
            <a:endParaRPr lang="en-US" altLang="en-US"/>
          </a:p>
        </p:txBody>
      </p:sp>
      <p:sp>
        <p:nvSpPr>
          <p:cNvPr id="23554" name="Rectangle 2">
            <a:extLst>
              <a:ext uri="{FF2B5EF4-FFF2-40B4-BE49-F238E27FC236}">
                <a16:creationId xmlns:a16="http://schemas.microsoft.com/office/drawing/2014/main" id="{D0110CD4-C019-A443-85EB-D09725880A2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178F3E0-ABCA-AA48-A604-EB71A358E4F1}"/>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ym typeface="Wingdings" pitchFamily="2" charset="2"/>
              </a:rPr>
              <a:t>(11,453 including variations of name)</a:t>
            </a:r>
            <a:endParaRPr lang="en-US" dirty="0"/>
          </a:p>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13</a:t>
            </a:fld>
            <a:endParaRPr lang="en-US" altLang="en-US"/>
          </a:p>
        </p:txBody>
      </p:sp>
    </p:spTree>
    <p:extLst>
      <p:ext uri="{BB962C8B-B14F-4D97-AF65-F5344CB8AC3E}">
        <p14:creationId xmlns:p14="http://schemas.microsoft.com/office/powerpoint/2010/main" val="270401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14</a:t>
            </a:fld>
            <a:endParaRPr lang="en-US" altLang="en-US"/>
          </a:p>
        </p:txBody>
      </p:sp>
    </p:spTree>
    <p:extLst>
      <p:ext uri="{BB962C8B-B14F-4D97-AF65-F5344CB8AC3E}">
        <p14:creationId xmlns:p14="http://schemas.microsoft.com/office/powerpoint/2010/main" val="293667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might be class </a:t>
            </a:r>
            <a:r>
              <a:rPr lang="en-US" dirty="0" err="1"/>
              <a:t>pracs</a:t>
            </a:r>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15</a:t>
            </a:fld>
            <a:endParaRPr lang="en-US" altLang="en-US"/>
          </a:p>
        </p:txBody>
      </p:sp>
    </p:spTree>
    <p:extLst>
      <p:ext uri="{BB962C8B-B14F-4D97-AF65-F5344CB8AC3E}">
        <p14:creationId xmlns:p14="http://schemas.microsoft.com/office/powerpoint/2010/main" val="2721057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br>
              <a:rPr lang="en-AU" dirty="0"/>
            </a:br>
            <a:endParaRPr lang="en-AU" dirty="0"/>
          </a:p>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16</a:t>
            </a:fld>
            <a:endParaRPr lang="en-US" altLang="en-US"/>
          </a:p>
        </p:txBody>
      </p:sp>
    </p:spTree>
    <p:extLst>
      <p:ext uri="{BB962C8B-B14F-4D97-AF65-F5344CB8AC3E}">
        <p14:creationId xmlns:p14="http://schemas.microsoft.com/office/powerpoint/2010/main" val="2889089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17</a:t>
            </a:fld>
            <a:endParaRPr lang="en-US" altLang="en-US"/>
          </a:p>
        </p:txBody>
      </p:sp>
    </p:spTree>
    <p:extLst>
      <p:ext uri="{BB962C8B-B14F-4D97-AF65-F5344CB8AC3E}">
        <p14:creationId xmlns:p14="http://schemas.microsoft.com/office/powerpoint/2010/main" val="2819181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steps – let’s look at software that can help students design their investigations and do risk assessments.</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18</a:t>
            </a:fld>
            <a:endParaRPr lang="en-US" altLang="en-US"/>
          </a:p>
        </p:txBody>
      </p:sp>
    </p:spTree>
    <p:extLst>
      <p:ext uri="{BB962C8B-B14F-4D97-AF65-F5344CB8AC3E}">
        <p14:creationId xmlns:p14="http://schemas.microsoft.com/office/powerpoint/2010/main" val="24269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BFEDC6-B1A1-FC4F-9015-1FAA96CA7F08}"/>
              </a:ext>
            </a:extLst>
          </p:cNvPr>
          <p:cNvSpPr>
            <a:spLocks noGrp="1" noChangeArrowheads="1"/>
          </p:cNvSpPr>
          <p:nvPr>
            <p:ph type="sldNum" sz="quarter" idx="5"/>
          </p:nvPr>
        </p:nvSpPr>
        <p:spPr>
          <a:ln/>
        </p:spPr>
        <p:txBody>
          <a:bodyPr/>
          <a:lstStyle/>
          <a:p>
            <a:fld id="{95E77985-3D31-834E-88DD-2F81E954372C}" type="slidenum">
              <a:rPr lang="en-US" altLang="en-US"/>
              <a:pPr/>
              <a:t>19</a:t>
            </a:fld>
            <a:endParaRPr lang="en-US" altLang="en-US"/>
          </a:p>
        </p:txBody>
      </p:sp>
      <p:sp>
        <p:nvSpPr>
          <p:cNvPr id="97282" name="Rectangle 2">
            <a:extLst>
              <a:ext uri="{FF2B5EF4-FFF2-40B4-BE49-F238E27FC236}">
                <a16:creationId xmlns:a16="http://schemas.microsoft.com/office/drawing/2014/main" id="{7F44B545-4B5F-9842-90E0-71B5BFF7AB2C}"/>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F7B8A9AE-F846-FA4E-9039-815186DFCEC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4203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20</a:t>
            </a:fld>
            <a:endParaRPr lang="en-US" altLang="en-US"/>
          </a:p>
        </p:txBody>
      </p:sp>
    </p:spTree>
    <p:extLst>
      <p:ext uri="{BB962C8B-B14F-4D97-AF65-F5344CB8AC3E}">
        <p14:creationId xmlns:p14="http://schemas.microsoft.com/office/powerpoint/2010/main" val="1433973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Tackle these 3 in a demo from the staff perspective.</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21</a:t>
            </a:fld>
            <a:endParaRPr lang="en-US" altLang="en-US"/>
          </a:p>
        </p:txBody>
      </p:sp>
    </p:spTree>
    <p:extLst>
      <p:ext uri="{BB962C8B-B14F-4D97-AF65-F5344CB8AC3E}">
        <p14:creationId xmlns:p14="http://schemas.microsoft.com/office/powerpoint/2010/main" val="164298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BFEDC6-B1A1-FC4F-9015-1FAA96CA7F08}"/>
              </a:ext>
            </a:extLst>
          </p:cNvPr>
          <p:cNvSpPr>
            <a:spLocks noGrp="1" noChangeArrowheads="1"/>
          </p:cNvSpPr>
          <p:nvPr>
            <p:ph type="sldNum" sz="quarter" idx="5"/>
          </p:nvPr>
        </p:nvSpPr>
        <p:spPr>
          <a:ln/>
        </p:spPr>
        <p:txBody>
          <a:bodyPr/>
          <a:lstStyle/>
          <a:p>
            <a:fld id="{95E77985-3D31-834E-88DD-2F81E954372C}" type="slidenum">
              <a:rPr lang="en-US" altLang="en-US"/>
              <a:pPr/>
              <a:t>22</a:t>
            </a:fld>
            <a:endParaRPr lang="en-US" altLang="en-US"/>
          </a:p>
        </p:txBody>
      </p:sp>
      <p:sp>
        <p:nvSpPr>
          <p:cNvPr id="97282" name="Rectangle 2">
            <a:extLst>
              <a:ext uri="{FF2B5EF4-FFF2-40B4-BE49-F238E27FC236}">
                <a16:creationId xmlns:a16="http://schemas.microsoft.com/office/drawing/2014/main" id="{7F44B545-4B5F-9842-90E0-71B5BFF7AB2C}"/>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F7B8A9AE-F846-FA4E-9039-815186DFCEC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3536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5</a:t>
            </a:fld>
            <a:endParaRPr lang="en-US" altLang="en-US"/>
          </a:p>
        </p:txBody>
      </p:sp>
    </p:spTree>
    <p:extLst>
      <p:ext uri="{BB962C8B-B14F-4D97-AF65-F5344CB8AC3E}">
        <p14:creationId xmlns:p14="http://schemas.microsoft.com/office/powerpoint/2010/main" val="3745013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4C953F-B6C3-8640-A642-B5A95369CD36}"/>
              </a:ext>
            </a:extLst>
          </p:cNvPr>
          <p:cNvSpPr>
            <a:spLocks noGrp="1" noChangeArrowheads="1"/>
          </p:cNvSpPr>
          <p:nvPr>
            <p:ph type="sldNum" sz="quarter" idx="5"/>
          </p:nvPr>
        </p:nvSpPr>
        <p:spPr>
          <a:ln/>
        </p:spPr>
        <p:txBody>
          <a:bodyPr/>
          <a:lstStyle/>
          <a:p>
            <a:fld id="{83CE5570-B586-134C-AD97-91104E91A0F7}" type="slidenum">
              <a:rPr lang="en-US" altLang="en-US"/>
              <a:pPr/>
              <a:t>23</a:t>
            </a:fld>
            <a:endParaRPr lang="en-US" altLang="en-US"/>
          </a:p>
        </p:txBody>
      </p:sp>
      <p:sp>
        <p:nvSpPr>
          <p:cNvPr id="91138" name="Rectangle 2">
            <a:extLst>
              <a:ext uri="{FF2B5EF4-FFF2-40B4-BE49-F238E27FC236}">
                <a16:creationId xmlns:a16="http://schemas.microsoft.com/office/drawing/2014/main" id="{FF5FCFBE-9C63-3841-A024-C7DCCD88CC49}"/>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2E0BF9C5-AAC5-F649-9D47-C6D434149195}"/>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24</a:t>
            </a:fld>
            <a:endParaRPr lang="en-US" altLang="en-US"/>
          </a:p>
        </p:txBody>
      </p:sp>
    </p:spTree>
    <p:extLst>
      <p:ext uri="{BB962C8B-B14F-4D97-AF65-F5344CB8AC3E}">
        <p14:creationId xmlns:p14="http://schemas.microsoft.com/office/powerpoint/2010/main" val="1506195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25</a:t>
            </a:fld>
            <a:endParaRPr lang="en-US" altLang="en-US"/>
          </a:p>
        </p:txBody>
      </p:sp>
    </p:spTree>
    <p:extLst>
      <p:ext uri="{BB962C8B-B14F-4D97-AF65-F5344CB8AC3E}">
        <p14:creationId xmlns:p14="http://schemas.microsoft.com/office/powerpoint/2010/main" val="1344495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BFEDC6-B1A1-FC4F-9015-1FAA96CA7F08}"/>
              </a:ext>
            </a:extLst>
          </p:cNvPr>
          <p:cNvSpPr>
            <a:spLocks noGrp="1" noChangeArrowheads="1"/>
          </p:cNvSpPr>
          <p:nvPr>
            <p:ph type="sldNum" sz="quarter" idx="5"/>
          </p:nvPr>
        </p:nvSpPr>
        <p:spPr>
          <a:ln/>
        </p:spPr>
        <p:txBody>
          <a:bodyPr/>
          <a:lstStyle/>
          <a:p>
            <a:fld id="{95E77985-3D31-834E-88DD-2F81E954372C}" type="slidenum">
              <a:rPr lang="en-US" altLang="en-US"/>
              <a:pPr/>
              <a:t>26</a:t>
            </a:fld>
            <a:endParaRPr lang="en-US" altLang="en-US"/>
          </a:p>
        </p:txBody>
      </p:sp>
      <p:sp>
        <p:nvSpPr>
          <p:cNvPr id="97282" name="Rectangle 2">
            <a:extLst>
              <a:ext uri="{FF2B5EF4-FFF2-40B4-BE49-F238E27FC236}">
                <a16:creationId xmlns:a16="http://schemas.microsoft.com/office/drawing/2014/main" id="{7F44B545-4B5F-9842-90E0-71B5BFF7AB2C}"/>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F7B8A9AE-F846-FA4E-9039-815186DFCEC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69255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843030-5A69-8A4D-922B-71670D6A9EA6}"/>
              </a:ext>
            </a:extLst>
          </p:cNvPr>
          <p:cNvSpPr>
            <a:spLocks noGrp="1" noChangeArrowheads="1"/>
          </p:cNvSpPr>
          <p:nvPr>
            <p:ph type="sldNum" sz="quarter" idx="5"/>
          </p:nvPr>
        </p:nvSpPr>
        <p:spPr>
          <a:ln/>
        </p:spPr>
        <p:txBody>
          <a:bodyPr/>
          <a:lstStyle/>
          <a:p>
            <a:fld id="{D58D9F55-90A2-CB40-B077-9601957A667D}" type="slidenum">
              <a:rPr lang="en-US" altLang="en-US"/>
              <a:pPr/>
              <a:t>27</a:t>
            </a:fld>
            <a:endParaRPr lang="en-US" altLang="en-US"/>
          </a:p>
        </p:txBody>
      </p:sp>
      <p:sp>
        <p:nvSpPr>
          <p:cNvPr id="95234" name="Rectangle 2">
            <a:extLst>
              <a:ext uri="{FF2B5EF4-FFF2-40B4-BE49-F238E27FC236}">
                <a16:creationId xmlns:a16="http://schemas.microsoft.com/office/drawing/2014/main" id="{0898DEE9-A70C-3E46-A8B6-E84688A39664}"/>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3E946D3E-EE94-2C40-BCE9-FE7578729EC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28</a:t>
            </a:fld>
            <a:endParaRPr lang="en-US" altLang="en-US"/>
          </a:p>
        </p:txBody>
      </p:sp>
    </p:spTree>
    <p:extLst>
      <p:ext uri="{BB962C8B-B14F-4D97-AF65-F5344CB8AC3E}">
        <p14:creationId xmlns:p14="http://schemas.microsoft.com/office/powerpoint/2010/main" val="48860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AU" dirty="0"/>
            </a:br>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6</a:t>
            </a:fld>
            <a:endParaRPr lang="en-US" altLang="en-US"/>
          </a:p>
        </p:txBody>
      </p:sp>
    </p:spTree>
    <p:extLst>
      <p:ext uri="{BB962C8B-B14F-4D97-AF65-F5344CB8AC3E}">
        <p14:creationId xmlns:p14="http://schemas.microsoft.com/office/powerpoint/2010/main" val="344471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7</a:t>
            </a:fld>
            <a:endParaRPr lang="en-US" altLang="en-US"/>
          </a:p>
        </p:txBody>
      </p:sp>
    </p:spTree>
    <p:extLst>
      <p:ext uri="{BB962C8B-B14F-4D97-AF65-F5344CB8AC3E}">
        <p14:creationId xmlns:p14="http://schemas.microsoft.com/office/powerpoint/2010/main" val="321289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552FC5-0237-CA4D-B945-C6BAF3849C1F}"/>
              </a:ext>
            </a:extLst>
          </p:cNvPr>
          <p:cNvSpPr>
            <a:spLocks noGrp="1" noChangeArrowheads="1"/>
          </p:cNvSpPr>
          <p:nvPr>
            <p:ph type="sldNum" sz="quarter" idx="5"/>
          </p:nvPr>
        </p:nvSpPr>
        <p:spPr>
          <a:ln/>
        </p:spPr>
        <p:txBody>
          <a:bodyPr/>
          <a:lstStyle/>
          <a:p>
            <a:fld id="{47918137-99D8-C747-8711-36FA06AE154D}" type="slidenum">
              <a:rPr lang="en-US" altLang="en-US"/>
              <a:pPr/>
              <a:t>8</a:t>
            </a:fld>
            <a:endParaRPr lang="en-US" altLang="en-US"/>
          </a:p>
        </p:txBody>
      </p:sp>
      <p:sp>
        <p:nvSpPr>
          <p:cNvPr id="84994" name="Rectangle 2">
            <a:extLst>
              <a:ext uri="{FF2B5EF4-FFF2-40B4-BE49-F238E27FC236}">
                <a16:creationId xmlns:a16="http://schemas.microsoft.com/office/drawing/2014/main" id="{DC26DDFF-DFC9-394B-AF5A-03939BCA4557}"/>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a:extLst>
              <a:ext uri="{FF2B5EF4-FFF2-40B4-BE49-F238E27FC236}">
                <a16:creationId xmlns:a16="http://schemas.microsoft.com/office/drawing/2014/main" id="{B1B7A0E2-A237-4449-90B2-46C0173EE92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AU" sz="1200" b="0" i="0" kern="1200" dirty="0">
              <a:solidFill>
                <a:schemeClr val="tx1"/>
              </a:solidFill>
              <a:effectLst/>
              <a:latin typeface="Arial" panose="020B0604020202020204" pitchFamily="34" charset="0"/>
              <a:ea typeface="ＭＳ Ｐゴシック" panose="020B0600070205080204" pitchFamily="34" charset="-128"/>
              <a:cs typeface="+mn-cs"/>
            </a:endParaRPr>
          </a:p>
          <a:p>
            <a:endParaRPr lang="en-AU" altLang="en-US" sz="1200" b="0" i="0" kern="1200" dirty="0">
              <a:solidFill>
                <a:schemeClr val="tx1"/>
              </a:solidFill>
              <a:effectLst/>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4162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9</a:t>
            </a:fld>
            <a:endParaRPr lang="en-US" altLang="en-US"/>
          </a:p>
        </p:txBody>
      </p:sp>
    </p:spTree>
    <p:extLst>
      <p:ext uri="{BB962C8B-B14F-4D97-AF65-F5344CB8AC3E}">
        <p14:creationId xmlns:p14="http://schemas.microsoft.com/office/powerpoint/2010/main" val="108534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9111A1-C5AE-5849-9D7A-E1BD775A588A}"/>
              </a:ext>
            </a:extLst>
          </p:cNvPr>
          <p:cNvSpPr>
            <a:spLocks noGrp="1" noChangeArrowheads="1"/>
          </p:cNvSpPr>
          <p:nvPr>
            <p:ph type="sldNum" sz="quarter" idx="5"/>
          </p:nvPr>
        </p:nvSpPr>
        <p:spPr>
          <a:ln/>
        </p:spPr>
        <p:txBody>
          <a:bodyPr/>
          <a:lstStyle/>
          <a:p>
            <a:fld id="{2439D79E-D88B-3E46-9E32-307B0307AB37}" type="slidenum">
              <a:rPr lang="en-US" altLang="en-US"/>
              <a:pPr/>
              <a:t>10</a:t>
            </a:fld>
            <a:endParaRPr lang="en-US" altLang="en-US"/>
          </a:p>
        </p:txBody>
      </p:sp>
      <p:sp>
        <p:nvSpPr>
          <p:cNvPr id="87042" name="Rectangle 2">
            <a:extLst>
              <a:ext uri="{FF2B5EF4-FFF2-40B4-BE49-F238E27FC236}">
                <a16:creationId xmlns:a16="http://schemas.microsoft.com/office/drawing/2014/main" id="{7619CD3B-F3BB-0943-B16B-058465C99F3F}"/>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A9251596-766D-CD4B-A1F0-1271B3A305DD}"/>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11</a:t>
            </a:fld>
            <a:endParaRPr lang="en-US" altLang="en-US"/>
          </a:p>
        </p:txBody>
      </p:sp>
    </p:spTree>
    <p:extLst>
      <p:ext uri="{BB962C8B-B14F-4D97-AF65-F5344CB8AC3E}">
        <p14:creationId xmlns:p14="http://schemas.microsoft.com/office/powerpoint/2010/main" val="49752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12</a:t>
            </a:fld>
            <a:endParaRPr lang="en-US" altLang="en-US"/>
          </a:p>
        </p:txBody>
      </p:sp>
    </p:spTree>
    <p:extLst>
      <p:ext uri="{BB962C8B-B14F-4D97-AF65-F5344CB8AC3E}">
        <p14:creationId xmlns:p14="http://schemas.microsoft.com/office/powerpoint/2010/main" val="190522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C6FC-02DF-CB49-B832-416ED19C1D4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737011-029C-314E-B10B-60CB0B8659B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EFB6C2-EC6F-D840-B4E0-2178655E10C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AEF4AF3-6E06-5441-8BA7-7BD2A7751A8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0352A79-B685-FB44-901F-AE06E6677573}"/>
              </a:ext>
            </a:extLst>
          </p:cNvPr>
          <p:cNvSpPr>
            <a:spLocks noGrp="1"/>
          </p:cNvSpPr>
          <p:nvPr>
            <p:ph type="sldNum" sz="quarter" idx="12"/>
          </p:nvPr>
        </p:nvSpPr>
        <p:spPr/>
        <p:txBody>
          <a:bodyPr/>
          <a:lstStyle>
            <a:lvl1pPr>
              <a:defRPr/>
            </a:lvl1pPr>
          </a:lstStyle>
          <a:p>
            <a:fld id="{7673AF83-80BE-B045-B908-24214B861192}" type="slidenum">
              <a:rPr lang="en-US" altLang="en-US"/>
              <a:pPr/>
              <a:t>‹#›</a:t>
            </a:fld>
            <a:endParaRPr lang="en-US" altLang="en-US"/>
          </a:p>
        </p:txBody>
      </p:sp>
    </p:spTree>
    <p:extLst>
      <p:ext uri="{BB962C8B-B14F-4D97-AF65-F5344CB8AC3E}">
        <p14:creationId xmlns:p14="http://schemas.microsoft.com/office/powerpoint/2010/main" val="4093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3BB7-859A-804E-BF18-FFE066554A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27DAF0-2BCD-9440-AF5A-E011F7DFF7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18A0F-552B-D84F-B69A-88EA63FF482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917893-3C30-3942-804B-1920FC5B8B3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92E0FE-D88F-8C4C-852E-07D4E5852099}"/>
              </a:ext>
            </a:extLst>
          </p:cNvPr>
          <p:cNvSpPr>
            <a:spLocks noGrp="1"/>
          </p:cNvSpPr>
          <p:nvPr>
            <p:ph type="sldNum" sz="quarter" idx="12"/>
          </p:nvPr>
        </p:nvSpPr>
        <p:spPr/>
        <p:txBody>
          <a:bodyPr/>
          <a:lstStyle>
            <a:lvl1pPr>
              <a:defRPr/>
            </a:lvl1pPr>
          </a:lstStyle>
          <a:p>
            <a:fld id="{C412A0CA-C47C-2B4E-BA58-04260A14487D}" type="slidenum">
              <a:rPr lang="en-US" altLang="en-US"/>
              <a:pPr/>
              <a:t>‹#›</a:t>
            </a:fld>
            <a:endParaRPr lang="en-US" altLang="en-US"/>
          </a:p>
        </p:txBody>
      </p:sp>
    </p:spTree>
    <p:extLst>
      <p:ext uri="{BB962C8B-B14F-4D97-AF65-F5344CB8AC3E}">
        <p14:creationId xmlns:p14="http://schemas.microsoft.com/office/powerpoint/2010/main" val="1629835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FBD15-BA17-FB43-A4D7-1318F6D95098}"/>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4C6472-107A-1345-9FD8-B48FD1625331}"/>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E86D7-26BD-364F-9B7E-D9B6254C189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7098D47-38C0-0440-A5AB-7FC21450FC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5E57838-59FC-7B45-8903-029A0B4719E1}"/>
              </a:ext>
            </a:extLst>
          </p:cNvPr>
          <p:cNvSpPr>
            <a:spLocks noGrp="1"/>
          </p:cNvSpPr>
          <p:nvPr>
            <p:ph type="sldNum" sz="quarter" idx="12"/>
          </p:nvPr>
        </p:nvSpPr>
        <p:spPr/>
        <p:txBody>
          <a:bodyPr/>
          <a:lstStyle>
            <a:lvl1pPr>
              <a:defRPr/>
            </a:lvl1pPr>
          </a:lstStyle>
          <a:p>
            <a:fld id="{841522A2-008C-6342-83EF-919BEF667F14}" type="slidenum">
              <a:rPr lang="en-US" altLang="en-US"/>
              <a:pPr/>
              <a:t>‹#›</a:t>
            </a:fld>
            <a:endParaRPr lang="en-US" altLang="en-US"/>
          </a:p>
        </p:txBody>
      </p:sp>
    </p:spTree>
    <p:extLst>
      <p:ext uri="{BB962C8B-B14F-4D97-AF65-F5344CB8AC3E}">
        <p14:creationId xmlns:p14="http://schemas.microsoft.com/office/powerpoint/2010/main" val="165750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0CCE-7F05-554B-995D-B9945C93A2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AE9E9A-260C-C94E-97E9-F83C219124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10C71-A8F4-2D4A-BEEE-260D334C9BC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65D4B69-CFF3-3448-A63F-08D32E239A6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E0EBC82-7FE7-2546-85C8-A04ED164A4E6}"/>
              </a:ext>
            </a:extLst>
          </p:cNvPr>
          <p:cNvSpPr>
            <a:spLocks noGrp="1"/>
          </p:cNvSpPr>
          <p:nvPr>
            <p:ph type="sldNum" sz="quarter" idx="12"/>
          </p:nvPr>
        </p:nvSpPr>
        <p:spPr/>
        <p:txBody>
          <a:bodyPr/>
          <a:lstStyle>
            <a:lvl1pPr>
              <a:defRPr/>
            </a:lvl1pPr>
          </a:lstStyle>
          <a:p>
            <a:fld id="{B8988887-E62F-6C4E-BB95-D5EEFEADAD9B}" type="slidenum">
              <a:rPr lang="en-US" altLang="en-US"/>
              <a:pPr/>
              <a:t>‹#›</a:t>
            </a:fld>
            <a:endParaRPr lang="en-US" altLang="en-US"/>
          </a:p>
        </p:txBody>
      </p:sp>
    </p:spTree>
    <p:extLst>
      <p:ext uri="{BB962C8B-B14F-4D97-AF65-F5344CB8AC3E}">
        <p14:creationId xmlns:p14="http://schemas.microsoft.com/office/powerpoint/2010/main" val="305728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DFFC-EECD-0F4C-A59A-3219CCAE3D0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3312AC-1CB3-BD4E-AAE3-C260D336203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E227377-3B81-8146-B00C-EC0255AC33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0F540B6-1785-C647-B6BD-E83C6A24BE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25CDF08-431E-A44A-B003-D6C342CE78ED}"/>
              </a:ext>
            </a:extLst>
          </p:cNvPr>
          <p:cNvSpPr>
            <a:spLocks noGrp="1"/>
          </p:cNvSpPr>
          <p:nvPr>
            <p:ph type="sldNum" sz="quarter" idx="12"/>
          </p:nvPr>
        </p:nvSpPr>
        <p:spPr/>
        <p:txBody>
          <a:bodyPr/>
          <a:lstStyle>
            <a:lvl1pPr>
              <a:defRPr/>
            </a:lvl1pPr>
          </a:lstStyle>
          <a:p>
            <a:fld id="{32A6D6EE-F71F-E847-8C50-BCEFA2505617}" type="slidenum">
              <a:rPr lang="en-US" altLang="en-US"/>
              <a:pPr/>
              <a:t>‹#›</a:t>
            </a:fld>
            <a:endParaRPr lang="en-US" altLang="en-US"/>
          </a:p>
        </p:txBody>
      </p:sp>
    </p:spTree>
    <p:extLst>
      <p:ext uri="{BB962C8B-B14F-4D97-AF65-F5344CB8AC3E}">
        <p14:creationId xmlns:p14="http://schemas.microsoft.com/office/powerpoint/2010/main" val="235135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DDED-B32E-8E41-B193-5D716209C6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746A2-E567-F247-84E6-6D0C97C6631D}"/>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333E12-200D-4E4E-92D2-279B8E15A21C}"/>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F1D395-A73A-6546-8EFE-59B5A22609B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3A77A78-4D31-BF48-A856-855C13EBEC2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B8334E4-84ED-E94E-AA44-FFAF1DEA2092}"/>
              </a:ext>
            </a:extLst>
          </p:cNvPr>
          <p:cNvSpPr>
            <a:spLocks noGrp="1"/>
          </p:cNvSpPr>
          <p:nvPr>
            <p:ph type="sldNum" sz="quarter" idx="12"/>
          </p:nvPr>
        </p:nvSpPr>
        <p:spPr/>
        <p:txBody>
          <a:bodyPr/>
          <a:lstStyle>
            <a:lvl1pPr>
              <a:defRPr/>
            </a:lvl1pPr>
          </a:lstStyle>
          <a:p>
            <a:fld id="{3247C495-8ABE-544E-BBF8-40CE40AC0756}" type="slidenum">
              <a:rPr lang="en-US" altLang="en-US"/>
              <a:pPr/>
              <a:t>‹#›</a:t>
            </a:fld>
            <a:endParaRPr lang="en-US" altLang="en-US"/>
          </a:p>
        </p:txBody>
      </p:sp>
    </p:spTree>
    <p:extLst>
      <p:ext uri="{BB962C8B-B14F-4D97-AF65-F5344CB8AC3E}">
        <p14:creationId xmlns:p14="http://schemas.microsoft.com/office/powerpoint/2010/main" val="320150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8B68-A6AC-F44C-B1DA-05F5329AA76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9217B4-4C4C-6841-94F5-C61DFC41013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16A918-43CB-E948-B321-F8A49E8EAB4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61E01A-ADC2-B847-9025-A0BEB45D9CA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0EBE47-AE6E-2146-8280-4925809CC5B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3D2ED9-CABC-7840-8FC5-BBA0F3AEC5D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E28DE11-7ACD-A94F-94B4-645990A9C49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363DE59-10DE-744C-A0EC-8DB2032747C1}"/>
              </a:ext>
            </a:extLst>
          </p:cNvPr>
          <p:cNvSpPr>
            <a:spLocks noGrp="1"/>
          </p:cNvSpPr>
          <p:nvPr>
            <p:ph type="sldNum" sz="quarter" idx="12"/>
          </p:nvPr>
        </p:nvSpPr>
        <p:spPr/>
        <p:txBody>
          <a:bodyPr/>
          <a:lstStyle>
            <a:lvl1pPr>
              <a:defRPr/>
            </a:lvl1pPr>
          </a:lstStyle>
          <a:p>
            <a:fld id="{F7A42FBA-F704-474E-9285-5704A76998DA}" type="slidenum">
              <a:rPr lang="en-US" altLang="en-US"/>
              <a:pPr/>
              <a:t>‹#›</a:t>
            </a:fld>
            <a:endParaRPr lang="en-US" altLang="en-US"/>
          </a:p>
        </p:txBody>
      </p:sp>
    </p:spTree>
    <p:extLst>
      <p:ext uri="{BB962C8B-B14F-4D97-AF65-F5344CB8AC3E}">
        <p14:creationId xmlns:p14="http://schemas.microsoft.com/office/powerpoint/2010/main" val="286465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3234-C03C-AA4E-B7C5-50F3149771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D25C1E-B76F-8240-B0E1-42C277BD1AA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F08E5F3-5173-744F-A0C6-BA5912A2A53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FB7AB14-D671-CB41-8EFF-C5F9D6BE3D3E}"/>
              </a:ext>
            </a:extLst>
          </p:cNvPr>
          <p:cNvSpPr>
            <a:spLocks noGrp="1"/>
          </p:cNvSpPr>
          <p:nvPr>
            <p:ph type="sldNum" sz="quarter" idx="12"/>
          </p:nvPr>
        </p:nvSpPr>
        <p:spPr/>
        <p:txBody>
          <a:bodyPr/>
          <a:lstStyle>
            <a:lvl1pPr>
              <a:defRPr/>
            </a:lvl1pPr>
          </a:lstStyle>
          <a:p>
            <a:fld id="{4A0AAC38-077C-B84A-8C53-6C7104531E84}" type="slidenum">
              <a:rPr lang="en-US" altLang="en-US"/>
              <a:pPr/>
              <a:t>‹#›</a:t>
            </a:fld>
            <a:endParaRPr lang="en-US" altLang="en-US"/>
          </a:p>
        </p:txBody>
      </p:sp>
    </p:spTree>
    <p:extLst>
      <p:ext uri="{BB962C8B-B14F-4D97-AF65-F5344CB8AC3E}">
        <p14:creationId xmlns:p14="http://schemas.microsoft.com/office/powerpoint/2010/main" val="306493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798A4-2ACF-D544-A660-78D1D17B74F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F8B4D4C-38F6-D346-B660-5741418BA6C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3E572C9-3DEA-7E4D-89BC-6A071CDF3EDA}"/>
              </a:ext>
            </a:extLst>
          </p:cNvPr>
          <p:cNvSpPr>
            <a:spLocks noGrp="1"/>
          </p:cNvSpPr>
          <p:nvPr>
            <p:ph type="sldNum" sz="quarter" idx="12"/>
          </p:nvPr>
        </p:nvSpPr>
        <p:spPr/>
        <p:txBody>
          <a:bodyPr/>
          <a:lstStyle>
            <a:lvl1pPr>
              <a:defRPr/>
            </a:lvl1pPr>
          </a:lstStyle>
          <a:p>
            <a:fld id="{E17D3C47-44B7-BF4D-809E-111D34430E01}" type="slidenum">
              <a:rPr lang="en-US" altLang="en-US"/>
              <a:pPr/>
              <a:t>‹#›</a:t>
            </a:fld>
            <a:endParaRPr lang="en-US" altLang="en-US"/>
          </a:p>
        </p:txBody>
      </p:sp>
    </p:spTree>
    <p:extLst>
      <p:ext uri="{BB962C8B-B14F-4D97-AF65-F5344CB8AC3E}">
        <p14:creationId xmlns:p14="http://schemas.microsoft.com/office/powerpoint/2010/main" val="37128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8ED0-C24A-8749-8137-83C6B622249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3DBD1-A727-8846-95D8-7E070A6DA98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EF3736-0324-9242-9AC9-B04A4DE4B52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168D32-9C5F-3F42-BB04-877081C5B00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96BDCB0-8636-3045-A98B-C0ADF920336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850F696-1393-E249-9D0E-B0446A8F1FA8}"/>
              </a:ext>
            </a:extLst>
          </p:cNvPr>
          <p:cNvSpPr>
            <a:spLocks noGrp="1"/>
          </p:cNvSpPr>
          <p:nvPr>
            <p:ph type="sldNum" sz="quarter" idx="12"/>
          </p:nvPr>
        </p:nvSpPr>
        <p:spPr/>
        <p:txBody>
          <a:bodyPr/>
          <a:lstStyle>
            <a:lvl1pPr>
              <a:defRPr/>
            </a:lvl1pPr>
          </a:lstStyle>
          <a:p>
            <a:fld id="{A7E8B17E-29E5-764E-9F5B-14215BDE6193}" type="slidenum">
              <a:rPr lang="en-US" altLang="en-US"/>
              <a:pPr/>
              <a:t>‹#›</a:t>
            </a:fld>
            <a:endParaRPr lang="en-US" altLang="en-US"/>
          </a:p>
        </p:txBody>
      </p:sp>
    </p:spTree>
    <p:extLst>
      <p:ext uri="{BB962C8B-B14F-4D97-AF65-F5344CB8AC3E}">
        <p14:creationId xmlns:p14="http://schemas.microsoft.com/office/powerpoint/2010/main" val="354291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A7E9-71A9-1D48-8607-FC7A13B4C0A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93CD5D-16AF-6948-84CD-D664DBEF2DB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F68E92-F9A5-8F4D-A50C-412A9C23B1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FE82E7-F2E3-1B43-88E4-72215A7B0D3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4BFA8DE-FE43-DA40-93AD-0A296243C61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94C6B68-53F2-864F-ABCF-E0B022515CC8}"/>
              </a:ext>
            </a:extLst>
          </p:cNvPr>
          <p:cNvSpPr>
            <a:spLocks noGrp="1"/>
          </p:cNvSpPr>
          <p:nvPr>
            <p:ph type="sldNum" sz="quarter" idx="12"/>
          </p:nvPr>
        </p:nvSpPr>
        <p:spPr/>
        <p:txBody>
          <a:bodyPr/>
          <a:lstStyle>
            <a:lvl1pPr>
              <a:defRPr/>
            </a:lvl1pPr>
          </a:lstStyle>
          <a:p>
            <a:fld id="{5D85FF0D-36EC-F249-B29B-87A2D9F02BAA}" type="slidenum">
              <a:rPr lang="en-US" altLang="en-US"/>
              <a:pPr/>
              <a:t>‹#›</a:t>
            </a:fld>
            <a:endParaRPr lang="en-US" altLang="en-US"/>
          </a:p>
        </p:txBody>
      </p:sp>
    </p:spTree>
    <p:extLst>
      <p:ext uri="{BB962C8B-B14F-4D97-AF65-F5344CB8AC3E}">
        <p14:creationId xmlns:p14="http://schemas.microsoft.com/office/powerpoint/2010/main" val="400711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656872-BB8C-9D4F-9A45-4A71EF622B1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5D5B50F-D921-2346-A742-634DAFA7E7D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CFB0AAA-F9CB-A840-AE6F-0CBABD365B15}"/>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6C165FC7-774A-7D42-A391-E034C2575470}"/>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AB42B53E-E106-B843-9861-B624645629F3}"/>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FE3A63AB-1485-1B4B-B909-9DA2553EC7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5UfMU9TsoE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BEDFC4A-A53C-6449-B9E0-6D3FFA0C330C}"/>
              </a:ext>
            </a:extLst>
          </p:cNvPr>
          <p:cNvSpPr>
            <a:spLocks noGrp="1" noChangeArrowheads="1"/>
          </p:cNvSpPr>
          <p:nvPr>
            <p:ph type="ctrTitle"/>
          </p:nvPr>
        </p:nvSpPr>
        <p:spPr>
          <a:xfrm>
            <a:off x="251520" y="2454696"/>
            <a:ext cx="8209855" cy="2514600"/>
          </a:xfrm>
        </p:spPr>
        <p:txBody>
          <a:bodyPr anchor="ctr"/>
          <a:lstStyle/>
          <a:p>
            <a:r>
              <a:rPr lang="en-AU" sz="5000" dirty="0"/>
              <a:t>The joy of student-designed experiments</a:t>
            </a:r>
            <a:endParaRPr lang="en-US" altLang="en-US" sz="5000" dirty="0"/>
          </a:p>
        </p:txBody>
      </p:sp>
      <p:graphicFrame>
        <p:nvGraphicFramePr>
          <p:cNvPr id="2053" name="Object 5">
            <a:extLst>
              <a:ext uri="{FF2B5EF4-FFF2-40B4-BE49-F238E27FC236}">
                <a16:creationId xmlns:a16="http://schemas.microsoft.com/office/drawing/2014/main" id="{D20E8830-09B2-4C45-AB2C-A4DC9EA20339}"/>
              </a:ext>
            </a:extLst>
          </p:cNvPr>
          <p:cNvGraphicFramePr>
            <a:graphicFrameLocks noChangeAspect="1"/>
          </p:cNvGraphicFramePr>
          <p:nvPr/>
        </p:nvGraphicFramePr>
        <p:xfrm>
          <a:off x="6324600" y="533400"/>
          <a:ext cx="2005013" cy="1143000"/>
        </p:xfrm>
        <a:graphic>
          <a:graphicData uri="http://schemas.openxmlformats.org/presentationml/2006/ole">
            <mc:AlternateContent xmlns:mc="http://schemas.openxmlformats.org/markup-compatibility/2006">
              <mc:Choice xmlns:v="urn:schemas-microsoft-com:vml" Requires="v">
                <p:oleObj name="Picture" r:id="rId3" imgW="4013200" imgH="2286000" progId="Word.Picture.8">
                  <p:embed/>
                </p:oleObj>
              </mc:Choice>
              <mc:Fallback>
                <p:oleObj name="Picture" r:id="rId3" imgW="4013200" imgH="228600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33400"/>
                        <a:ext cx="2005013"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7" name="Rectangle 3">
            <a:extLst>
              <a:ext uri="{FF2B5EF4-FFF2-40B4-BE49-F238E27FC236}">
                <a16:creationId xmlns:a16="http://schemas.microsoft.com/office/drawing/2014/main" id="{70B4D2EF-365E-7344-A810-E674016B40F7}"/>
              </a:ext>
            </a:extLst>
          </p:cNvPr>
          <p:cNvSpPr txBox="1">
            <a:spLocks noChangeArrowheads="1"/>
          </p:cNvSpPr>
          <p:nvPr/>
        </p:nvSpPr>
        <p:spPr bwMode="auto">
          <a:xfrm>
            <a:off x="251520" y="5603563"/>
            <a:ext cx="8496943" cy="1136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en-US" altLang="en-US" sz="3600" dirty="0"/>
              <a:t>Phillip Crisp, Eva Crisp &amp; James Crisp</a:t>
            </a:r>
          </a:p>
        </p:txBody>
      </p:sp>
      <p:pic>
        <p:nvPicPr>
          <p:cNvPr id="10" name="Picture 2" descr="burning_hair_medium.jpg">
            <a:extLst>
              <a:ext uri="{FF2B5EF4-FFF2-40B4-BE49-F238E27FC236}">
                <a16:creationId xmlns:a16="http://schemas.microsoft.com/office/drawing/2014/main" id="{C17B2D7A-3A28-FE47-A576-1AB8A5D080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15888"/>
            <a:ext cx="2160587"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6873849-F7EC-B8A7-F1AB-CE3955B844C5}"/>
              </a:ext>
            </a:extLst>
          </p:cNvPr>
          <p:cNvSpPr txBox="1">
            <a:spLocks/>
          </p:cNvSpPr>
          <p:nvPr/>
        </p:nvSpPr>
        <p:spPr bwMode="auto">
          <a:xfrm>
            <a:off x="747142" y="1978496"/>
            <a:ext cx="7772400" cy="4507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r>
              <a:rPr lang="en-US" altLang="en-US" dirty="0"/>
              <a:t>Online system that helps:</a:t>
            </a:r>
          </a:p>
          <a:p>
            <a:pPr lvl="1" eaLnBrk="1" hangingPunct="1">
              <a:lnSpc>
                <a:spcPct val="90000"/>
              </a:lnSpc>
              <a:buFont typeface="System Font Regular"/>
              <a:buChar char="+"/>
            </a:pPr>
            <a:r>
              <a:rPr lang="en-US" altLang="en-US" dirty="0"/>
              <a:t>students design and document their </a:t>
            </a:r>
            <a:r>
              <a:rPr lang="en-US" altLang="en-US" dirty="0" err="1"/>
              <a:t>pracs</a:t>
            </a:r>
            <a:endParaRPr lang="en-US" altLang="en-US" dirty="0"/>
          </a:p>
          <a:p>
            <a:pPr lvl="1" eaLnBrk="1" hangingPunct="1">
              <a:lnSpc>
                <a:spcPct val="90000"/>
              </a:lnSpc>
              <a:buFont typeface="System Font Regular"/>
              <a:buChar char="+"/>
            </a:pPr>
            <a:r>
              <a:rPr lang="en-US" altLang="en-US" dirty="0"/>
              <a:t>staff to review, provide feedback and sign off on the </a:t>
            </a:r>
            <a:r>
              <a:rPr lang="en-US" altLang="en-US" dirty="0" err="1"/>
              <a:t>pracs</a:t>
            </a:r>
            <a:endParaRPr lang="en-US" altLang="en-US" dirty="0"/>
          </a:p>
          <a:p>
            <a:pPr lvl="1" eaLnBrk="1" hangingPunct="1">
              <a:lnSpc>
                <a:spcPct val="90000"/>
              </a:lnSpc>
              <a:buFont typeface="System Font Regular"/>
              <a:buChar char="+"/>
            </a:pPr>
            <a:r>
              <a:rPr lang="en-US" altLang="en-US" dirty="0"/>
              <a:t>ordering &amp; preparation</a:t>
            </a:r>
          </a:p>
          <a:p>
            <a:pPr lvl="1" eaLnBrk="1" hangingPunct="1">
              <a:lnSpc>
                <a:spcPct val="90000"/>
              </a:lnSpc>
              <a:buFont typeface="System Font Regular"/>
              <a:buChar char="+"/>
            </a:pPr>
            <a:r>
              <a:rPr lang="en-US" altLang="en-US" dirty="0"/>
              <a:t>disposal afterwards</a:t>
            </a:r>
          </a:p>
          <a:p>
            <a:pPr lvl="1" eaLnBrk="1" hangingPunct="1">
              <a:lnSpc>
                <a:spcPct val="90000"/>
              </a:lnSpc>
              <a:buFont typeface="System Font Regular"/>
              <a:buChar char="+"/>
            </a:pPr>
            <a:r>
              <a:rPr lang="en-US" altLang="en-US" dirty="0"/>
              <a:t>lots of learning resources</a:t>
            </a:r>
          </a:p>
          <a:p>
            <a:pPr lvl="1" eaLnBrk="1" hangingPunct="1">
              <a:lnSpc>
                <a:spcPct val="90000"/>
              </a:lnSpc>
            </a:pPr>
            <a:endParaRPr lang="en-US" altLang="en-US" dirty="0"/>
          </a:p>
          <a:p>
            <a:pPr marL="0" indent="0" eaLnBrk="1" hangingPunct="1">
              <a:lnSpc>
                <a:spcPct val="90000"/>
              </a:lnSpc>
              <a:buNone/>
            </a:pPr>
            <a:r>
              <a:rPr lang="en-US" altLang="en-US" dirty="0"/>
              <a:t>Used by 620 schools</a:t>
            </a:r>
          </a:p>
          <a:p>
            <a:pPr eaLnBrk="1" hangingPunct="1"/>
            <a:endParaRPr lang="en-US" dirty="0"/>
          </a:p>
        </p:txBody>
      </p:sp>
      <p:pic>
        <p:nvPicPr>
          <p:cNvPr id="5" name="Picture 4">
            <a:extLst>
              <a:ext uri="{FF2B5EF4-FFF2-40B4-BE49-F238E27FC236}">
                <a16:creationId xmlns:a16="http://schemas.microsoft.com/office/drawing/2014/main" id="{1B1976DE-632B-D473-8C4D-32E44E87601D}"/>
              </a:ext>
            </a:extLst>
          </p:cNvPr>
          <p:cNvPicPr>
            <a:picLocks noChangeAspect="1"/>
          </p:cNvPicPr>
          <p:nvPr/>
        </p:nvPicPr>
        <p:blipFill>
          <a:blip r:embed="rId3"/>
          <a:stretch>
            <a:fillRect/>
          </a:stretch>
        </p:blipFill>
        <p:spPr>
          <a:xfrm>
            <a:off x="827584" y="371918"/>
            <a:ext cx="7488832" cy="13868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676DD-3588-4EA8-1CBB-E5DBA10A2F9C}"/>
              </a:ext>
            </a:extLst>
          </p:cNvPr>
          <p:cNvSpPr>
            <a:spLocks noGrp="1"/>
          </p:cNvSpPr>
          <p:nvPr>
            <p:ph type="title"/>
          </p:nvPr>
        </p:nvSpPr>
        <p:spPr/>
        <p:txBody>
          <a:bodyPr/>
          <a:lstStyle/>
          <a:p>
            <a:r>
              <a:rPr lang="en-US" b="1" dirty="0"/>
              <a:t>Finding the most popular…</a:t>
            </a:r>
          </a:p>
        </p:txBody>
      </p:sp>
      <p:sp>
        <p:nvSpPr>
          <p:cNvPr id="3" name="Content Placeholder 2">
            <a:extLst>
              <a:ext uri="{FF2B5EF4-FFF2-40B4-BE49-F238E27FC236}">
                <a16:creationId xmlns:a16="http://schemas.microsoft.com/office/drawing/2014/main" id="{9FBFC42E-F4FF-6273-1C17-D550CC01CA05}"/>
              </a:ext>
            </a:extLst>
          </p:cNvPr>
          <p:cNvSpPr>
            <a:spLocks noGrp="1"/>
          </p:cNvSpPr>
          <p:nvPr>
            <p:ph idx="1"/>
          </p:nvPr>
        </p:nvSpPr>
        <p:spPr/>
        <p:txBody>
          <a:bodyPr/>
          <a:lstStyle/>
          <a:p>
            <a:r>
              <a:rPr lang="en-US" dirty="0"/>
              <a:t>2025 data only</a:t>
            </a:r>
          </a:p>
          <a:p>
            <a:endParaRPr lang="en-US" dirty="0"/>
          </a:p>
          <a:p>
            <a:r>
              <a:rPr lang="en-US" dirty="0"/>
              <a:t>74351 </a:t>
            </a:r>
            <a:r>
              <a:rPr lang="en-US" dirty="0" err="1"/>
              <a:t>pracs</a:t>
            </a:r>
            <a:endParaRPr lang="en-US" dirty="0"/>
          </a:p>
          <a:p>
            <a:endParaRPr lang="en-US" dirty="0"/>
          </a:p>
          <a:p>
            <a:r>
              <a:rPr lang="en-US" dirty="0"/>
              <a:t>By year group</a:t>
            </a:r>
          </a:p>
          <a:p>
            <a:endParaRPr lang="en-US" dirty="0"/>
          </a:p>
          <a:p>
            <a:r>
              <a:rPr lang="en-US" dirty="0"/>
              <a:t>More than 30 with same name</a:t>
            </a:r>
          </a:p>
          <a:p>
            <a:endParaRPr lang="en-US" dirty="0"/>
          </a:p>
        </p:txBody>
      </p:sp>
    </p:spTree>
    <p:extLst>
      <p:ext uri="{BB962C8B-B14F-4D97-AF65-F5344CB8AC3E}">
        <p14:creationId xmlns:p14="http://schemas.microsoft.com/office/powerpoint/2010/main" val="152304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st popular clipart png&#10;">
            <a:extLst>
              <a:ext uri="{FF2B5EF4-FFF2-40B4-BE49-F238E27FC236}">
                <a16:creationId xmlns:a16="http://schemas.microsoft.com/office/drawing/2014/main" id="{3A33D086-2FD8-C27B-CB6C-F2A71C63B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0"/>
            <a:ext cx="7389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9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EC70CC-2CE7-2F65-09D1-3FFFA5D06AD6}"/>
              </a:ext>
            </a:extLst>
          </p:cNvPr>
          <p:cNvSpPr>
            <a:spLocks noGrp="1"/>
          </p:cNvSpPr>
          <p:nvPr>
            <p:ph idx="1"/>
          </p:nvPr>
        </p:nvSpPr>
        <p:spPr/>
        <p:txBody>
          <a:bodyPr/>
          <a:lstStyle/>
          <a:p>
            <a:pPr marL="0" indent="0" algn="ctr">
              <a:buNone/>
            </a:pPr>
            <a:endParaRPr lang="en-US" dirty="0"/>
          </a:p>
          <a:p>
            <a:pPr marL="0" indent="0" algn="ctr">
              <a:buNone/>
            </a:pPr>
            <a:r>
              <a:rPr lang="en-US" dirty="0"/>
              <a:t>Precipitation reactions</a:t>
            </a:r>
          </a:p>
          <a:p>
            <a:pPr marL="0" indent="0" algn="ctr">
              <a:buNone/>
            </a:pPr>
            <a:r>
              <a:rPr lang="en-US" dirty="0">
                <a:sym typeface="Wingdings" pitchFamily="2" charset="2"/>
              </a:rPr>
              <a:t></a:t>
            </a:r>
          </a:p>
          <a:p>
            <a:pPr marL="0" indent="0" algn="ctr">
              <a:buNone/>
            </a:pPr>
            <a:endParaRPr lang="en-US" dirty="0">
              <a:sym typeface="Wingdings" pitchFamily="2" charset="2"/>
            </a:endParaRPr>
          </a:p>
        </p:txBody>
      </p:sp>
    </p:spTree>
    <p:extLst>
      <p:ext uri="{BB962C8B-B14F-4D97-AF65-F5344CB8AC3E}">
        <p14:creationId xmlns:p14="http://schemas.microsoft.com/office/powerpoint/2010/main" val="3581257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5515-5914-2095-B9C3-8727650FE1D2}"/>
              </a:ext>
            </a:extLst>
          </p:cNvPr>
          <p:cNvSpPr>
            <a:spLocks noGrp="1"/>
          </p:cNvSpPr>
          <p:nvPr>
            <p:ph type="title"/>
          </p:nvPr>
        </p:nvSpPr>
        <p:spPr/>
        <p:txBody>
          <a:bodyPr/>
          <a:lstStyle/>
          <a:p>
            <a:r>
              <a:rPr lang="en-US" b="1" dirty="0"/>
              <a:t>Most Popular in Year 10</a:t>
            </a:r>
          </a:p>
        </p:txBody>
      </p:sp>
      <p:sp>
        <p:nvSpPr>
          <p:cNvPr id="5" name="TextBox 4">
            <a:extLst>
              <a:ext uri="{FF2B5EF4-FFF2-40B4-BE49-F238E27FC236}">
                <a16:creationId xmlns:a16="http://schemas.microsoft.com/office/drawing/2014/main" id="{9C44FE29-0A3C-5E1E-7E96-3CE93B83C9A0}"/>
              </a:ext>
            </a:extLst>
          </p:cNvPr>
          <p:cNvSpPr txBox="1"/>
          <p:nvPr/>
        </p:nvSpPr>
        <p:spPr>
          <a:xfrm>
            <a:off x="363504" y="1916832"/>
            <a:ext cx="8748464" cy="4616648"/>
          </a:xfrm>
          <a:prstGeom prst="rect">
            <a:avLst/>
          </a:prstGeom>
          <a:noFill/>
        </p:spPr>
        <p:txBody>
          <a:bodyPr wrap="square">
            <a:spAutoFit/>
          </a:bodyPr>
          <a:lstStyle/>
          <a:p>
            <a:pPr marL="742950" indent="-742950">
              <a:lnSpc>
                <a:spcPct val="150000"/>
              </a:lnSpc>
              <a:buFont typeface="+mj-lt"/>
              <a:buAutoNum type="arabicPeriod"/>
            </a:pPr>
            <a:r>
              <a:rPr lang="en-US" sz="3600" dirty="0"/>
              <a:t> Precipitation reactions</a:t>
            </a:r>
          </a:p>
          <a:p>
            <a:pPr marL="742950" indent="-742950">
              <a:lnSpc>
                <a:spcPct val="150000"/>
              </a:lnSpc>
              <a:buFont typeface="+mj-lt"/>
              <a:buAutoNum type="arabicPeriod"/>
            </a:pPr>
            <a:r>
              <a:rPr lang="en-US" sz="3600" dirty="0"/>
              <a:t> Elephant toothpaste</a:t>
            </a:r>
          </a:p>
          <a:p>
            <a:pPr marL="742950" indent="-742950">
              <a:lnSpc>
                <a:spcPct val="150000"/>
              </a:lnSpc>
              <a:buFont typeface="+mj-lt"/>
              <a:buAutoNum type="arabicPeriod"/>
            </a:pPr>
            <a:r>
              <a:rPr lang="en-US" sz="3600" dirty="0"/>
              <a:t> Pass the salt</a:t>
            </a:r>
            <a:endParaRPr lang="en-US" sz="3600" strike="sngStrike" dirty="0"/>
          </a:p>
          <a:p>
            <a:pPr marL="742950" indent="-742950">
              <a:lnSpc>
                <a:spcPct val="150000"/>
              </a:lnSpc>
              <a:buFont typeface="+mj-lt"/>
              <a:buAutoNum type="arabicPeriod"/>
            </a:pPr>
            <a:r>
              <a:rPr lang="en-US" sz="3600" dirty="0"/>
              <a:t> Investigating </a:t>
            </a:r>
            <a:r>
              <a:rPr lang="en-US" sz="3600" dirty="0" err="1"/>
              <a:t>fibres</a:t>
            </a:r>
            <a:endParaRPr lang="en-US" sz="3600" dirty="0"/>
          </a:p>
          <a:p>
            <a:pPr marL="742950" indent="-742950">
              <a:lnSpc>
                <a:spcPct val="150000"/>
              </a:lnSpc>
              <a:buFont typeface="+mj-lt"/>
              <a:buAutoNum type="arabicPeriod"/>
            </a:pPr>
            <a:r>
              <a:rPr lang="en-US" sz="3600" dirty="0"/>
              <a:t> Rates of reaction</a:t>
            </a:r>
          </a:p>
          <a:p>
            <a:endParaRPr lang="en-US" dirty="0"/>
          </a:p>
        </p:txBody>
      </p:sp>
    </p:spTree>
    <p:extLst>
      <p:ext uri="{BB962C8B-B14F-4D97-AF65-F5344CB8AC3E}">
        <p14:creationId xmlns:p14="http://schemas.microsoft.com/office/powerpoint/2010/main" val="825718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5515-5914-2095-B9C3-8727650FE1D2}"/>
              </a:ext>
            </a:extLst>
          </p:cNvPr>
          <p:cNvSpPr>
            <a:spLocks noGrp="1"/>
          </p:cNvSpPr>
          <p:nvPr>
            <p:ph type="title"/>
          </p:nvPr>
        </p:nvSpPr>
        <p:spPr>
          <a:xfrm>
            <a:off x="685800" y="188640"/>
            <a:ext cx="7772400" cy="1143000"/>
          </a:xfrm>
        </p:spPr>
        <p:txBody>
          <a:bodyPr/>
          <a:lstStyle/>
          <a:p>
            <a:r>
              <a:rPr lang="en-US" b="1" dirty="0"/>
              <a:t>Most Popular in 11 &amp; 12</a:t>
            </a:r>
          </a:p>
        </p:txBody>
      </p:sp>
      <p:sp>
        <p:nvSpPr>
          <p:cNvPr id="5" name="TextBox 4">
            <a:extLst>
              <a:ext uri="{FF2B5EF4-FFF2-40B4-BE49-F238E27FC236}">
                <a16:creationId xmlns:a16="http://schemas.microsoft.com/office/drawing/2014/main" id="{9C44FE29-0A3C-5E1E-7E96-3CE93B83C9A0}"/>
              </a:ext>
            </a:extLst>
          </p:cNvPr>
          <p:cNvSpPr txBox="1"/>
          <p:nvPr/>
        </p:nvSpPr>
        <p:spPr>
          <a:xfrm>
            <a:off x="538441" y="1196752"/>
            <a:ext cx="6480720" cy="6555641"/>
          </a:xfrm>
          <a:prstGeom prst="rect">
            <a:avLst/>
          </a:prstGeom>
          <a:noFill/>
        </p:spPr>
        <p:txBody>
          <a:bodyPr wrap="square">
            <a:spAutoFit/>
          </a:bodyPr>
          <a:lstStyle/>
          <a:p>
            <a:pPr>
              <a:lnSpc>
                <a:spcPct val="150000"/>
              </a:lnSpc>
            </a:pPr>
            <a:r>
              <a:rPr lang="en-US" b="1" dirty="0"/>
              <a:t>Chemistry</a:t>
            </a:r>
            <a:r>
              <a:rPr lang="en-US" dirty="0"/>
              <a:t>	</a:t>
            </a:r>
          </a:p>
          <a:p>
            <a:pPr marL="342900" indent="-342900">
              <a:lnSpc>
                <a:spcPct val="150000"/>
              </a:lnSpc>
              <a:buFont typeface="Wingdings" pitchFamily="2" charset="2"/>
              <a:buChar char="Ø"/>
            </a:pPr>
            <a:r>
              <a:rPr lang="en-US" dirty="0"/>
              <a:t>Reactivity of metals</a:t>
            </a:r>
          </a:p>
          <a:p>
            <a:pPr marL="342900" indent="-342900">
              <a:lnSpc>
                <a:spcPct val="150000"/>
              </a:lnSpc>
              <a:buFont typeface="Wingdings" pitchFamily="2" charset="2"/>
              <a:buChar char="Ø"/>
            </a:pPr>
            <a:r>
              <a:rPr lang="en-US" dirty="0"/>
              <a:t>Empirical formula of copper oxide</a:t>
            </a:r>
          </a:p>
          <a:p>
            <a:pPr marL="342900" indent="-342900">
              <a:lnSpc>
                <a:spcPct val="150000"/>
              </a:lnSpc>
              <a:buFont typeface="Wingdings" pitchFamily="2" charset="2"/>
              <a:buChar char="Ø"/>
            </a:pPr>
            <a:r>
              <a:rPr lang="en-US" dirty="0"/>
              <a:t>Precipitation reactions</a:t>
            </a:r>
          </a:p>
          <a:p>
            <a:pPr marL="342900" indent="-342900">
              <a:lnSpc>
                <a:spcPct val="150000"/>
              </a:lnSpc>
              <a:buFont typeface="Wingdings" pitchFamily="2" charset="2"/>
              <a:buChar char="Ø"/>
            </a:pPr>
            <a:r>
              <a:rPr lang="en-US" dirty="0"/>
              <a:t>Empirical formula of magnesium oxide</a:t>
            </a:r>
          </a:p>
          <a:p>
            <a:pPr marL="342900" indent="-342900">
              <a:lnSpc>
                <a:spcPct val="150000"/>
              </a:lnSpc>
              <a:buFont typeface="Wingdings" pitchFamily="2" charset="2"/>
              <a:buChar char="Ø"/>
            </a:pPr>
            <a:r>
              <a:rPr lang="en-US" dirty="0"/>
              <a:t>Titration</a:t>
            </a:r>
          </a:p>
          <a:p>
            <a:pPr marL="342900" indent="-342900">
              <a:lnSpc>
                <a:spcPct val="150000"/>
              </a:lnSpc>
              <a:buFont typeface="Wingdings" pitchFamily="2" charset="2"/>
              <a:buChar char="Ø"/>
            </a:pPr>
            <a:r>
              <a:rPr lang="en-US" dirty="0"/>
              <a:t>Heat of combustion</a:t>
            </a:r>
          </a:p>
          <a:p>
            <a:pPr marL="342900" indent="-342900">
              <a:lnSpc>
                <a:spcPct val="150000"/>
              </a:lnSpc>
              <a:buFont typeface="Wingdings" pitchFamily="2" charset="2"/>
              <a:buChar char="Ø"/>
            </a:pPr>
            <a:r>
              <a:rPr lang="en-US" dirty="0"/>
              <a:t>Rate of reaction</a:t>
            </a:r>
          </a:p>
          <a:p>
            <a:pPr marL="342900" indent="-342900">
              <a:lnSpc>
                <a:spcPct val="150000"/>
              </a:lnSpc>
              <a:buFont typeface="Wingdings" pitchFamily="2" charset="2"/>
              <a:buChar char="Ø"/>
            </a:pPr>
            <a:r>
              <a:rPr lang="en-US" dirty="0"/>
              <a:t>Gravimetric analysis</a:t>
            </a:r>
          </a:p>
          <a:p>
            <a:pPr marL="342900" indent="-342900">
              <a:lnSpc>
                <a:spcPct val="150000"/>
              </a:lnSpc>
              <a:buFont typeface="Wingdings" pitchFamily="2" charset="2"/>
              <a:buChar char="Ø"/>
            </a:pPr>
            <a:endParaRPr lang="en-US" dirty="0"/>
          </a:p>
          <a:p>
            <a:pPr>
              <a:lnSpc>
                <a:spcPct val="150000"/>
              </a:lnSpc>
            </a:pPr>
            <a:endParaRPr lang="en-US" dirty="0"/>
          </a:p>
          <a:p>
            <a:endParaRPr lang="en-US" dirty="0"/>
          </a:p>
        </p:txBody>
      </p:sp>
      <p:sp>
        <p:nvSpPr>
          <p:cNvPr id="4" name="TextBox 3">
            <a:extLst>
              <a:ext uri="{FF2B5EF4-FFF2-40B4-BE49-F238E27FC236}">
                <a16:creationId xmlns:a16="http://schemas.microsoft.com/office/drawing/2014/main" id="{E561B796-5577-EF47-7151-9ED65DC03B85}"/>
              </a:ext>
            </a:extLst>
          </p:cNvPr>
          <p:cNvSpPr txBox="1"/>
          <p:nvPr/>
        </p:nvSpPr>
        <p:spPr>
          <a:xfrm>
            <a:off x="4733161" y="4161209"/>
            <a:ext cx="4572000" cy="1131848"/>
          </a:xfrm>
          <a:prstGeom prst="rect">
            <a:avLst/>
          </a:prstGeom>
          <a:noFill/>
        </p:spPr>
        <p:txBody>
          <a:bodyPr wrap="square">
            <a:spAutoFit/>
          </a:bodyPr>
          <a:lstStyle/>
          <a:p>
            <a:pPr>
              <a:lnSpc>
                <a:spcPct val="150000"/>
              </a:lnSpc>
            </a:pPr>
            <a:r>
              <a:rPr lang="en-US" b="1" dirty="0"/>
              <a:t>Biology</a:t>
            </a:r>
            <a:r>
              <a:rPr lang="en-US" dirty="0"/>
              <a:t>	</a:t>
            </a:r>
          </a:p>
          <a:p>
            <a:pPr marL="342900" indent="-342900">
              <a:lnSpc>
                <a:spcPct val="150000"/>
              </a:lnSpc>
              <a:buFont typeface="Wingdings" pitchFamily="2" charset="2"/>
              <a:buChar char="Ø"/>
            </a:pPr>
            <a:r>
              <a:rPr lang="en-US" dirty="0"/>
              <a:t>Kidney dissection</a:t>
            </a:r>
          </a:p>
        </p:txBody>
      </p:sp>
      <p:sp>
        <p:nvSpPr>
          <p:cNvPr id="6" name="TextBox 5">
            <a:extLst>
              <a:ext uri="{FF2B5EF4-FFF2-40B4-BE49-F238E27FC236}">
                <a16:creationId xmlns:a16="http://schemas.microsoft.com/office/drawing/2014/main" id="{938E3B2B-26BE-B13C-570C-B5A8866B4462}"/>
              </a:ext>
            </a:extLst>
          </p:cNvPr>
          <p:cNvSpPr txBox="1"/>
          <p:nvPr/>
        </p:nvSpPr>
        <p:spPr>
          <a:xfrm>
            <a:off x="4733161" y="5557440"/>
            <a:ext cx="4572000" cy="1131848"/>
          </a:xfrm>
          <a:prstGeom prst="rect">
            <a:avLst/>
          </a:prstGeom>
          <a:noFill/>
        </p:spPr>
        <p:txBody>
          <a:bodyPr wrap="square">
            <a:spAutoFit/>
          </a:bodyPr>
          <a:lstStyle/>
          <a:p>
            <a:pPr>
              <a:lnSpc>
                <a:spcPct val="150000"/>
              </a:lnSpc>
            </a:pPr>
            <a:r>
              <a:rPr lang="en-US" b="1" dirty="0"/>
              <a:t>Physics</a:t>
            </a:r>
            <a:endParaRPr lang="en-US" dirty="0"/>
          </a:p>
          <a:p>
            <a:pPr marL="342900" indent="-342900">
              <a:lnSpc>
                <a:spcPct val="150000"/>
              </a:lnSpc>
              <a:buFont typeface="Wingdings" pitchFamily="2" charset="2"/>
              <a:buChar char="Ø"/>
            </a:pPr>
            <a:r>
              <a:rPr lang="en-US" dirty="0"/>
              <a:t>Acceleration due to gravity</a:t>
            </a:r>
          </a:p>
        </p:txBody>
      </p:sp>
    </p:spTree>
    <p:extLst>
      <p:ext uri="{BB962C8B-B14F-4D97-AF65-F5344CB8AC3E}">
        <p14:creationId xmlns:p14="http://schemas.microsoft.com/office/powerpoint/2010/main" val="271632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5515-5914-2095-B9C3-8727650FE1D2}"/>
              </a:ext>
            </a:extLst>
          </p:cNvPr>
          <p:cNvSpPr>
            <a:spLocks noGrp="1"/>
          </p:cNvSpPr>
          <p:nvPr>
            <p:ph type="title"/>
          </p:nvPr>
        </p:nvSpPr>
        <p:spPr>
          <a:xfrm>
            <a:off x="611560" y="4239"/>
            <a:ext cx="7772400" cy="1143000"/>
          </a:xfrm>
        </p:spPr>
        <p:txBody>
          <a:bodyPr/>
          <a:lstStyle/>
          <a:p>
            <a:r>
              <a:rPr lang="en-US" b="1" dirty="0"/>
              <a:t>Suggestions</a:t>
            </a:r>
          </a:p>
        </p:txBody>
      </p:sp>
      <p:sp>
        <p:nvSpPr>
          <p:cNvPr id="5" name="TextBox 4">
            <a:extLst>
              <a:ext uri="{FF2B5EF4-FFF2-40B4-BE49-F238E27FC236}">
                <a16:creationId xmlns:a16="http://schemas.microsoft.com/office/drawing/2014/main" id="{5DFBEA6A-9EF9-2ABF-46AA-364FC8D98748}"/>
              </a:ext>
            </a:extLst>
          </p:cNvPr>
          <p:cNvSpPr txBox="1"/>
          <p:nvPr/>
        </p:nvSpPr>
        <p:spPr>
          <a:xfrm>
            <a:off x="418523" y="1147239"/>
            <a:ext cx="8545965" cy="5663089"/>
          </a:xfrm>
          <a:prstGeom prst="rect">
            <a:avLst/>
          </a:prstGeom>
          <a:noFill/>
        </p:spPr>
        <p:txBody>
          <a:bodyPr wrap="square">
            <a:spAutoFit/>
          </a:bodyPr>
          <a:lstStyle/>
          <a:p>
            <a:pPr marL="742950" indent="-742950">
              <a:spcBef>
                <a:spcPts val="1500"/>
              </a:spcBef>
              <a:buFont typeface="+mj-lt"/>
              <a:buAutoNum type="arabicPeriod"/>
            </a:pPr>
            <a:r>
              <a:rPr lang="en-AU" sz="3200" dirty="0"/>
              <a:t>Amazing slime mould solves a maze!</a:t>
            </a:r>
          </a:p>
          <a:p>
            <a:pPr marL="742950" indent="-742950">
              <a:spcBef>
                <a:spcPts val="1500"/>
              </a:spcBef>
              <a:buFont typeface="+mj-lt"/>
              <a:buAutoNum type="arabicPeriod"/>
            </a:pPr>
            <a:r>
              <a:rPr lang="en-AU" sz="3200" dirty="0"/>
              <a:t>Determine the pH ranges of indicators from lichens and bush-tucker fruits</a:t>
            </a:r>
          </a:p>
          <a:p>
            <a:pPr marL="742950" indent="-742950">
              <a:spcBef>
                <a:spcPts val="1500"/>
              </a:spcBef>
              <a:buFont typeface="+mj-lt"/>
              <a:buAutoNum type="arabicPeriod"/>
            </a:pPr>
            <a:r>
              <a:rPr lang="en-AU" sz="3200" dirty="0"/>
              <a:t>Build a moisture meter using a one-transistor circuit and test local soils</a:t>
            </a:r>
          </a:p>
          <a:p>
            <a:pPr marL="742950" indent="-742950">
              <a:spcBef>
                <a:spcPts val="1500"/>
              </a:spcBef>
              <a:buFont typeface="+mj-lt"/>
              <a:buAutoNum type="arabicPeriod"/>
            </a:pPr>
            <a:r>
              <a:rPr lang="en-AU" sz="3200" dirty="0"/>
              <a:t>Show the effects of osmosis with naked eggs</a:t>
            </a:r>
          </a:p>
          <a:p>
            <a:pPr marL="742950" indent="-742950">
              <a:spcBef>
                <a:spcPts val="1500"/>
              </a:spcBef>
              <a:buFont typeface="+mj-lt"/>
              <a:buAutoNum type="arabicPeriod"/>
            </a:pPr>
            <a:r>
              <a:rPr lang="en-AU" sz="3200" dirty="0"/>
              <a:t>Measure Vitamin C in bush foods,</a:t>
            </a:r>
            <a:br>
              <a:rPr lang="en-AU" sz="3200" dirty="0"/>
            </a:br>
            <a:r>
              <a:rPr lang="en-AU" sz="3200" dirty="0"/>
              <a:t>e.g., finger lime</a:t>
            </a:r>
            <a:br>
              <a:rPr lang="en-AU" dirty="0"/>
            </a:br>
            <a:endParaRPr lang="en-AU" dirty="0"/>
          </a:p>
        </p:txBody>
      </p:sp>
    </p:spTree>
    <p:extLst>
      <p:ext uri="{BB962C8B-B14F-4D97-AF65-F5344CB8AC3E}">
        <p14:creationId xmlns:p14="http://schemas.microsoft.com/office/powerpoint/2010/main" val="176476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85F1-4CEF-BEE2-AB00-4B4BBD3CD77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0C31062-EB44-9799-ABA2-B5932E0B4E7D}"/>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A0DA166A-C5E2-0AC2-4EF5-526B47A8978A}"/>
              </a:ext>
            </a:extLst>
          </p:cNvPr>
          <p:cNvSpPr txBox="1"/>
          <p:nvPr/>
        </p:nvSpPr>
        <p:spPr>
          <a:xfrm>
            <a:off x="1043608" y="6474767"/>
            <a:ext cx="7920880" cy="276999"/>
          </a:xfrm>
          <a:prstGeom prst="rect">
            <a:avLst/>
          </a:prstGeom>
          <a:noFill/>
        </p:spPr>
        <p:txBody>
          <a:bodyPr wrap="square">
            <a:spAutoFit/>
          </a:bodyPr>
          <a:lstStyle/>
          <a:p>
            <a:r>
              <a:rPr lang="en-US" sz="1200" dirty="0"/>
              <a:t>https://</a:t>
            </a:r>
            <a:r>
              <a:rPr lang="en-US" sz="1200" dirty="0" err="1"/>
              <a:t>edenney.weebly.com</a:t>
            </a:r>
            <a:r>
              <a:rPr lang="en-US" sz="1200" dirty="0"/>
              <a:t>/egg-osmosis-experiment/egg-osmosis-experiment</a:t>
            </a:r>
          </a:p>
        </p:txBody>
      </p:sp>
      <p:pic>
        <p:nvPicPr>
          <p:cNvPr id="5124" name="Picture 4">
            <a:extLst>
              <a:ext uri="{FF2B5EF4-FFF2-40B4-BE49-F238E27FC236}">
                <a16:creationId xmlns:a16="http://schemas.microsoft.com/office/drawing/2014/main" id="{1ADCBB5C-8935-D041-A7AD-0E0E86004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21E524-56FA-1A8E-8184-C397B7BBFF4A}"/>
              </a:ext>
            </a:extLst>
          </p:cNvPr>
          <p:cNvSpPr txBox="1"/>
          <p:nvPr/>
        </p:nvSpPr>
        <p:spPr>
          <a:xfrm>
            <a:off x="0" y="6474822"/>
            <a:ext cx="9324528" cy="338554"/>
          </a:xfrm>
          <a:prstGeom prst="rect">
            <a:avLst/>
          </a:prstGeom>
          <a:noFill/>
        </p:spPr>
        <p:txBody>
          <a:bodyPr wrap="square">
            <a:spAutoFit/>
          </a:bodyPr>
          <a:lstStyle/>
          <a:p>
            <a:pPr algn="ctr"/>
            <a:r>
              <a:rPr lang="en-US" sz="1600" dirty="0">
                <a:solidFill>
                  <a:schemeClr val="bg2"/>
                </a:solidFill>
                <a:hlinkClick r:id="rId4"/>
              </a:rPr>
              <a:t>https://</a:t>
            </a:r>
            <a:r>
              <a:rPr lang="en-US" sz="1600" dirty="0" err="1">
                <a:solidFill>
                  <a:schemeClr val="bg2"/>
                </a:solidFill>
                <a:hlinkClick r:id="rId4"/>
              </a:rPr>
              <a:t>www.youtube.com</a:t>
            </a:r>
            <a:r>
              <a:rPr lang="en-US" sz="1600" dirty="0">
                <a:solidFill>
                  <a:schemeClr val="bg2"/>
                </a:solidFill>
                <a:hlinkClick r:id="rId4"/>
              </a:rPr>
              <a:t>/</a:t>
            </a:r>
            <a:r>
              <a:rPr lang="en-US" sz="1600" dirty="0" err="1">
                <a:solidFill>
                  <a:schemeClr val="bg2"/>
                </a:solidFill>
                <a:hlinkClick r:id="rId4"/>
              </a:rPr>
              <a:t>watch?v</a:t>
            </a:r>
            <a:r>
              <a:rPr lang="en-US" sz="1600" dirty="0">
                <a:solidFill>
                  <a:schemeClr val="bg2"/>
                </a:solidFill>
                <a:hlinkClick r:id="rId4"/>
              </a:rPr>
              <a:t>=5UfMU9TsoEM</a:t>
            </a:r>
            <a:endParaRPr lang="en-US" sz="1600" dirty="0">
              <a:solidFill>
                <a:schemeClr val="bg2"/>
              </a:solidFill>
            </a:endParaRPr>
          </a:p>
        </p:txBody>
      </p:sp>
    </p:spTree>
    <p:extLst>
      <p:ext uri="{BB962C8B-B14F-4D97-AF65-F5344CB8AC3E}">
        <p14:creationId xmlns:p14="http://schemas.microsoft.com/office/powerpoint/2010/main" val="88668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66FF04-6666-954C-D48F-CA246B7572F7}"/>
              </a:ext>
            </a:extLst>
          </p:cNvPr>
          <p:cNvSpPr txBox="1"/>
          <p:nvPr/>
        </p:nvSpPr>
        <p:spPr>
          <a:xfrm>
            <a:off x="467544" y="476672"/>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2" name="Rectangle 3">
            <a:extLst>
              <a:ext uri="{FF2B5EF4-FFF2-40B4-BE49-F238E27FC236}">
                <a16:creationId xmlns:a16="http://schemas.microsoft.com/office/drawing/2014/main" id="{AB14D2CD-2B6F-A2A4-2943-8224E73C63BE}"/>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b="1" dirty="0"/>
              <a:t>Students design the investigations and do risk assessments</a:t>
            </a:r>
            <a:endParaRPr lang="en-US" altLang="en-US" sz="1200" b="1"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of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Tree>
    <p:extLst>
      <p:ext uri="{BB962C8B-B14F-4D97-AF65-F5344CB8AC3E}">
        <p14:creationId xmlns:p14="http://schemas.microsoft.com/office/powerpoint/2010/main" val="706606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B27795-3D52-47DA-532F-F712F6978AA9}"/>
              </a:ext>
            </a:extLst>
          </p:cNvPr>
          <p:cNvSpPr txBox="1"/>
          <p:nvPr/>
        </p:nvSpPr>
        <p:spPr>
          <a:xfrm>
            <a:off x="6012160" y="5627000"/>
            <a:ext cx="2699760" cy="584775"/>
          </a:xfrm>
          <a:prstGeom prst="rect">
            <a:avLst/>
          </a:prstGeom>
          <a:noFill/>
        </p:spPr>
        <p:txBody>
          <a:bodyPr wrap="square" rtlCol="0">
            <a:spAutoFit/>
          </a:bodyPr>
          <a:lstStyle/>
          <a:p>
            <a:r>
              <a:rPr lang="en-US" sz="3200" dirty="0">
                <a:solidFill>
                  <a:srgbClr val="00B050"/>
                </a:solidFill>
              </a:rPr>
              <a:t>See DEMO !</a:t>
            </a:r>
          </a:p>
        </p:txBody>
      </p:sp>
      <p:sp>
        <p:nvSpPr>
          <p:cNvPr id="96258" name="Rectangle 2">
            <a:extLst>
              <a:ext uri="{FF2B5EF4-FFF2-40B4-BE49-F238E27FC236}">
                <a16:creationId xmlns:a16="http://schemas.microsoft.com/office/drawing/2014/main" id="{5A888679-77AD-AD4C-BD95-62D6D9E5CE67}"/>
              </a:ext>
            </a:extLst>
          </p:cNvPr>
          <p:cNvSpPr>
            <a:spLocks noGrp="1" noChangeArrowheads="1"/>
          </p:cNvSpPr>
          <p:nvPr>
            <p:ph type="title"/>
          </p:nvPr>
        </p:nvSpPr>
        <p:spPr>
          <a:xfrm>
            <a:off x="685800" y="476672"/>
            <a:ext cx="7772400" cy="1143000"/>
          </a:xfrm>
        </p:spPr>
        <p:txBody>
          <a:bodyPr/>
          <a:lstStyle/>
          <a:p>
            <a:r>
              <a:rPr lang="en-US" altLang="en-US" dirty="0"/>
              <a:t>Student </a:t>
            </a:r>
            <a:r>
              <a:rPr lang="en-US" altLang="en-US" dirty="0" err="1"/>
              <a:t>RiskAssess</a:t>
            </a:r>
            <a:r>
              <a:rPr lang="en-US" altLang="en-US" dirty="0"/>
              <a:t>:</a:t>
            </a:r>
            <a:br>
              <a:rPr lang="en-US" altLang="en-US" dirty="0"/>
            </a:br>
            <a:r>
              <a:rPr lang="en-US" altLang="en-US" dirty="0"/>
              <a:t>advantages for students</a:t>
            </a:r>
          </a:p>
        </p:txBody>
      </p:sp>
      <p:sp>
        <p:nvSpPr>
          <p:cNvPr id="96259" name="Rectangle 3">
            <a:extLst>
              <a:ext uri="{FF2B5EF4-FFF2-40B4-BE49-F238E27FC236}">
                <a16:creationId xmlns:a16="http://schemas.microsoft.com/office/drawing/2014/main" id="{C969DB1E-175F-C74D-9AC4-1A36395F3898}"/>
              </a:ext>
            </a:extLst>
          </p:cNvPr>
          <p:cNvSpPr>
            <a:spLocks noGrp="1" noChangeArrowheads="1"/>
          </p:cNvSpPr>
          <p:nvPr>
            <p:ph type="body" idx="1"/>
          </p:nvPr>
        </p:nvSpPr>
        <p:spPr>
          <a:xfrm>
            <a:off x="827584" y="2035311"/>
            <a:ext cx="8153400" cy="4176464"/>
          </a:xfrm>
        </p:spPr>
        <p:txBody>
          <a:bodyPr/>
          <a:lstStyle/>
          <a:p>
            <a:pPr>
              <a:lnSpc>
                <a:spcPct val="90000"/>
              </a:lnSpc>
              <a:spcAft>
                <a:spcPts val="1200"/>
              </a:spcAft>
            </a:pPr>
            <a:r>
              <a:rPr lang="en-US" altLang="en-US" dirty="0"/>
              <a:t>easy, follow your nose, stores procedure, links to online documents, </a:t>
            </a:r>
            <a:r>
              <a:rPr lang="en-US" altLang="en-US" dirty="0" err="1"/>
              <a:t>etc</a:t>
            </a:r>
            <a:endParaRPr lang="en-US" altLang="en-US" dirty="0"/>
          </a:p>
          <a:p>
            <a:pPr>
              <a:lnSpc>
                <a:spcPct val="90000"/>
              </a:lnSpc>
              <a:spcAft>
                <a:spcPts val="1200"/>
              </a:spcAft>
            </a:pPr>
            <a:r>
              <a:rPr lang="en-US" altLang="en-US" dirty="0"/>
              <a:t>private, if use PINs</a:t>
            </a:r>
          </a:p>
          <a:p>
            <a:pPr>
              <a:lnSpc>
                <a:spcPct val="90000"/>
              </a:lnSpc>
              <a:spcAft>
                <a:spcPts val="1200"/>
              </a:spcAft>
            </a:pPr>
            <a:r>
              <a:rPr lang="en-US" altLang="en-US" dirty="0"/>
              <a:t>good for obtaining teacher feedback</a:t>
            </a:r>
          </a:p>
          <a:p>
            <a:pPr>
              <a:lnSpc>
                <a:spcPct val="90000"/>
              </a:lnSpc>
              <a:spcAft>
                <a:spcPts val="1200"/>
              </a:spcAft>
            </a:pPr>
            <a:r>
              <a:rPr lang="en-US" altLang="en-US" dirty="0"/>
              <a:t>can check hazards of any chemicals, equipment, biological/food items</a:t>
            </a:r>
          </a:p>
          <a:p>
            <a:pPr>
              <a:lnSpc>
                <a:spcPct val="90000"/>
              </a:lnSpc>
              <a:spcAft>
                <a:spcPts val="1200"/>
              </a:spcAft>
            </a:pPr>
            <a:r>
              <a:rPr lang="en-US" altLang="en-US" dirty="0"/>
              <a:t>fun!</a:t>
            </a:r>
          </a:p>
          <a:p>
            <a:pPr>
              <a:lnSpc>
                <a:spcPct val="90000"/>
              </a:lnSpc>
              <a:spcAft>
                <a:spcPts val="1200"/>
              </a:spcAft>
            </a:pPr>
            <a:endParaRPr lang="en-US" altLang="en-US" dirty="0"/>
          </a:p>
          <a:p>
            <a:pPr>
              <a:lnSpc>
                <a:spcPct val="90000"/>
              </a:lnSpc>
              <a:spcAft>
                <a:spcPts val="1200"/>
              </a:spcAft>
              <a:buFontTx/>
              <a:buNone/>
            </a:pPr>
            <a:endParaRPr lang="en-US" altLang="en-US" dirty="0"/>
          </a:p>
        </p:txBody>
      </p:sp>
    </p:spTree>
    <p:extLst>
      <p:ext uri="{BB962C8B-B14F-4D97-AF65-F5344CB8AC3E}">
        <p14:creationId xmlns:p14="http://schemas.microsoft.com/office/powerpoint/2010/main" val="187747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351E40-E11E-BBB7-EF1C-F022984147E0}"/>
              </a:ext>
            </a:extLst>
          </p:cNvPr>
          <p:cNvSpPr>
            <a:spLocks noGrp="1"/>
          </p:cNvSpPr>
          <p:nvPr>
            <p:ph idx="1"/>
          </p:nvPr>
        </p:nvSpPr>
        <p:spPr>
          <a:xfrm>
            <a:off x="685800" y="1371600"/>
            <a:ext cx="7772400" cy="4114800"/>
          </a:xfrm>
        </p:spPr>
        <p:txBody>
          <a:bodyPr/>
          <a:lstStyle/>
          <a:p>
            <a:pPr marL="0" indent="0">
              <a:buNone/>
            </a:pPr>
            <a:r>
              <a:rPr lang="en-US" dirty="0"/>
              <a:t>YEARS 7-10</a:t>
            </a:r>
          </a:p>
          <a:p>
            <a:pPr marL="0" indent="0">
              <a:buNone/>
            </a:pPr>
            <a:r>
              <a:rPr lang="en-US" b="1" dirty="0"/>
              <a:t>Achievement standard</a:t>
            </a:r>
          </a:p>
          <a:p>
            <a:pPr marL="0" indent="0">
              <a:buNone/>
            </a:pPr>
            <a:r>
              <a:rPr lang="en-US" dirty="0">
                <a:highlight>
                  <a:srgbClr val="00FF00"/>
                </a:highlight>
              </a:rPr>
              <a:t>Students plan and conduct safe, reproducible investigations </a:t>
            </a:r>
            <a:r>
              <a:rPr lang="en-US" dirty="0"/>
              <a:t>to test relationships and aspects of scientific models.</a:t>
            </a:r>
          </a:p>
          <a:p>
            <a:pPr marL="0" indent="0">
              <a:buNone/>
            </a:pPr>
            <a:r>
              <a:rPr lang="en-US" sz="2400" dirty="0"/>
              <a:t>(following Australian Curriculum: Science)</a:t>
            </a:r>
          </a:p>
        </p:txBody>
      </p:sp>
      <p:sp>
        <p:nvSpPr>
          <p:cNvPr id="2" name="Title 1">
            <a:extLst>
              <a:ext uri="{FF2B5EF4-FFF2-40B4-BE49-F238E27FC236}">
                <a16:creationId xmlns:a16="http://schemas.microsoft.com/office/drawing/2014/main" id="{16BE563C-4375-B131-3715-EDBFAC886406}"/>
              </a:ext>
            </a:extLst>
          </p:cNvPr>
          <p:cNvSpPr>
            <a:spLocks noGrp="1"/>
          </p:cNvSpPr>
          <p:nvPr>
            <p:ph type="title"/>
          </p:nvPr>
        </p:nvSpPr>
        <p:spPr>
          <a:xfrm>
            <a:off x="611560" y="11088"/>
            <a:ext cx="7772400" cy="1143000"/>
          </a:xfrm>
        </p:spPr>
        <p:txBody>
          <a:bodyPr/>
          <a:lstStyle/>
          <a:p>
            <a:r>
              <a:rPr lang="en-US" dirty="0"/>
              <a:t>QCAA</a:t>
            </a:r>
          </a:p>
        </p:txBody>
      </p:sp>
    </p:spTree>
    <p:extLst>
      <p:ext uri="{BB962C8B-B14F-4D97-AF65-F5344CB8AC3E}">
        <p14:creationId xmlns:p14="http://schemas.microsoft.com/office/powerpoint/2010/main" val="716699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F4592-D110-5DEF-1652-EB53BE8ED818}"/>
              </a:ext>
            </a:extLst>
          </p:cNvPr>
          <p:cNvSpPr>
            <a:spLocks noGrp="1"/>
          </p:cNvSpPr>
          <p:nvPr>
            <p:ph idx="1"/>
          </p:nvPr>
        </p:nvSpPr>
        <p:spPr>
          <a:xfrm>
            <a:off x="685800" y="1371600"/>
            <a:ext cx="7772400" cy="4114800"/>
          </a:xfrm>
        </p:spPr>
        <p:txBody>
          <a:bodyPr/>
          <a:lstStyle/>
          <a:p>
            <a:pPr marL="0" indent="0">
              <a:buNone/>
            </a:pPr>
            <a:r>
              <a:rPr lang="en-AU" sz="3600" i="1" dirty="0">
                <a:solidFill>
                  <a:srgbClr val="0070C0"/>
                </a:solidFill>
              </a:rPr>
              <a:t>“Student </a:t>
            </a:r>
            <a:r>
              <a:rPr lang="en-AU" sz="3600" i="1" dirty="0" err="1">
                <a:solidFill>
                  <a:srgbClr val="0070C0"/>
                </a:solidFill>
              </a:rPr>
              <a:t>RiskAssess</a:t>
            </a:r>
            <a:r>
              <a:rPr lang="en-AU" sz="3600" i="1" dirty="0">
                <a:solidFill>
                  <a:srgbClr val="0070C0"/>
                </a:solidFill>
              </a:rPr>
              <a:t> helps students design their experiments more independently and become more aware of what they are doing rather than relying on the teacher to explain and confirm things like risks, and things to think about.”</a:t>
            </a:r>
            <a:endParaRPr lang="en-US" sz="3600" i="1" dirty="0">
              <a:solidFill>
                <a:srgbClr val="0070C0"/>
              </a:solidFill>
            </a:endParaRPr>
          </a:p>
        </p:txBody>
      </p:sp>
    </p:spTree>
    <p:extLst>
      <p:ext uri="{BB962C8B-B14F-4D97-AF65-F5344CB8AC3E}">
        <p14:creationId xmlns:p14="http://schemas.microsoft.com/office/powerpoint/2010/main" val="336282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CFF3E3-3A0A-DC9F-7CAF-7DF8E5243B27}"/>
              </a:ext>
            </a:extLst>
          </p:cNvPr>
          <p:cNvSpPr txBox="1"/>
          <p:nvPr/>
        </p:nvSpPr>
        <p:spPr>
          <a:xfrm>
            <a:off x="467544" y="476672"/>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3" name="Rectangle 3">
            <a:extLst>
              <a:ext uri="{FF2B5EF4-FFF2-40B4-BE49-F238E27FC236}">
                <a16:creationId xmlns:a16="http://schemas.microsoft.com/office/drawing/2014/main" id="{230ACB0B-C23F-1EC2-0FEC-C76312E4DB5D}"/>
              </a:ext>
            </a:extLst>
          </p:cNvPr>
          <p:cNvSpPr txBox="1">
            <a:spLocks noChangeArrowheads="1"/>
          </p:cNvSpPr>
          <p:nvPr/>
        </p:nvSpPr>
        <p:spPr bwMode="auto">
          <a:xfrm>
            <a:off x="467544" y="1340768"/>
            <a:ext cx="849694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b="1" dirty="0"/>
              <a:t>Staff review and provide feedback on planned </a:t>
            </a:r>
            <a:r>
              <a:rPr lang="en-US" altLang="en-US" sz="2400" b="1" dirty="0" err="1"/>
              <a:t>pracs</a:t>
            </a:r>
            <a:endParaRPr lang="en-US" altLang="en-US" sz="1200" b="1" dirty="0"/>
          </a:p>
          <a:p>
            <a:pPr marL="457200" indent="-457200" eaLnBrk="1" hangingPunct="1">
              <a:lnSpc>
                <a:spcPct val="90000"/>
              </a:lnSpc>
              <a:spcBef>
                <a:spcPts val="1500"/>
              </a:spcBef>
              <a:buFont typeface="+mj-lt"/>
              <a:buAutoNum type="arabicPeriod"/>
            </a:pPr>
            <a:r>
              <a:rPr lang="en-US" altLang="en-US" sz="2400" b="1" dirty="0"/>
              <a:t>Source items required and prepare for all the </a:t>
            </a:r>
            <a:r>
              <a:rPr lang="en-US" altLang="en-US" sz="2400" b="1" dirty="0" err="1"/>
              <a:t>pracs</a:t>
            </a:r>
            <a:endParaRPr lang="en-US" altLang="en-US" sz="1200" b="1" dirty="0"/>
          </a:p>
          <a:p>
            <a:pPr marL="457200" indent="-457200" eaLnBrk="1" hangingPunct="1">
              <a:lnSpc>
                <a:spcPct val="90000"/>
              </a:lnSpc>
              <a:spcBef>
                <a:spcPts val="1500"/>
              </a:spcBef>
              <a:buFont typeface="+mj-lt"/>
              <a:buAutoNum type="arabicPeriod"/>
            </a:pPr>
            <a:r>
              <a:rPr lang="en-US" altLang="en-US" sz="2400" b="1"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of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Tree>
    <p:extLst>
      <p:ext uri="{BB962C8B-B14F-4D97-AF65-F5344CB8AC3E}">
        <p14:creationId xmlns:p14="http://schemas.microsoft.com/office/powerpoint/2010/main" val="3051804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A888679-77AD-AD4C-BD95-62D6D9E5CE67}"/>
              </a:ext>
            </a:extLst>
          </p:cNvPr>
          <p:cNvSpPr>
            <a:spLocks noGrp="1" noChangeArrowheads="1"/>
          </p:cNvSpPr>
          <p:nvPr>
            <p:ph type="title"/>
          </p:nvPr>
        </p:nvSpPr>
        <p:spPr>
          <a:xfrm>
            <a:off x="683568" y="260648"/>
            <a:ext cx="7772400" cy="1143000"/>
          </a:xfrm>
        </p:spPr>
        <p:txBody>
          <a:bodyPr/>
          <a:lstStyle/>
          <a:p>
            <a:r>
              <a:rPr lang="en-US" altLang="en-US" dirty="0"/>
              <a:t>Student </a:t>
            </a:r>
            <a:r>
              <a:rPr lang="en-US" altLang="en-US" dirty="0" err="1"/>
              <a:t>RiskAssess</a:t>
            </a:r>
            <a:r>
              <a:rPr lang="en-US" altLang="en-US" dirty="0"/>
              <a:t>:</a:t>
            </a:r>
            <a:br>
              <a:rPr lang="en-US" altLang="en-US" dirty="0"/>
            </a:br>
            <a:r>
              <a:rPr lang="en-US" altLang="en-US" dirty="0"/>
              <a:t>advantages for staff</a:t>
            </a:r>
          </a:p>
        </p:txBody>
      </p:sp>
      <p:sp>
        <p:nvSpPr>
          <p:cNvPr id="96259" name="Rectangle 3">
            <a:extLst>
              <a:ext uri="{FF2B5EF4-FFF2-40B4-BE49-F238E27FC236}">
                <a16:creationId xmlns:a16="http://schemas.microsoft.com/office/drawing/2014/main" id="{C969DB1E-175F-C74D-9AC4-1A36395F3898}"/>
              </a:ext>
            </a:extLst>
          </p:cNvPr>
          <p:cNvSpPr>
            <a:spLocks noGrp="1" noChangeArrowheads="1"/>
          </p:cNvSpPr>
          <p:nvPr>
            <p:ph type="body" idx="1"/>
          </p:nvPr>
        </p:nvSpPr>
        <p:spPr>
          <a:xfrm>
            <a:off x="313048" y="1700808"/>
            <a:ext cx="8686904" cy="4487524"/>
          </a:xfrm>
        </p:spPr>
        <p:txBody>
          <a:bodyPr/>
          <a:lstStyle/>
          <a:p>
            <a:pPr>
              <a:lnSpc>
                <a:spcPct val="90000"/>
              </a:lnSpc>
              <a:spcAft>
                <a:spcPts val="1200"/>
              </a:spcAft>
            </a:pPr>
            <a:r>
              <a:rPr lang="en-US" altLang="en-US" dirty="0"/>
              <a:t>see risk assessments without entering PINs</a:t>
            </a:r>
          </a:p>
          <a:p>
            <a:pPr>
              <a:lnSpc>
                <a:spcPct val="90000"/>
              </a:lnSpc>
              <a:spcAft>
                <a:spcPts val="1200"/>
              </a:spcAft>
            </a:pPr>
            <a:r>
              <a:rPr lang="en-US" altLang="en-US" dirty="0"/>
              <a:t>enter comments and corrections in Notes</a:t>
            </a:r>
          </a:p>
          <a:p>
            <a:pPr>
              <a:lnSpc>
                <a:spcPct val="90000"/>
              </a:lnSpc>
              <a:spcAft>
                <a:spcPts val="1200"/>
              </a:spcAft>
            </a:pPr>
            <a:r>
              <a:rPr lang="en-US" altLang="en-US" dirty="0"/>
              <a:t>view lab schedule &amp; stocktaking</a:t>
            </a:r>
          </a:p>
          <a:p>
            <a:pPr>
              <a:lnSpc>
                <a:spcPct val="90000"/>
              </a:lnSpc>
              <a:spcAft>
                <a:spcPts val="1200"/>
              </a:spcAft>
            </a:pPr>
            <a:r>
              <a:rPr lang="en-US" altLang="en-US" dirty="0"/>
              <a:t>sign that risks are adequately controlled</a:t>
            </a:r>
          </a:p>
          <a:p>
            <a:pPr>
              <a:lnSpc>
                <a:spcPct val="90000"/>
              </a:lnSpc>
              <a:spcAft>
                <a:spcPts val="1200"/>
              </a:spcAft>
            </a:pPr>
            <a:r>
              <a:rPr lang="en-US" altLang="en-US" dirty="0"/>
              <a:t>quickly review, provide feedback and sign off</a:t>
            </a:r>
          </a:p>
          <a:p>
            <a:pPr>
              <a:lnSpc>
                <a:spcPct val="90000"/>
              </a:lnSpc>
              <a:spcAft>
                <a:spcPts val="1200"/>
              </a:spcAft>
            </a:pPr>
            <a:r>
              <a:rPr lang="en-US" altLang="en-US" dirty="0"/>
              <a:t>Multiple </a:t>
            </a:r>
            <a:r>
              <a:rPr lang="en-US" altLang="en-US" dirty="0" err="1"/>
              <a:t>Prac</a:t>
            </a:r>
            <a:r>
              <a:rPr lang="en-US" altLang="en-US" dirty="0"/>
              <a:t> Management system</a:t>
            </a:r>
            <a:br>
              <a:rPr lang="en-US" altLang="en-US" dirty="0"/>
            </a:br>
            <a:r>
              <a:rPr lang="en-US" altLang="en-US" dirty="0"/>
              <a:t>handles large numbers of student RAs easily</a:t>
            </a:r>
          </a:p>
          <a:p>
            <a:pPr>
              <a:lnSpc>
                <a:spcPct val="90000"/>
              </a:lnSpc>
              <a:spcAft>
                <a:spcPts val="1200"/>
              </a:spcAft>
            </a:pPr>
            <a:endParaRPr lang="en-US" altLang="en-US" dirty="0"/>
          </a:p>
          <a:p>
            <a:pPr>
              <a:lnSpc>
                <a:spcPct val="90000"/>
              </a:lnSpc>
              <a:spcAft>
                <a:spcPts val="1200"/>
              </a:spcAft>
              <a:buFontTx/>
              <a:buNone/>
            </a:pPr>
            <a:endParaRPr lang="en-US" altLang="en-US" dirty="0"/>
          </a:p>
        </p:txBody>
      </p:sp>
      <p:sp>
        <p:nvSpPr>
          <p:cNvPr id="3" name="TextBox 2">
            <a:extLst>
              <a:ext uri="{FF2B5EF4-FFF2-40B4-BE49-F238E27FC236}">
                <a16:creationId xmlns:a16="http://schemas.microsoft.com/office/drawing/2014/main" id="{8F6CAC48-5654-E477-2597-4C90174B4C17}"/>
              </a:ext>
            </a:extLst>
          </p:cNvPr>
          <p:cNvSpPr txBox="1"/>
          <p:nvPr/>
        </p:nvSpPr>
        <p:spPr>
          <a:xfrm>
            <a:off x="6300192" y="6188332"/>
            <a:ext cx="2699760" cy="584775"/>
          </a:xfrm>
          <a:prstGeom prst="rect">
            <a:avLst/>
          </a:prstGeom>
          <a:noFill/>
        </p:spPr>
        <p:txBody>
          <a:bodyPr wrap="square" rtlCol="0">
            <a:spAutoFit/>
          </a:bodyPr>
          <a:lstStyle/>
          <a:p>
            <a:r>
              <a:rPr lang="en-US" sz="3200" dirty="0">
                <a:solidFill>
                  <a:srgbClr val="00B050"/>
                </a:solidFill>
              </a:rPr>
              <a:t>See DEMO !</a:t>
            </a:r>
          </a:p>
        </p:txBody>
      </p:sp>
    </p:spTree>
    <p:extLst>
      <p:ext uri="{BB962C8B-B14F-4D97-AF65-F5344CB8AC3E}">
        <p14:creationId xmlns:p14="http://schemas.microsoft.com/office/powerpoint/2010/main" val="998750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53BC04E-493E-534C-96D5-2961B81E4AEA}"/>
              </a:ext>
            </a:extLst>
          </p:cNvPr>
          <p:cNvSpPr>
            <a:spLocks noGrp="1" noChangeArrowheads="1"/>
          </p:cNvSpPr>
          <p:nvPr>
            <p:ph type="title"/>
          </p:nvPr>
        </p:nvSpPr>
        <p:spPr>
          <a:xfrm>
            <a:off x="685800" y="476672"/>
            <a:ext cx="7772400" cy="1143000"/>
          </a:xfrm>
        </p:spPr>
        <p:txBody>
          <a:bodyPr/>
          <a:lstStyle/>
          <a:p>
            <a:r>
              <a:rPr lang="en-US" altLang="en-US" dirty="0"/>
              <a:t>Student </a:t>
            </a:r>
            <a:r>
              <a:rPr lang="en-US" altLang="en-US" dirty="0" err="1"/>
              <a:t>RiskAssess</a:t>
            </a:r>
            <a:r>
              <a:rPr lang="en-US" altLang="en-US" dirty="0"/>
              <a:t>:</a:t>
            </a:r>
            <a:br>
              <a:rPr lang="en-US" altLang="en-US" dirty="0"/>
            </a:br>
            <a:r>
              <a:rPr lang="en-US" altLang="en-US" dirty="0"/>
              <a:t>Details</a:t>
            </a:r>
          </a:p>
        </p:txBody>
      </p:sp>
      <p:sp>
        <p:nvSpPr>
          <p:cNvPr id="90115" name="Rectangle 3">
            <a:extLst>
              <a:ext uri="{FF2B5EF4-FFF2-40B4-BE49-F238E27FC236}">
                <a16:creationId xmlns:a16="http://schemas.microsoft.com/office/drawing/2014/main" id="{C768BA34-EF85-094E-8AC0-2707FA9D76E4}"/>
              </a:ext>
            </a:extLst>
          </p:cNvPr>
          <p:cNvSpPr>
            <a:spLocks noGrp="1" noChangeArrowheads="1"/>
          </p:cNvSpPr>
          <p:nvPr>
            <p:ph type="body" idx="1"/>
          </p:nvPr>
        </p:nvSpPr>
        <p:spPr>
          <a:xfrm>
            <a:off x="662136" y="2060848"/>
            <a:ext cx="8305800" cy="4176464"/>
          </a:xfrm>
        </p:spPr>
        <p:txBody>
          <a:bodyPr/>
          <a:lstStyle/>
          <a:p>
            <a:pPr>
              <a:lnSpc>
                <a:spcPct val="90000"/>
              </a:lnSpc>
              <a:spcAft>
                <a:spcPts val="600"/>
              </a:spcAft>
            </a:pPr>
            <a:r>
              <a:rPr lang="en-US" altLang="en-US" sz="3000" dirty="0"/>
              <a:t>web based: nothing to install, access from school/home</a:t>
            </a:r>
          </a:p>
          <a:p>
            <a:pPr>
              <a:lnSpc>
                <a:spcPct val="90000"/>
              </a:lnSpc>
              <a:spcAft>
                <a:spcPts val="600"/>
              </a:spcAft>
            </a:pPr>
            <a:r>
              <a:rPr lang="en-US" altLang="en-US" sz="3000" dirty="0"/>
              <a:t>unlimited number of simultaneous users and risk assessments</a:t>
            </a:r>
          </a:p>
          <a:p>
            <a:pPr>
              <a:lnSpc>
                <a:spcPct val="90000"/>
              </a:lnSpc>
              <a:spcAft>
                <a:spcPts val="600"/>
              </a:spcAft>
            </a:pPr>
            <a:r>
              <a:rPr lang="en-US" altLang="en-US" sz="3000" dirty="0"/>
              <a:t>inexpensive: $350+GST per year</a:t>
            </a:r>
          </a:p>
          <a:p>
            <a:pPr>
              <a:lnSpc>
                <a:spcPct val="90000"/>
              </a:lnSpc>
              <a:spcAft>
                <a:spcPts val="600"/>
              </a:spcAft>
            </a:pPr>
            <a:r>
              <a:rPr lang="en-US" altLang="en-US" sz="3000" dirty="0"/>
              <a:t>legal record with electronic signatures and documents</a:t>
            </a:r>
          </a:p>
          <a:p>
            <a:pPr>
              <a:lnSpc>
                <a:spcPct val="90000"/>
              </a:lnSpc>
              <a:spcAft>
                <a:spcPts val="600"/>
              </a:spcAft>
            </a:pPr>
            <a:r>
              <a:rPr lang="en-US" altLang="en-US" sz="3000" dirty="0"/>
              <a:t>training videos, support and advice</a:t>
            </a:r>
            <a:endParaRPr lang="en-US" altLang="en-US" sz="2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665AA-D4D4-EF48-A6D1-FFDCF96D63D8}"/>
              </a:ext>
            </a:extLst>
          </p:cNvPr>
          <p:cNvPicPr>
            <a:picLocks noChangeAspect="1"/>
          </p:cNvPicPr>
          <p:nvPr/>
        </p:nvPicPr>
        <p:blipFill>
          <a:blip r:embed="rId3"/>
          <a:stretch>
            <a:fillRect/>
          </a:stretch>
        </p:blipFill>
        <p:spPr>
          <a:xfrm>
            <a:off x="584867" y="692696"/>
            <a:ext cx="5571309" cy="1026147"/>
          </a:xfrm>
          <a:prstGeom prst="rect">
            <a:avLst/>
          </a:prstGeom>
        </p:spPr>
      </p:pic>
      <p:pic>
        <p:nvPicPr>
          <p:cNvPr id="7" name="Picture 6">
            <a:extLst>
              <a:ext uri="{FF2B5EF4-FFF2-40B4-BE49-F238E27FC236}">
                <a16:creationId xmlns:a16="http://schemas.microsoft.com/office/drawing/2014/main" id="{2A8599B0-24E1-6E44-B0C6-650CEE9C799C}"/>
              </a:ext>
            </a:extLst>
          </p:cNvPr>
          <p:cNvPicPr>
            <a:picLocks noChangeAspect="1"/>
          </p:cNvPicPr>
          <p:nvPr/>
        </p:nvPicPr>
        <p:blipFill>
          <a:blip r:embed="rId4"/>
          <a:stretch>
            <a:fillRect/>
          </a:stretch>
        </p:blipFill>
        <p:spPr>
          <a:xfrm>
            <a:off x="595855" y="2155475"/>
            <a:ext cx="5564777" cy="1030514"/>
          </a:xfrm>
          <a:prstGeom prst="rect">
            <a:avLst/>
          </a:prstGeom>
        </p:spPr>
      </p:pic>
      <p:pic>
        <p:nvPicPr>
          <p:cNvPr id="9" name="Picture 8">
            <a:extLst>
              <a:ext uri="{FF2B5EF4-FFF2-40B4-BE49-F238E27FC236}">
                <a16:creationId xmlns:a16="http://schemas.microsoft.com/office/drawing/2014/main" id="{2925358A-1AA9-2849-BEE0-CAC1AFAD48B5}"/>
              </a:ext>
            </a:extLst>
          </p:cNvPr>
          <p:cNvPicPr>
            <a:picLocks noChangeAspect="1"/>
          </p:cNvPicPr>
          <p:nvPr/>
        </p:nvPicPr>
        <p:blipFill>
          <a:blip r:embed="rId5"/>
          <a:stretch>
            <a:fillRect/>
          </a:stretch>
        </p:blipFill>
        <p:spPr>
          <a:xfrm>
            <a:off x="592364" y="3672012"/>
            <a:ext cx="5571309" cy="1016010"/>
          </a:xfrm>
          <a:prstGeom prst="rect">
            <a:avLst/>
          </a:prstGeom>
        </p:spPr>
      </p:pic>
      <p:sp>
        <p:nvSpPr>
          <p:cNvPr id="11" name="Rectangle 2">
            <a:extLst>
              <a:ext uri="{FF2B5EF4-FFF2-40B4-BE49-F238E27FC236}">
                <a16:creationId xmlns:a16="http://schemas.microsoft.com/office/drawing/2014/main" id="{07AA508C-0F0C-6D4E-9CDA-3F7A076F9AAC}"/>
              </a:ext>
            </a:extLst>
          </p:cNvPr>
          <p:cNvSpPr>
            <a:spLocks noGrp="1" noChangeArrowheads="1"/>
          </p:cNvSpPr>
          <p:nvPr>
            <p:ph type="title"/>
          </p:nvPr>
        </p:nvSpPr>
        <p:spPr>
          <a:xfrm>
            <a:off x="6300192" y="696753"/>
            <a:ext cx="2664296" cy="909987"/>
          </a:xfrm>
        </p:spPr>
        <p:txBody>
          <a:bodyPr/>
          <a:lstStyle/>
          <a:p>
            <a:pPr eaLnBrk="1" hangingPunct="1"/>
            <a:r>
              <a:rPr lang="en-US" altLang="en-US" sz="2400" dirty="0"/>
              <a:t>2800 schools</a:t>
            </a:r>
            <a:br>
              <a:rPr lang="en-US" altLang="en-US" sz="2400" dirty="0"/>
            </a:br>
            <a:r>
              <a:rPr lang="en-US" altLang="en-US" sz="2400" dirty="0"/>
              <a:t>QLD: 461 (84%)</a:t>
            </a:r>
          </a:p>
        </p:txBody>
      </p:sp>
      <p:sp>
        <p:nvSpPr>
          <p:cNvPr id="12" name="Rectangle 2">
            <a:extLst>
              <a:ext uri="{FF2B5EF4-FFF2-40B4-BE49-F238E27FC236}">
                <a16:creationId xmlns:a16="http://schemas.microsoft.com/office/drawing/2014/main" id="{632DE049-BC71-7F4E-9317-00BF8D9B59AE}"/>
              </a:ext>
            </a:extLst>
          </p:cNvPr>
          <p:cNvSpPr txBox="1">
            <a:spLocks noChangeArrowheads="1"/>
          </p:cNvSpPr>
          <p:nvPr/>
        </p:nvSpPr>
        <p:spPr bwMode="auto">
          <a:xfrm>
            <a:off x="6300192" y="2204864"/>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t>620 schools</a:t>
            </a:r>
            <a:br>
              <a:rPr lang="en-US" altLang="en-US" sz="2400" kern="0" dirty="0"/>
            </a:br>
            <a:r>
              <a:rPr lang="en-US" altLang="en-US" sz="2400" kern="0" dirty="0"/>
              <a:t>QLD: 215 (39%)</a:t>
            </a:r>
          </a:p>
        </p:txBody>
      </p:sp>
      <p:sp>
        <p:nvSpPr>
          <p:cNvPr id="13" name="Rectangle 2">
            <a:extLst>
              <a:ext uri="{FF2B5EF4-FFF2-40B4-BE49-F238E27FC236}">
                <a16:creationId xmlns:a16="http://schemas.microsoft.com/office/drawing/2014/main" id="{3B07CE79-125F-A041-8E4A-1DA3AE2D804D}"/>
              </a:ext>
            </a:extLst>
          </p:cNvPr>
          <p:cNvSpPr txBox="1">
            <a:spLocks noChangeArrowheads="1"/>
          </p:cNvSpPr>
          <p:nvPr/>
        </p:nvSpPr>
        <p:spPr bwMode="auto">
          <a:xfrm>
            <a:off x="6300192" y="3743150"/>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t>200 schools</a:t>
            </a:r>
            <a:br>
              <a:rPr lang="en-US" altLang="en-US" sz="2400" kern="0" dirty="0"/>
            </a:br>
            <a:r>
              <a:rPr lang="en-US" altLang="en-US" sz="2400" kern="0" dirty="0"/>
              <a:t>QLD: 8</a:t>
            </a:r>
          </a:p>
        </p:txBody>
      </p:sp>
      <p:pic>
        <p:nvPicPr>
          <p:cNvPr id="3" name="Picture 2">
            <a:extLst>
              <a:ext uri="{FF2B5EF4-FFF2-40B4-BE49-F238E27FC236}">
                <a16:creationId xmlns:a16="http://schemas.microsoft.com/office/drawing/2014/main" id="{1446399F-17A1-094D-90BA-501717246D97}"/>
              </a:ext>
            </a:extLst>
          </p:cNvPr>
          <p:cNvPicPr>
            <a:picLocks noChangeAspect="1"/>
          </p:cNvPicPr>
          <p:nvPr/>
        </p:nvPicPr>
        <p:blipFill>
          <a:blip r:embed="rId6"/>
          <a:stretch>
            <a:fillRect/>
          </a:stretch>
        </p:blipFill>
        <p:spPr>
          <a:xfrm>
            <a:off x="552906" y="5174045"/>
            <a:ext cx="5609700" cy="1046920"/>
          </a:xfrm>
          <a:prstGeom prst="rect">
            <a:avLst/>
          </a:prstGeom>
        </p:spPr>
      </p:pic>
      <p:sp>
        <p:nvSpPr>
          <p:cNvPr id="14" name="Rectangle 2">
            <a:extLst>
              <a:ext uri="{FF2B5EF4-FFF2-40B4-BE49-F238E27FC236}">
                <a16:creationId xmlns:a16="http://schemas.microsoft.com/office/drawing/2014/main" id="{2928BCFD-3577-6749-9B2C-0D1642CBFBEC}"/>
              </a:ext>
            </a:extLst>
          </p:cNvPr>
          <p:cNvSpPr txBox="1">
            <a:spLocks noChangeArrowheads="1"/>
          </p:cNvSpPr>
          <p:nvPr/>
        </p:nvSpPr>
        <p:spPr bwMode="auto">
          <a:xfrm>
            <a:off x="6300192" y="5232903"/>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t>120 schools</a:t>
            </a:r>
            <a:br>
              <a:rPr lang="en-US" altLang="en-US" sz="2400" kern="0" dirty="0"/>
            </a:br>
            <a:r>
              <a:rPr lang="en-US" altLang="en-US" sz="2400" kern="0" dirty="0"/>
              <a:t>QLD: 31</a:t>
            </a:r>
          </a:p>
        </p:txBody>
      </p:sp>
    </p:spTree>
    <p:extLst>
      <p:ext uri="{BB962C8B-B14F-4D97-AF65-F5344CB8AC3E}">
        <p14:creationId xmlns:p14="http://schemas.microsoft.com/office/powerpoint/2010/main" val="2969925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BE13B-2B38-3089-C94F-2BEA2AA4637F}"/>
              </a:ext>
            </a:extLst>
          </p:cNvPr>
          <p:cNvSpPr txBox="1"/>
          <p:nvPr/>
        </p:nvSpPr>
        <p:spPr>
          <a:xfrm>
            <a:off x="467544" y="476672"/>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3" name="Rectangle 3">
            <a:extLst>
              <a:ext uri="{FF2B5EF4-FFF2-40B4-BE49-F238E27FC236}">
                <a16:creationId xmlns:a16="http://schemas.microsoft.com/office/drawing/2014/main" id="{6BE76DB2-2AF3-F61B-82CC-D70474A43442}"/>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b="1" dirty="0"/>
              <a:t>Disposal and cleanup</a:t>
            </a:r>
          </a:p>
          <a:p>
            <a:pPr marL="457200" indent="-457200" eaLnBrk="1" hangingPunct="1">
              <a:lnSpc>
                <a:spcPct val="90000"/>
              </a:lnSpc>
              <a:spcBef>
                <a:spcPts val="1500"/>
              </a:spcBef>
              <a:buFont typeface="+mj-lt"/>
              <a:buAutoNum type="arabicPeriod"/>
            </a:pPr>
            <a:r>
              <a:rPr lang="en-US" altLang="en-US" sz="2400" dirty="0"/>
              <a:t>Student write up of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Tree>
    <p:extLst>
      <p:ext uri="{BB962C8B-B14F-4D97-AF65-F5344CB8AC3E}">
        <p14:creationId xmlns:p14="http://schemas.microsoft.com/office/powerpoint/2010/main" val="3090002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A888679-77AD-AD4C-BD95-62D6D9E5CE67}"/>
              </a:ext>
            </a:extLst>
          </p:cNvPr>
          <p:cNvSpPr>
            <a:spLocks noGrp="1" noChangeArrowheads="1"/>
          </p:cNvSpPr>
          <p:nvPr>
            <p:ph type="title"/>
          </p:nvPr>
        </p:nvSpPr>
        <p:spPr>
          <a:xfrm>
            <a:off x="683568" y="620688"/>
            <a:ext cx="7772400" cy="1143000"/>
          </a:xfrm>
        </p:spPr>
        <p:txBody>
          <a:bodyPr/>
          <a:lstStyle/>
          <a:p>
            <a:r>
              <a:rPr lang="en-US" altLang="en-US" dirty="0"/>
              <a:t>Student </a:t>
            </a:r>
            <a:r>
              <a:rPr lang="en-US" altLang="en-US" dirty="0" err="1"/>
              <a:t>RiskAssess</a:t>
            </a:r>
            <a:r>
              <a:rPr lang="en-US" altLang="en-US" dirty="0"/>
              <a:t>:</a:t>
            </a:r>
            <a:br>
              <a:rPr lang="en-US" altLang="en-US" dirty="0"/>
            </a:br>
            <a:r>
              <a:rPr lang="en-US" altLang="en-US" dirty="0"/>
              <a:t>advantages for disposal</a:t>
            </a:r>
          </a:p>
        </p:txBody>
      </p:sp>
      <p:sp>
        <p:nvSpPr>
          <p:cNvPr id="96259" name="Rectangle 3">
            <a:extLst>
              <a:ext uri="{FF2B5EF4-FFF2-40B4-BE49-F238E27FC236}">
                <a16:creationId xmlns:a16="http://schemas.microsoft.com/office/drawing/2014/main" id="{C969DB1E-175F-C74D-9AC4-1A36395F3898}"/>
              </a:ext>
            </a:extLst>
          </p:cNvPr>
          <p:cNvSpPr>
            <a:spLocks noGrp="1" noChangeArrowheads="1"/>
          </p:cNvSpPr>
          <p:nvPr>
            <p:ph type="body" idx="1"/>
          </p:nvPr>
        </p:nvSpPr>
        <p:spPr>
          <a:xfrm>
            <a:off x="872532" y="2420888"/>
            <a:ext cx="8153400" cy="3240360"/>
          </a:xfrm>
        </p:spPr>
        <p:txBody>
          <a:bodyPr/>
          <a:lstStyle/>
          <a:p>
            <a:pPr>
              <a:lnSpc>
                <a:spcPct val="90000"/>
              </a:lnSpc>
              <a:spcAft>
                <a:spcPts val="1200"/>
              </a:spcAft>
            </a:pPr>
            <a:r>
              <a:rPr lang="en-US" altLang="en-US" dirty="0"/>
              <a:t>disposal advice for every chemical and solution</a:t>
            </a:r>
          </a:p>
          <a:p>
            <a:pPr>
              <a:lnSpc>
                <a:spcPct val="90000"/>
              </a:lnSpc>
              <a:spcAft>
                <a:spcPts val="1200"/>
              </a:spcAft>
            </a:pPr>
            <a:r>
              <a:rPr lang="en-US" altLang="en-US" dirty="0"/>
              <a:t>explanatory documentation on disposal</a:t>
            </a:r>
          </a:p>
          <a:p>
            <a:pPr>
              <a:lnSpc>
                <a:spcPct val="90000"/>
              </a:lnSpc>
              <a:spcAft>
                <a:spcPts val="1200"/>
              </a:spcAft>
            </a:pPr>
            <a:r>
              <a:rPr lang="en-US" altLang="en-US" dirty="0"/>
              <a:t>advice on waste containers + labels</a:t>
            </a:r>
          </a:p>
          <a:p>
            <a:pPr>
              <a:lnSpc>
                <a:spcPct val="90000"/>
              </a:lnSpc>
              <a:spcAft>
                <a:spcPts val="1200"/>
              </a:spcAft>
            </a:pPr>
            <a:r>
              <a:rPr lang="en-US" altLang="en-US" dirty="0"/>
              <a:t>advice on waste minimization &amp; recycling </a:t>
            </a:r>
          </a:p>
          <a:p>
            <a:pPr>
              <a:lnSpc>
                <a:spcPct val="90000"/>
              </a:lnSpc>
              <a:spcAft>
                <a:spcPts val="1200"/>
              </a:spcAft>
              <a:buFontTx/>
              <a:buNone/>
            </a:pPr>
            <a:endParaRPr lang="en-US" altLang="en-US" dirty="0"/>
          </a:p>
        </p:txBody>
      </p:sp>
      <p:sp>
        <p:nvSpPr>
          <p:cNvPr id="4" name="TextBox 3">
            <a:extLst>
              <a:ext uri="{FF2B5EF4-FFF2-40B4-BE49-F238E27FC236}">
                <a16:creationId xmlns:a16="http://schemas.microsoft.com/office/drawing/2014/main" id="{2C6015AA-355A-8664-EC33-5229C9E42DF6}"/>
              </a:ext>
            </a:extLst>
          </p:cNvPr>
          <p:cNvSpPr txBox="1"/>
          <p:nvPr/>
        </p:nvSpPr>
        <p:spPr>
          <a:xfrm>
            <a:off x="6084168" y="5944924"/>
            <a:ext cx="2699760" cy="584775"/>
          </a:xfrm>
          <a:prstGeom prst="rect">
            <a:avLst/>
          </a:prstGeom>
          <a:noFill/>
        </p:spPr>
        <p:txBody>
          <a:bodyPr wrap="square" rtlCol="0">
            <a:spAutoFit/>
          </a:bodyPr>
          <a:lstStyle/>
          <a:p>
            <a:r>
              <a:rPr lang="en-US" sz="3200" dirty="0">
                <a:solidFill>
                  <a:srgbClr val="00B050"/>
                </a:solidFill>
              </a:rPr>
              <a:t>See DEMO !</a:t>
            </a:r>
          </a:p>
        </p:txBody>
      </p:sp>
    </p:spTree>
    <p:extLst>
      <p:ext uri="{BB962C8B-B14F-4D97-AF65-F5344CB8AC3E}">
        <p14:creationId xmlns:p14="http://schemas.microsoft.com/office/powerpoint/2010/main" val="513212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6A97973-3099-7745-A971-D3C3FE89F049}"/>
              </a:ext>
            </a:extLst>
          </p:cNvPr>
          <p:cNvSpPr>
            <a:spLocks noGrp="1" noChangeArrowheads="1"/>
          </p:cNvSpPr>
          <p:nvPr>
            <p:ph type="title"/>
          </p:nvPr>
        </p:nvSpPr>
        <p:spPr/>
        <p:txBody>
          <a:bodyPr/>
          <a:lstStyle/>
          <a:p>
            <a:r>
              <a:rPr lang="en-US" altLang="en-US"/>
              <a:t>Summary of benefits</a:t>
            </a:r>
          </a:p>
        </p:txBody>
      </p:sp>
      <p:sp>
        <p:nvSpPr>
          <p:cNvPr id="94211" name="Rectangle 3">
            <a:extLst>
              <a:ext uri="{FF2B5EF4-FFF2-40B4-BE49-F238E27FC236}">
                <a16:creationId xmlns:a16="http://schemas.microsoft.com/office/drawing/2014/main" id="{B21921AE-0BA6-564B-8467-F045EBD48B6D}"/>
              </a:ext>
            </a:extLst>
          </p:cNvPr>
          <p:cNvSpPr>
            <a:spLocks noGrp="1" noChangeArrowheads="1"/>
          </p:cNvSpPr>
          <p:nvPr>
            <p:ph type="body" idx="1"/>
          </p:nvPr>
        </p:nvSpPr>
        <p:spPr>
          <a:xfrm>
            <a:off x="2133600" y="1905000"/>
            <a:ext cx="6019800" cy="4343400"/>
          </a:xfrm>
        </p:spPr>
        <p:txBody>
          <a:bodyPr/>
          <a:lstStyle/>
          <a:p>
            <a:pPr>
              <a:lnSpc>
                <a:spcPct val="90000"/>
              </a:lnSpc>
              <a:buFontTx/>
              <a:buNone/>
            </a:pPr>
            <a:r>
              <a:rPr lang="en-US" altLang="en-US" dirty="0"/>
              <a:t>• student engagement</a:t>
            </a:r>
          </a:p>
          <a:p>
            <a:pPr>
              <a:lnSpc>
                <a:spcPct val="90000"/>
              </a:lnSpc>
              <a:buFontTx/>
              <a:buNone/>
            </a:pPr>
            <a:r>
              <a:rPr lang="en-US" altLang="en-US" dirty="0"/>
              <a:t>• can be used for assessment</a:t>
            </a:r>
          </a:p>
          <a:p>
            <a:pPr>
              <a:lnSpc>
                <a:spcPct val="90000"/>
              </a:lnSpc>
              <a:buFontTx/>
              <a:buNone/>
            </a:pPr>
            <a:r>
              <a:rPr lang="en-US" altLang="en-US" dirty="0"/>
              <a:t>• uses newest technologies</a:t>
            </a:r>
          </a:p>
          <a:p>
            <a:pPr>
              <a:lnSpc>
                <a:spcPct val="90000"/>
              </a:lnSpc>
              <a:buFontTx/>
              <a:buNone/>
            </a:pPr>
            <a:r>
              <a:rPr lang="en-US" altLang="en-US" dirty="0"/>
              <a:t>• training in life skills</a:t>
            </a:r>
          </a:p>
          <a:p>
            <a:pPr>
              <a:lnSpc>
                <a:spcPct val="90000"/>
              </a:lnSpc>
              <a:buFontTx/>
              <a:buNone/>
            </a:pPr>
            <a:r>
              <a:rPr lang="en-US" altLang="en-US" dirty="0"/>
              <a:t>• inexpensive</a:t>
            </a:r>
          </a:p>
          <a:p>
            <a:pPr>
              <a:lnSpc>
                <a:spcPct val="90000"/>
              </a:lnSpc>
              <a:buFontTx/>
              <a:buNone/>
            </a:pPr>
            <a:r>
              <a:rPr lang="en-US" altLang="en-US" dirty="0"/>
              <a:t>• happy students and teachers!</a:t>
            </a:r>
          </a:p>
          <a:p>
            <a:pPr>
              <a:lnSpc>
                <a:spcPct val="90000"/>
              </a:lnSpc>
              <a:buFontTx/>
              <a:buNone/>
            </a:pP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6EC6-E5E9-05A0-891D-BCBFFA4A1B2A}"/>
              </a:ext>
            </a:extLst>
          </p:cNvPr>
          <p:cNvSpPr>
            <a:spLocks noGrp="1"/>
          </p:cNvSpPr>
          <p:nvPr>
            <p:ph type="title"/>
          </p:nvPr>
        </p:nvSpPr>
        <p:spPr>
          <a:xfrm>
            <a:off x="251520" y="891121"/>
            <a:ext cx="8784976" cy="5075758"/>
          </a:xfrm>
          <a:noFill/>
        </p:spPr>
        <p:txBody>
          <a:bodyPr vert="horz" lIns="91440" tIns="45720" rIns="91440" bIns="45720" rtlCol="0" anchor="b">
            <a:noAutofit/>
          </a:bodyPr>
          <a:lstStyle/>
          <a:p>
            <a:pPr algn="l">
              <a:lnSpc>
                <a:spcPct val="90000"/>
              </a:lnSpc>
            </a:pPr>
            <a:r>
              <a:rPr lang="en-US" sz="6400" dirty="0">
                <a:solidFill>
                  <a:schemeClr val="bg1"/>
                </a:solidFill>
              </a:rPr>
              <a:t>DEMO</a:t>
            </a:r>
            <a:br>
              <a:rPr lang="en-US" sz="6400" dirty="0">
                <a:solidFill>
                  <a:schemeClr val="bg1"/>
                </a:solidFill>
              </a:rPr>
            </a:br>
            <a:br>
              <a:rPr lang="en-US" sz="6400" dirty="0">
                <a:solidFill>
                  <a:schemeClr val="bg1"/>
                </a:solidFill>
              </a:rPr>
            </a:br>
            <a:r>
              <a:rPr lang="en-US" sz="4800" dirty="0">
                <a:solidFill>
                  <a:schemeClr val="bg1"/>
                </a:solidFill>
              </a:rPr>
              <a:t>From a STUDENT perspective</a:t>
            </a:r>
            <a:br>
              <a:rPr lang="en-US" sz="4800" dirty="0">
                <a:solidFill>
                  <a:schemeClr val="bg1"/>
                </a:solidFill>
              </a:rPr>
            </a:br>
            <a:br>
              <a:rPr lang="en-US" sz="4800" dirty="0">
                <a:solidFill>
                  <a:schemeClr val="bg1"/>
                </a:solidFill>
              </a:rPr>
            </a:br>
            <a:r>
              <a:rPr lang="en-US" sz="4800" dirty="0">
                <a:solidFill>
                  <a:schemeClr val="bg1"/>
                </a:solidFill>
              </a:rPr>
              <a:t>From a STAFF perspective</a:t>
            </a:r>
            <a:br>
              <a:rPr lang="en-US" sz="4800" dirty="0">
                <a:solidFill>
                  <a:schemeClr val="bg1"/>
                </a:solidFill>
              </a:rPr>
            </a:br>
            <a:br>
              <a:rPr lang="en-US" sz="4800" dirty="0">
                <a:solidFill>
                  <a:schemeClr val="bg1"/>
                </a:solidFill>
              </a:rPr>
            </a:br>
            <a:r>
              <a:rPr lang="en-US" sz="4800" dirty="0">
                <a:solidFill>
                  <a:schemeClr val="bg1"/>
                </a:solidFill>
              </a:rPr>
              <a:t>Disposal information</a:t>
            </a:r>
            <a:endParaRPr lang="en-US" sz="6400" dirty="0">
              <a:solidFill>
                <a:schemeClr val="bg1"/>
              </a:solidFill>
            </a:endParaRPr>
          </a:p>
        </p:txBody>
      </p:sp>
    </p:spTree>
    <p:extLst>
      <p:ext uri="{BB962C8B-B14F-4D97-AF65-F5344CB8AC3E}">
        <p14:creationId xmlns:p14="http://schemas.microsoft.com/office/powerpoint/2010/main" val="128581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93EDF-3811-94E0-F3F5-E6EE5A65D30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8C7B2-90F6-93FD-53A2-929BA6F6D973}"/>
              </a:ext>
            </a:extLst>
          </p:cNvPr>
          <p:cNvSpPr>
            <a:spLocks noGrp="1"/>
          </p:cNvSpPr>
          <p:nvPr>
            <p:ph idx="1"/>
          </p:nvPr>
        </p:nvSpPr>
        <p:spPr>
          <a:xfrm>
            <a:off x="971600" y="1143000"/>
            <a:ext cx="7772400" cy="5472608"/>
          </a:xfrm>
        </p:spPr>
        <p:txBody>
          <a:bodyPr/>
          <a:lstStyle/>
          <a:p>
            <a:pPr marL="0" indent="0">
              <a:buNone/>
            </a:pPr>
            <a:r>
              <a:rPr lang="en-US" sz="2800" dirty="0"/>
              <a:t>YEARS 11-12 Syllabus objectives</a:t>
            </a:r>
          </a:p>
          <a:p>
            <a:pPr marL="0" indent="0">
              <a:buNone/>
            </a:pPr>
            <a:r>
              <a:rPr lang="en-US" sz="2800" dirty="0"/>
              <a:t>For: Biology, Chemistry, Physics, Earth and Environmental Science, Marine Science, Agricultural Science</a:t>
            </a:r>
          </a:p>
          <a:p>
            <a:pPr marL="0" indent="0">
              <a:buNone/>
            </a:pPr>
            <a:endParaRPr lang="en-US" sz="2800" dirty="0"/>
          </a:p>
          <a:p>
            <a:pPr marL="0" indent="0">
              <a:buNone/>
            </a:pPr>
            <a:r>
              <a:rPr lang="en-US" sz="2800" b="1" dirty="0"/>
              <a:t>Investigate phenomena</a:t>
            </a:r>
          </a:p>
          <a:p>
            <a:pPr marL="0" indent="0">
              <a:buNone/>
            </a:pPr>
            <a:r>
              <a:rPr lang="en-US" sz="2800" dirty="0">
                <a:highlight>
                  <a:srgbClr val="00FF00"/>
                </a:highlight>
              </a:rPr>
              <a:t>They manage risks, environmental and ethical issues </a:t>
            </a:r>
            <a:r>
              <a:rPr lang="en-US" sz="2800" dirty="0"/>
              <a:t>and acknowledge sources of information.</a:t>
            </a:r>
          </a:p>
        </p:txBody>
      </p:sp>
      <p:sp>
        <p:nvSpPr>
          <p:cNvPr id="2" name="Title 1">
            <a:extLst>
              <a:ext uri="{FF2B5EF4-FFF2-40B4-BE49-F238E27FC236}">
                <a16:creationId xmlns:a16="http://schemas.microsoft.com/office/drawing/2014/main" id="{6F2E7183-5929-00AC-02FF-36D0FFE0C31D}"/>
              </a:ext>
            </a:extLst>
          </p:cNvPr>
          <p:cNvSpPr>
            <a:spLocks noGrp="1"/>
          </p:cNvSpPr>
          <p:nvPr>
            <p:ph type="title"/>
          </p:nvPr>
        </p:nvSpPr>
        <p:spPr>
          <a:xfrm>
            <a:off x="611560" y="0"/>
            <a:ext cx="7772400" cy="1143000"/>
          </a:xfrm>
        </p:spPr>
        <p:txBody>
          <a:bodyPr/>
          <a:lstStyle/>
          <a:p>
            <a:r>
              <a:rPr lang="en-US" dirty="0"/>
              <a:t>QCAA</a:t>
            </a:r>
          </a:p>
        </p:txBody>
      </p:sp>
    </p:spTree>
    <p:extLst>
      <p:ext uri="{BB962C8B-B14F-4D97-AF65-F5344CB8AC3E}">
        <p14:creationId xmlns:p14="http://schemas.microsoft.com/office/powerpoint/2010/main" val="369137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351E40-E11E-BBB7-EF1C-F022984147E0}"/>
              </a:ext>
            </a:extLst>
          </p:cNvPr>
          <p:cNvSpPr>
            <a:spLocks noGrp="1"/>
          </p:cNvSpPr>
          <p:nvPr>
            <p:ph idx="1"/>
          </p:nvPr>
        </p:nvSpPr>
        <p:spPr>
          <a:xfrm>
            <a:off x="971600" y="1143000"/>
            <a:ext cx="7772400" cy="5472608"/>
          </a:xfrm>
        </p:spPr>
        <p:txBody>
          <a:bodyPr/>
          <a:lstStyle/>
          <a:p>
            <a:pPr marL="0" indent="0">
              <a:buNone/>
            </a:pPr>
            <a:r>
              <a:rPr lang="en-US" sz="2800" dirty="0"/>
              <a:t>YEARS 11-12 Syllabus objectives</a:t>
            </a:r>
          </a:p>
          <a:p>
            <a:pPr marL="0" indent="0">
              <a:spcAft>
                <a:spcPts val="1200"/>
              </a:spcAft>
              <a:buNone/>
            </a:pPr>
            <a:r>
              <a:rPr lang="en-US" sz="2800" dirty="0"/>
              <a:t>For Science in Practice</a:t>
            </a:r>
            <a:endParaRPr lang="en-US" sz="1200" dirty="0"/>
          </a:p>
          <a:p>
            <a:pPr marL="0" indent="0">
              <a:buNone/>
            </a:pPr>
            <a:r>
              <a:rPr lang="en-US" sz="2800" b="1" dirty="0"/>
              <a:t>Execute procedures</a:t>
            </a:r>
          </a:p>
          <a:p>
            <a:pPr marL="0" indent="0">
              <a:buNone/>
            </a:pPr>
            <a:r>
              <a:rPr lang="en-US" sz="2800" dirty="0">
                <a:highlight>
                  <a:srgbClr val="00FF00"/>
                </a:highlight>
              </a:rPr>
              <a:t>Students follow workplace health and safety procedures and ethical and environmental considerations.</a:t>
            </a:r>
          </a:p>
          <a:p>
            <a:pPr marL="0" indent="0">
              <a:buNone/>
            </a:pPr>
            <a:r>
              <a:rPr lang="en-US" sz="2800" b="1" dirty="0"/>
              <a:t>Plan investigations and projects</a:t>
            </a:r>
          </a:p>
          <a:p>
            <a:pPr marL="0" indent="0">
              <a:buNone/>
            </a:pPr>
            <a:r>
              <a:rPr lang="en-US" sz="2800" dirty="0">
                <a:highlight>
                  <a:srgbClr val="00FF00"/>
                </a:highlight>
              </a:rPr>
              <a:t>They ensure that workplace health and safety and ethical considerations and environmental considerations are incorporated into planning.</a:t>
            </a:r>
          </a:p>
        </p:txBody>
      </p:sp>
      <p:sp>
        <p:nvSpPr>
          <p:cNvPr id="2" name="Title 1">
            <a:extLst>
              <a:ext uri="{FF2B5EF4-FFF2-40B4-BE49-F238E27FC236}">
                <a16:creationId xmlns:a16="http://schemas.microsoft.com/office/drawing/2014/main" id="{16BE563C-4375-B131-3715-EDBFAC886406}"/>
              </a:ext>
            </a:extLst>
          </p:cNvPr>
          <p:cNvSpPr>
            <a:spLocks noGrp="1"/>
          </p:cNvSpPr>
          <p:nvPr>
            <p:ph type="title"/>
          </p:nvPr>
        </p:nvSpPr>
        <p:spPr>
          <a:xfrm>
            <a:off x="611560" y="0"/>
            <a:ext cx="7772400" cy="1143000"/>
          </a:xfrm>
        </p:spPr>
        <p:txBody>
          <a:bodyPr/>
          <a:lstStyle/>
          <a:p>
            <a:r>
              <a:rPr lang="en-US" dirty="0"/>
              <a:t>QCAA</a:t>
            </a:r>
          </a:p>
        </p:txBody>
      </p:sp>
    </p:spTree>
    <p:extLst>
      <p:ext uri="{BB962C8B-B14F-4D97-AF65-F5344CB8AC3E}">
        <p14:creationId xmlns:p14="http://schemas.microsoft.com/office/powerpoint/2010/main" val="70835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EE98F3F-C59D-25C6-0665-D2691C811BBA}"/>
              </a:ext>
            </a:extLst>
          </p:cNvPr>
          <p:cNvSpPr>
            <a:spLocks noGrp="1" noChangeArrowheads="1"/>
          </p:cNvSpPr>
          <p:nvPr>
            <p:ph type="title"/>
          </p:nvPr>
        </p:nvSpPr>
        <p:spPr>
          <a:xfrm>
            <a:off x="-72861" y="548640"/>
            <a:ext cx="3132693" cy="5431536"/>
          </a:xfrm>
        </p:spPr>
        <p:txBody>
          <a:bodyPr>
            <a:normAutofit/>
          </a:bodyPr>
          <a:lstStyle/>
          <a:p>
            <a:r>
              <a:rPr lang="en-US" altLang="en-US" sz="3300" dirty="0"/>
              <a:t>Why do a risk assessment?</a:t>
            </a:r>
          </a:p>
        </p:txBody>
      </p:sp>
      <p:sp>
        <p:nvSpPr>
          <p:cNvPr id="5" name="Rectangle 3">
            <a:extLst>
              <a:ext uri="{FF2B5EF4-FFF2-40B4-BE49-F238E27FC236}">
                <a16:creationId xmlns:a16="http://schemas.microsoft.com/office/drawing/2014/main" id="{DE0C3E81-20F8-A7A4-71E1-FB079C43E1B0}"/>
              </a:ext>
            </a:extLst>
          </p:cNvPr>
          <p:cNvSpPr txBox="1">
            <a:spLocks noChangeArrowheads="1"/>
          </p:cNvSpPr>
          <p:nvPr/>
        </p:nvSpPr>
        <p:spPr bwMode="auto">
          <a:xfrm>
            <a:off x="3203848" y="713232"/>
            <a:ext cx="5669256" cy="5431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eaLnBrk="1" hangingPunct="1"/>
            <a:r>
              <a:rPr lang="en-US" altLang="en-US" sz="2400" dirty="0"/>
              <a:t>Reduced frequency of injuries</a:t>
            </a:r>
          </a:p>
          <a:p>
            <a:pPr marL="1085850" lvl="1" eaLnBrk="1" hangingPunct="1"/>
            <a:r>
              <a:rPr lang="en-US" altLang="en-US" sz="2400" dirty="0"/>
              <a:t>to students</a:t>
            </a:r>
          </a:p>
          <a:p>
            <a:pPr marL="1085850" lvl="1" eaLnBrk="1" hangingPunct="1"/>
            <a:r>
              <a:rPr lang="en-US" altLang="en-US" sz="2400" dirty="0"/>
              <a:t>to school staff</a:t>
            </a:r>
          </a:p>
          <a:p>
            <a:pPr marL="685800" eaLnBrk="1" hangingPunct="1"/>
            <a:r>
              <a:rPr lang="en-US" altLang="en-US" sz="2400" dirty="0"/>
              <a:t>Reduced costs for paperwork, litigation and payouts</a:t>
            </a:r>
          </a:p>
          <a:p>
            <a:pPr marL="685800" eaLnBrk="1" hangingPunct="1"/>
            <a:r>
              <a:rPr lang="en-US" altLang="en-US" sz="2400" dirty="0"/>
              <a:t>Compliance with the law</a:t>
            </a:r>
          </a:p>
          <a:p>
            <a:pPr indent="0" eaLnBrk="1" hangingPunct="1">
              <a:buNone/>
            </a:pPr>
            <a:r>
              <a:rPr lang="en-US" altLang="en-US" sz="2400" dirty="0"/>
              <a:t>    (training for industry)</a:t>
            </a:r>
          </a:p>
          <a:p>
            <a:pPr marL="685800" eaLnBrk="1" hangingPunct="1"/>
            <a:r>
              <a:rPr lang="en-US" altLang="en-US" sz="2400" dirty="0"/>
              <a:t>Helps maintain variety of chemicals and equipment</a:t>
            </a:r>
          </a:p>
          <a:p>
            <a:pPr marL="685800" eaLnBrk="1" hangingPunct="1"/>
            <a:r>
              <a:rPr lang="en-US" altLang="en-US" sz="2400" dirty="0"/>
              <a:t>Compliance with the Queensland Curriculum</a:t>
            </a:r>
          </a:p>
          <a:p>
            <a:pPr marL="685800" eaLnBrk="1" hangingPunct="1"/>
            <a:r>
              <a:rPr lang="en-US" altLang="en-US" sz="2400" dirty="0"/>
              <a:t>Students learn a lifelong skill</a:t>
            </a:r>
          </a:p>
        </p:txBody>
      </p:sp>
      <p:sp>
        <p:nvSpPr>
          <p:cNvPr id="6" name="Rectangle 5">
            <a:extLst>
              <a:ext uri="{FF2B5EF4-FFF2-40B4-BE49-F238E27FC236}">
                <a16:creationId xmlns:a16="http://schemas.microsoft.com/office/drawing/2014/main" id="{94C26563-81D6-19F2-0920-96C0004CC194}"/>
              </a:ext>
            </a:extLst>
          </p:cNvPr>
          <p:cNvSpPr/>
          <p:nvPr/>
        </p:nvSpPr>
        <p:spPr bwMode="auto">
          <a:xfrm>
            <a:off x="2880157" y="857248"/>
            <a:ext cx="45719" cy="5164040"/>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2727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FDD3387F-A744-C7E4-5A7A-2879FDE2CAF2}"/>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
        <p:nvSpPr>
          <p:cNvPr id="2" name="TextBox 1">
            <a:extLst>
              <a:ext uri="{FF2B5EF4-FFF2-40B4-BE49-F238E27FC236}">
                <a16:creationId xmlns:a16="http://schemas.microsoft.com/office/drawing/2014/main" id="{F81B35F4-56E9-C215-345D-CC080B37280A}"/>
              </a:ext>
            </a:extLst>
          </p:cNvPr>
          <p:cNvSpPr txBox="1"/>
          <p:nvPr/>
        </p:nvSpPr>
        <p:spPr>
          <a:xfrm>
            <a:off x="1130745" y="486269"/>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32" name="Block Arc 31">
            <a:extLst>
              <a:ext uri="{FF2B5EF4-FFF2-40B4-BE49-F238E27FC236}">
                <a16:creationId xmlns:a16="http://schemas.microsoft.com/office/drawing/2014/main" id="{B7DA256C-2F7F-E4A9-13A6-AB8F66C78E4E}"/>
              </a:ext>
            </a:extLst>
          </p:cNvPr>
          <p:cNvSpPr/>
          <p:nvPr/>
        </p:nvSpPr>
        <p:spPr bwMode="auto">
          <a:xfrm rot="5400000">
            <a:off x="6804248" y="2564904"/>
            <a:ext cx="2304256" cy="1008112"/>
          </a:xfrm>
          <a:prstGeom prst="blockArc">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3" name="Block Arc 32">
            <a:extLst>
              <a:ext uri="{FF2B5EF4-FFF2-40B4-BE49-F238E27FC236}">
                <a16:creationId xmlns:a16="http://schemas.microsoft.com/office/drawing/2014/main" id="{DC93B364-852E-1C2F-FACB-887206E280BC}"/>
              </a:ext>
            </a:extLst>
          </p:cNvPr>
          <p:cNvSpPr/>
          <p:nvPr/>
        </p:nvSpPr>
        <p:spPr bwMode="auto">
          <a:xfrm rot="5400000">
            <a:off x="3859163" y="4861595"/>
            <a:ext cx="432048" cy="447177"/>
          </a:xfrm>
          <a:prstGeom prst="blockArc">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6" name="TextBox 35">
            <a:extLst>
              <a:ext uri="{FF2B5EF4-FFF2-40B4-BE49-F238E27FC236}">
                <a16:creationId xmlns:a16="http://schemas.microsoft.com/office/drawing/2014/main" id="{8102346D-C45A-FFFD-F598-D695D234C09D}"/>
              </a:ext>
            </a:extLst>
          </p:cNvPr>
          <p:cNvSpPr txBox="1"/>
          <p:nvPr/>
        </p:nvSpPr>
        <p:spPr>
          <a:xfrm rot="16200000">
            <a:off x="7782240" y="2838127"/>
            <a:ext cx="1758815" cy="461665"/>
          </a:xfrm>
          <a:prstGeom prst="rect">
            <a:avLst/>
          </a:prstGeom>
          <a:noFill/>
        </p:spPr>
        <p:txBody>
          <a:bodyPr wrap="none" rtlCol="0">
            <a:spAutoFit/>
          </a:bodyPr>
          <a:lstStyle/>
          <a:p>
            <a:r>
              <a:rPr lang="en-US" dirty="0"/>
              <a:t>Student RA</a:t>
            </a:r>
          </a:p>
        </p:txBody>
      </p:sp>
      <p:pic>
        <p:nvPicPr>
          <p:cNvPr id="38" name="Graphic 37" descr="Lights On with solid fill">
            <a:extLst>
              <a:ext uri="{FF2B5EF4-FFF2-40B4-BE49-F238E27FC236}">
                <a16:creationId xmlns:a16="http://schemas.microsoft.com/office/drawing/2014/main" id="{E8782A40-136C-BC76-A07B-E9A9C71EA0C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20272" y="1268760"/>
            <a:ext cx="576064" cy="576064"/>
          </a:xfrm>
          <a:prstGeom prst="rect">
            <a:avLst/>
          </a:prstGeom>
        </p:spPr>
      </p:pic>
    </p:spTree>
    <p:extLst>
      <p:ext uri="{BB962C8B-B14F-4D97-AF65-F5344CB8AC3E}">
        <p14:creationId xmlns:p14="http://schemas.microsoft.com/office/powerpoint/2010/main" val="415193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FDD3387F-A744-C7E4-5A7A-2879FDE2CAF2}"/>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b="1" dirty="0"/>
              <a:t>Staff collaborate &amp; plan type of investigation</a:t>
            </a:r>
            <a:endParaRPr lang="en-US" altLang="en-US" sz="1200" b="1"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
        <p:nvSpPr>
          <p:cNvPr id="2" name="TextBox 1">
            <a:extLst>
              <a:ext uri="{FF2B5EF4-FFF2-40B4-BE49-F238E27FC236}">
                <a16:creationId xmlns:a16="http://schemas.microsoft.com/office/drawing/2014/main" id="{F81B35F4-56E9-C215-345D-CC080B37280A}"/>
              </a:ext>
            </a:extLst>
          </p:cNvPr>
          <p:cNvSpPr txBox="1"/>
          <p:nvPr/>
        </p:nvSpPr>
        <p:spPr>
          <a:xfrm>
            <a:off x="1130745" y="486269"/>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Tree>
    <p:extLst>
      <p:ext uri="{BB962C8B-B14F-4D97-AF65-F5344CB8AC3E}">
        <p14:creationId xmlns:p14="http://schemas.microsoft.com/office/powerpoint/2010/main" val="135851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AE1F3FCD-5720-CB81-E99E-336DB207BAB9}"/>
              </a:ext>
            </a:extLst>
          </p:cNvPr>
          <p:cNvSpPr/>
          <p:nvPr/>
        </p:nvSpPr>
        <p:spPr bwMode="auto">
          <a:xfrm>
            <a:off x="395536" y="1124744"/>
            <a:ext cx="8352928" cy="1872208"/>
          </a:xfrm>
          <a:prstGeom prst="righ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27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83970" name="Rectangle 2">
            <a:extLst>
              <a:ext uri="{FF2B5EF4-FFF2-40B4-BE49-F238E27FC236}">
                <a16:creationId xmlns:a16="http://schemas.microsoft.com/office/drawing/2014/main" id="{F7BF2387-40C4-094C-A49B-6DA7D68BB8D1}"/>
              </a:ext>
            </a:extLst>
          </p:cNvPr>
          <p:cNvSpPr>
            <a:spLocks noGrp="1" noChangeArrowheads="1"/>
          </p:cNvSpPr>
          <p:nvPr>
            <p:ph type="title"/>
          </p:nvPr>
        </p:nvSpPr>
        <p:spPr>
          <a:xfrm>
            <a:off x="-396552" y="117376"/>
            <a:ext cx="8915400" cy="1295400"/>
          </a:xfrm>
        </p:spPr>
        <p:txBody>
          <a:bodyPr/>
          <a:lstStyle/>
          <a:p>
            <a:r>
              <a:rPr lang="en-US" altLang="en-US" dirty="0"/>
              <a:t>Type of Investigation</a:t>
            </a:r>
          </a:p>
        </p:txBody>
      </p:sp>
      <p:sp>
        <p:nvSpPr>
          <p:cNvPr id="83971" name="Rectangle 3">
            <a:extLst>
              <a:ext uri="{FF2B5EF4-FFF2-40B4-BE49-F238E27FC236}">
                <a16:creationId xmlns:a16="http://schemas.microsoft.com/office/drawing/2014/main" id="{155A5004-F458-3242-A7EA-A20B7CDF74C5}"/>
              </a:ext>
            </a:extLst>
          </p:cNvPr>
          <p:cNvSpPr>
            <a:spLocks noGrp="1" noChangeArrowheads="1"/>
          </p:cNvSpPr>
          <p:nvPr>
            <p:ph type="body" idx="1"/>
          </p:nvPr>
        </p:nvSpPr>
        <p:spPr>
          <a:xfrm>
            <a:off x="395536" y="2851461"/>
            <a:ext cx="8352928" cy="504056"/>
          </a:xfrm>
        </p:spPr>
        <p:txBody>
          <a:bodyPr/>
          <a:lstStyle/>
          <a:p>
            <a:pPr marL="0" indent="0">
              <a:lnSpc>
                <a:spcPct val="90000"/>
              </a:lnSpc>
              <a:buNone/>
            </a:pPr>
            <a:r>
              <a:rPr lang="en-US" altLang="en-US" sz="2800" b="1" dirty="0"/>
              <a:t>Small variations in procedure</a:t>
            </a:r>
          </a:p>
        </p:txBody>
      </p:sp>
      <p:sp>
        <p:nvSpPr>
          <p:cNvPr id="6" name="Rectangle 3">
            <a:extLst>
              <a:ext uri="{FF2B5EF4-FFF2-40B4-BE49-F238E27FC236}">
                <a16:creationId xmlns:a16="http://schemas.microsoft.com/office/drawing/2014/main" id="{EE3E52A8-48C7-5543-404D-4655DB1891FF}"/>
              </a:ext>
            </a:extLst>
          </p:cNvPr>
          <p:cNvSpPr txBox="1">
            <a:spLocks noChangeArrowheads="1"/>
          </p:cNvSpPr>
          <p:nvPr/>
        </p:nvSpPr>
        <p:spPr bwMode="auto">
          <a:xfrm>
            <a:off x="3707904" y="4869160"/>
            <a:ext cx="4608512" cy="512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FontTx/>
              <a:buNone/>
            </a:pPr>
            <a:r>
              <a:rPr lang="en-US" altLang="en-US" sz="2800" b="1" dirty="0"/>
              <a:t>Fixed set of items</a:t>
            </a:r>
          </a:p>
        </p:txBody>
      </p:sp>
      <p:sp>
        <p:nvSpPr>
          <p:cNvPr id="7" name="Rectangle 3">
            <a:extLst>
              <a:ext uri="{FF2B5EF4-FFF2-40B4-BE49-F238E27FC236}">
                <a16:creationId xmlns:a16="http://schemas.microsoft.com/office/drawing/2014/main" id="{4738864D-F805-3ACB-AF9E-51213AB64FFB}"/>
              </a:ext>
            </a:extLst>
          </p:cNvPr>
          <p:cNvSpPr txBox="1">
            <a:spLocks noChangeArrowheads="1"/>
          </p:cNvSpPr>
          <p:nvPr/>
        </p:nvSpPr>
        <p:spPr bwMode="auto">
          <a:xfrm>
            <a:off x="5940152" y="5862053"/>
            <a:ext cx="2808312" cy="6632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FontTx/>
              <a:buNone/>
            </a:pPr>
            <a:r>
              <a:rPr lang="en-US" altLang="en-US" sz="2800" b="1" dirty="0"/>
              <a:t>Open ended</a:t>
            </a:r>
          </a:p>
        </p:txBody>
      </p:sp>
      <p:sp>
        <p:nvSpPr>
          <p:cNvPr id="3" name="Rectangle 3">
            <a:extLst>
              <a:ext uri="{FF2B5EF4-FFF2-40B4-BE49-F238E27FC236}">
                <a16:creationId xmlns:a16="http://schemas.microsoft.com/office/drawing/2014/main" id="{DB53E0C4-F425-BC59-EF04-086FF7C8FC14}"/>
              </a:ext>
            </a:extLst>
          </p:cNvPr>
          <p:cNvSpPr txBox="1">
            <a:spLocks noChangeArrowheads="1"/>
          </p:cNvSpPr>
          <p:nvPr/>
        </p:nvSpPr>
        <p:spPr bwMode="auto">
          <a:xfrm>
            <a:off x="1907704" y="3761553"/>
            <a:ext cx="6840760" cy="603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FontTx/>
              <a:buNone/>
            </a:pPr>
            <a:r>
              <a:rPr lang="en-US" altLang="en-US" sz="2800" b="1" dirty="0"/>
              <a:t>Suggested experiments</a:t>
            </a:r>
          </a:p>
        </p:txBody>
      </p:sp>
    </p:spTree>
    <p:extLst>
      <p:ext uri="{BB962C8B-B14F-4D97-AF65-F5344CB8AC3E}">
        <p14:creationId xmlns:p14="http://schemas.microsoft.com/office/powerpoint/2010/main" val="186053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24877-FBC4-982D-0313-0DCEC053E7C4}"/>
              </a:ext>
            </a:extLst>
          </p:cNvPr>
          <p:cNvSpPr>
            <a:spLocks noGrp="1"/>
          </p:cNvSpPr>
          <p:nvPr>
            <p:ph idx="1"/>
          </p:nvPr>
        </p:nvSpPr>
        <p:spPr/>
        <p:txBody>
          <a:bodyPr/>
          <a:lstStyle/>
          <a:p>
            <a:pPr marL="0" indent="0">
              <a:lnSpc>
                <a:spcPct val="90000"/>
              </a:lnSpc>
              <a:buNone/>
            </a:pPr>
            <a:r>
              <a:rPr lang="en-US" altLang="en-US" b="1" dirty="0"/>
              <a:t>Ideas for Student Designed </a:t>
            </a:r>
            <a:r>
              <a:rPr lang="en-US" altLang="en-US" b="1" dirty="0" err="1"/>
              <a:t>Pracs</a:t>
            </a:r>
            <a:endParaRPr lang="en-US" altLang="en-US" b="1" dirty="0"/>
          </a:p>
          <a:p>
            <a:pPr marL="0" indent="0">
              <a:lnSpc>
                <a:spcPct val="90000"/>
              </a:lnSpc>
              <a:buNone/>
            </a:pPr>
            <a:endParaRPr lang="en-US" altLang="en-US" dirty="0"/>
          </a:p>
          <a:p>
            <a:pPr marL="0" indent="0">
              <a:lnSpc>
                <a:spcPct val="90000"/>
              </a:lnSpc>
              <a:buNone/>
            </a:pPr>
            <a:r>
              <a:rPr lang="en-US" altLang="en-US" dirty="0"/>
              <a:t>Look at the de-identified data in Student </a:t>
            </a:r>
            <a:r>
              <a:rPr lang="en-US" altLang="en-US" dirty="0" err="1"/>
              <a:t>RiskAssess</a:t>
            </a:r>
            <a:r>
              <a:rPr lang="en-US" altLang="en-US" dirty="0"/>
              <a:t> (620 schools)!</a:t>
            </a:r>
          </a:p>
          <a:p>
            <a:pPr marL="0" indent="0">
              <a:buNone/>
            </a:pPr>
            <a:endParaRPr lang="en-US" dirty="0"/>
          </a:p>
        </p:txBody>
      </p:sp>
    </p:spTree>
    <p:extLst>
      <p:ext uri="{BB962C8B-B14F-4D97-AF65-F5344CB8AC3E}">
        <p14:creationId xmlns:p14="http://schemas.microsoft.com/office/powerpoint/2010/main" val="276207335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51308</TotalTime>
  <Words>1072</Words>
  <Application>Microsoft Macintosh PowerPoint</Application>
  <PresentationFormat>On-screen Show (4:3)</PresentationFormat>
  <Paragraphs>210</Paragraphs>
  <Slides>28</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System Font Regular</vt:lpstr>
      <vt:lpstr>Wingdings</vt:lpstr>
      <vt:lpstr>Blank Presentation</vt:lpstr>
      <vt:lpstr>Picture</vt:lpstr>
      <vt:lpstr>The joy of student-designed experiments</vt:lpstr>
      <vt:lpstr>QCAA</vt:lpstr>
      <vt:lpstr>QCAA</vt:lpstr>
      <vt:lpstr>QCAA</vt:lpstr>
      <vt:lpstr>Why do a risk assessment?</vt:lpstr>
      <vt:lpstr>PowerPoint Presentation</vt:lpstr>
      <vt:lpstr>PowerPoint Presentation</vt:lpstr>
      <vt:lpstr>Type of Investigation</vt:lpstr>
      <vt:lpstr>PowerPoint Presentation</vt:lpstr>
      <vt:lpstr>PowerPoint Presentation</vt:lpstr>
      <vt:lpstr>Finding the most popular…</vt:lpstr>
      <vt:lpstr>PowerPoint Presentation</vt:lpstr>
      <vt:lpstr>PowerPoint Presentation</vt:lpstr>
      <vt:lpstr>Most Popular in Year 10</vt:lpstr>
      <vt:lpstr>Most Popular in 11 &amp; 12</vt:lpstr>
      <vt:lpstr>Suggestions</vt:lpstr>
      <vt:lpstr> </vt:lpstr>
      <vt:lpstr>PowerPoint Presentation</vt:lpstr>
      <vt:lpstr>Student RiskAssess: advantages for students</vt:lpstr>
      <vt:lpstr>PowerPoint Presentation</vt:lpstr>
      <vt:lpstr>PowerPoint Presentation</vt:lpstr>
      <vt:lpstr>Student RiskAssess: advantages for staff</vt:lpstr>
      <vt:lpstr>Student RiskAssess: Details</vt:lpstr>
      <vt:lpstr>2800 schools QLD: 461 (84%)</vt:lpstr>
      <vt:lpstr>PowerPoint Presentation</vt:lpstr>
      <vt:lpstr>Student RiskAssess: advantages for disposal</vt:lpstr>
      <vt:lpstr>Summary of benefits</vt:lpstr>
      <vt:lpstr>DEMO  From a STUDENT perspective  From a STAFF perspective  Disposal information</vt:lpstr>
    </vt:vector>
  </TitlesOfParts>
  <Company>CEIC 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and control of risks</dc:title>
  <dc:creator>Phillip Crisp</dc:creator>
  <cp:lastModifiedBy>Phillip Crisp</cp:lastModifiedBy>
  <cp:revision>390</cp:revision>
  <cp:lastPrinted>2013-04-09T02:36:58Z</cp:lastPrinted>
  <dcterms:created xsi:type="dcterms:W3CDTF">2008-09-14T02:46:40Z</dcterms:created>
  <dcterms:modified xsi:type="dcterms:W3CDTF">2026-06-20T03:11:41Z</dcterms:modified>
</cp:coreProperties>
</file>