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95" r:id="rId3"/>
    <p:sldId id="259" r:id="rId4"/>
    <p:sldId id="294" r:id="rId5"/>
    <p:sldId id="296" r:id="rId6"/>
    <p:sldId id="271" r:id="rId7"/>
    <p:sldId id="277" r:id="rId8"/>
    <p:sldId id="278" r:id="rId9"/>
    <p:sldId id="280" r:id="rId10"/>
    <p:sldId id="284" r:id="rId11"/>
    <p:sldId id="279" r:id="rId12"/>
    <p:sldId id="282" r:id="rId13"/>
    <p:sldId id="283" r:id="rId14"/>
    <p:sldId id="285" r:id="rId15"/>
    <p:sldId id="288" r:id="rId16"/>
    <p:sldId id="293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0"/>
    <p:restoredTop sz="94677"/>
  </p:normalViewPr>
  <p:slideViewPr>
    <p:cSldViewPr>
      <p:cViewPr varScale="1">
        <p:scale>
          <a:sx n="190" d="100"/>
          <a:sy n="190" d="100"/>
        </p:scale>
        <p:origin x="192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is.safeworkaustralia.gov.a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cha.europa.eu/information-on-chemicals/cl-inventory-databas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skassess.com.au/docs/GHSdataSolution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RiskAssess</a:t>
            </a:r>
            <a:r>
              <a:rPr lang="en-US" altLang="en-US" dirty="0"/>
              <a:t>: tips and tricks</a:t>
            </a:r>
            <a:br>
              <a:rPr lang="en-US" altLang="en-US" dirty="0"/>
            </a:br>
            <a:r>
              <a:rPr lang="en-US" altLang="en-US" dirty="0"/>
              <a:t>for experienced users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>
            <a:extLst>
              <a:ext uri="{FF2B5EF4-FFF2-40B4-BE49-F238E27FC236}">
                <a16:creationId xmlns:a16="http://schemas.microsoft.com/office/drawing/2014/main" id="{8D32D79F-CCE5-DB41-84C3-EED429FF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813593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/>
              <a:t>Label for a</a:t>
            </a:r>
          </a:p>
          <a:p>
            <a:pPr algn="ctr"/>
            <a:r>
              <a:rPr lang="en-US" altLang="en-US" sz="2800"/>
              <a:t>“Decanted or transferred hazardous chemical”</a:t>
            </a:r>
          </a:p>
          <a:p>
            <a:endParaRPr lang="en-US" altLang="en-US"/>
          </a:p>
          <a:p>
            <a:r>
              <a:rPr lang="en-US" altLang="en-US" sz="2000"/>
              <a:t>“must, at a minimum, be written in English and include the following: </a:t>
            </a:r>
          </a:p>
          <a:p>
            <a:r>
              <a:rPr lang="en-US" altLang="en-US" sz="2000"/>
              <a:t>• the product identifier, and</a:t>
            </a:r>
          </a:p>
          <a:p>
            <a:r>
              <a:rPr lang="en-US" altLang="en-US" sz="2000"/>
              <a:t>• a hazard pictogram </a:t>
            </a:r>
            <a:r>
              <a:rPr lang="en-US" altLang="en-US" sz="2000">
                <a:solidFill>
                  <a:srgbClr val="FF0000"/>
                </a:solidFill>
              </a:rPr>
              <a:t>or</a:t>
            </a:r>
            <a:r>
              <a:rPr lang="en-US" altLang="en-US" sz="2000"/>
              <a:t> hazard statement consistent with the correct classification of the chemical”</a:t>
            </a:r>
          </a:p>
          <a:p>
            <a:endParaRPr lang="en-US" altLang="en-US" sz="2000"/>
          </a:p>
          <a:p>
            <a:r>
              <a:rPr lang="en-US" altLang="en-US" sz="2000"/>
              <a:t>Guidelines for minimum text and pictogram size:</a:t>
            </a:r>
          </a:p>
          <a:p>
            <a:endParaRPr lang="en-US" altLang="en-US" sz="2000"/>
          </a:p>
          <a:p>
            <a:r>
              <a:rPr lang="en-US" altLang="en-US" sz="2000"/>
              <a:t>         </a:t>
            </a:r>
            <a:r>
              <a:rPr lang="en-US" altLang="en-US" sz="2000" i="1"/>
              <a:t>Volume                     Text                      Pictogram</a:t>
            </a:r>
          </a:p>
          <a:p>
            <a:r>
              <a:rPr lang="en-US" altLang="en-US" sz="2000"/>
              <a:t>      &lt; 500 mL                  2.5 mm                       15 mm</a:t>
            </a:r>
          </a:p>
          <a:p>
            <a:r>
              <a:rPr lang="en-US" altLang="en-US" sz="2000"/>
              <a:t>      500 mL to 5 L              3 mm                        20 mm</a:t>
            </a:r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1800"/>
              <a:t>[Safe Work Australia “</a:t>
            </a:r>
            <a:r>
              <a:rPr lang="en-US" altLang="ja-JP" sz="1800"/>
              <a:t>Labelling of Workplace Hazardous Chemicals Code of Practice</a:t>
            </a:r>
            <a:r>
              <a:rPr lang="en-US" altLang="en-US" sz="1800"/>
              <a:t>”</a:t>
            </a:r>
            <a:r>
              <a:rPr lang="en-US" altLang="ja-JP" sz="1800"/>
              <a:t> March 2015, adopted in every jurisdiction except WA; VIC indirect]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RiskAssess follows the Code of Practice for labelling!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7664882-A69D-5648-8B15-14188895C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HCIS</a:t>
            </a:r>
            <a:endParaRPr lang="en-US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127F839-68E8-D447-AE5C-1A20A4FEA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77200" cy="506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Hazardous Chemical Information System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hlinkClick r:id="rId2"/>
              </a:rPr>
              <a:t>www.hcis.safeworkaustralia.gov.au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You can “Search Hazardous Chemicals” using</a:t>
            </a:r>
          </a:p>
          <a:p>
            <a:pPr eaLnBrk="1" hangingPunct="1"/>
            <a:r>
              <a:rPr lang="en-US" altLang="ja-JP" sz="2400" dirty="0"/>
              <a:t>chemical name (sometimes use weird names!)</a:t>
            </a:r>
          </a:p>
          <a:p>
            <a:pPr eaLnBrk="1" hangingPunct="1"/>
            <a:r>
              <a:rPr lang="en-US" altLang="ja-JP" sz="2400" dirty="0"/>
              <a:t>CAS Registry Number (more reliable)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Provides recent information on classification and labelling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No solution information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6A08F95-6985-5745-8F91-8C61F19F8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/>
              <a:t>ECHA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E478CBE-4F0C-2643-9643-84B312512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772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European Chemicals Association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hlinkClick r:id="rId2"/>
              </a:rPr>
              <a:t>http://echa.europa.eu/information-on-chemicals/cl-inventory-database</a:t>
            </a: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Classification and Labelling (CL) Inventory</a:t>
            </a:r>
            <a:endParaRPr lang="en-US" altLang="ja-JP" sz="2400"/>
          </a:p>
          <a:p>
            <a:pPr eaLnBrk="1" hangingPunct="1">
              <a:buFontTx/>
              <a:buNone/>
            </a:pPr>
            <a:r>
              <a:rPr lang="en-US" altLang="en-US" sz="2400"/>
              <a:t>    • notifications by chemical companies in Europe of</a:t>
            </a:r>
            <a:br>
              <a:rPr lang="en-US" altLang="en-US" sz="2400"/>
            </a:br>
            <a:r>
              <a:rPr lang="en-US" altLang="en-US" sz="2400"/>
              <a:t>  classifications according to GHS criteria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• harmonised classifications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Provides latest information on classification and labelling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Some solution information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Clumsy to use, due to need to translate codes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0B4F415-DAAD-2E4F-87EE-BA6040DBD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/>
              <a:t>Solutions</a:t>
            </a:r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1783C35-D65F-DF41-89CD-ED231BD56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37563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Experimental data available only for common industrial chemicals (e.g. NaOH)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Otherwise, a solution is regarded as mixture, with water as an inert diluent.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GHS rules for mixtures apply.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See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hlinkClick r:id="rId2"/>
              </a:rPr>
              <a:t>https://www.riskassess.com.au/docs/GHSdataSolutions.pdf</a:t>
            </a: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for a summary of the process</a:t>
            </a:r>
          </a:p>
          <a:p>
            <a:pPr eaLnBrk="1" hangingPunct="1">
              <a:buFontTx/>
              <a:buNone/>
            </a:pPr>
            <a:endParaRPr lang="en-US" altLang="ja-JP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55FB78D-C56F-BD40-896F-7CB8BFD41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0000"/>
                </a:solidFill>
              </a:rPr>
              <a:t>RiskAssess</a:t>
            </a:r>
            <a:r>
              <a:rPr lang="en-US" altLang="en-US" sz="3600" dirty="0">
                <a:solidFill>
                  <a:srgbClr val="000000"/>
                </a:solidFill>
              </a:rPr>
              <a:t> data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F32C35F-5336-8C43-9F34-4C33A3FA0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Pure chemicals (&gt;1200)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ECHA data “</a:t>
            </a:r>
            <a:r>
              <a:rPr lang="en-US" altLang="ja-JP" sz="2400" dirty="0" err="1">
                <a:solidFill>
                  <a:srgbClr val="000000"/>
                </a:solidFill>
              </a:rPr>
              <a:t>Harmonised</a:t>
            </a:r>
            <a:r>
              <a:rPr lang="en-US" altLang="ja-JP" sz="2400" dirty="0">
                <a:solidFill>
                  <a:srgbClr val="000000"/>
                </a:solidFill>
              </a:rPr>
              <a:t> classification</a:t>
            </a:r>
            <a:r>
              <a:rPr lang="en-US" altLang="en-US" sz="2400" dirty="0">
                <a:solidFill>
                  <a:srgbClr val="000000"/>
                </a:solidFill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</a:rPr>
              <a:t>, if available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If not, most common classification (more conservative, if two)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Solutions (&gt;1000)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ECHA data “Specific concentration limits”, if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If not, application of GHS rules for mixtures to ECHA data for pure chemical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RiskAssess</a:t>
            </a:r>
            <a:r>
              <a:rPr lang="en-US" altLang="en-US" sz="2400" dirty="0">
                <a:solidFill>
                  <a:srgbClr val="000000"/>
                </a:solidFill>
              </a:rPr>
              <a:t> data updated following ECHA updates!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RiskAssess</a:t>
            </a:r>
            <a:r>
              <a:rPr lang="en-US" altLang="en-US" sz="2400" dirty="0">
                <a:solidFill>
                  <a:srgbClr val="000000"/>
                </a:solidFill>
              </a:rPr>
              <a:t> data may not agree with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• data from other sources, 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• old 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Standard Labels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r>
              <a:rPr lang="en-US" altLang="en-US" sz="2400"/>
              <a:t>For pure substances and aqueous solutions</a:t>
            </a:r>
          </a:p>
          <a:p>
            <a:r>
              <a:rPr lang="en-US" altLang="en-US" sz="2400"/>
              <a:t>For common indicators/dyes in aqueous alcohol and for common reagents</a:t>
            </a:r>
          </a:p>
          <a:p>
            <a:r>
              <a:rPr lang="en-US" altLang="en-US" sz="2400"/>
              <a:t>Automatically uses information from RiskAsssess database to generate labels</a:t>
            </a:r>
          </a:p>
          <a:p>
            <a:r>
              <a:rPr lang="en-US" altLang="en-US" sz="2400"/>
              <a:t>Automatically calculates solution labels based on the concentration you enter</a:t>
            </a:r>
          </a:p>
          <a:p>
            <a:r>
              <a:rPr lang="en-US" altLang="en-US" sz="2400"/>
              <a:t>Options for colour spots and “SDS available”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>
            <a:extLst>
              <a:ext uri="{FF2B5EF4-FFF2-40B4-BE49-F238E27FC236}">
                <a16:creationId xmlns:a16="http://schemas.microsoft.com/office/drawing/2014/main" id="{F5CD1327-0E00-5A48-9512-C01BFC7B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65931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5F4339B5-1F1C-824A-9DC4-89999DB1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36725"/>
            <a:ext cx="19431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6C813EDB-1C5E-B448-BDDE-7475F2DD1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36725"/>
            <a:ext cx="1371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34490A57-DEF7-6141-84F8-8287C1F27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65513"/>
            <a:ext cx="32654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1">
            <a:extLst>
              <a:ext uri="{FF2B5EF4-FFF2-40B4-BE49-F238E27FC236}">
                <a16:creationId xmlns:a16="http://schemas.microsoft.com/office/drawing/2014/main" id="{E65746D4-3979-894B-A350-CE25E87F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229225"/>
            <a:ext cx="669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&gt;100,000 label sheets downloaded</a:t>
            </a:r>
          </a:p>
          <a:p>
            <a:r>
              <a:rPr lang="en-US" altLang="en-US" dirty="0"/>
              <a:t>by 1800 secondary schools since 25/9/16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6939E1E-072D-904A-8A94-9EB248BA3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Custom Labels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FED7D86-51EE-ED49-B2C7-C7BCC1E33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r>
              <a:rPr lang="en-US" altLang="en-US" sz="2400"/>
              <a:t>For commercial products, using data from SDSs</a:t>
            </a:r>
          </a:p>
          <a:p>
            <a:r>
              <a:rPr lang="en-US" altLang="en-US" sz="2400"/>
              <a:t>For mixtures of chemicals not in the RiskAssess database (calculate yourself)</a:t>
            </a:r>
          </a:p>
          <a:p>
            <a:r>
              <a:rPr lang="en-US" altLang="en-US" sz="2400"/>
              <a:t>Allows you to make any GHS label, by selecting signal word, pictograms and hazard statements</a:t>
            </a:r>
          </a:p>
          <a:p>
            <a:r>
              <a:rPr lang="en-US" altLang="en-US" sz="2400"/>
              <a:t>GHS checking of signal word and pictograms</a:t>
            </a:r>
          </a:p>
          <a:p>
            <a:r>
              <a:rPr lang="en-US" altLang="en-US" sz="2400"/>
              <a:t>options for colour spots and “SDS available”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creen Shot 2017-08-23 at 4.54.44 PM.png">
            <a:extLst>
              <a:ext uri="{FF2B5EF4-FFF2-40B4-BE49-F238E27FC236}">
                <a16:creationId xmlns:a16="http://schemas.microsoft.com/office/drawing/2014/main" id="{EB478965-C6A7-7A46-8C31-9AD3FA20B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59175"/>
            <a:ext cx="2943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Screen Shot 2017-08-23 at 4.57.15 PM.png">
            <a:extLst>
              <a:ext uri="{FF2B5EF4-FFF2-40B4-BE49-F238E27FC236}">
                <a16:creationId xmlns:a16="http://schemas.microsoft.com/office/drawing/2014/main" id="{771EEC51-2C80-9244-A2B4-0C40039A8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87513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Screen Shot 2017-08-23 at 4.59.46 PM.png">
            <a:extLst>
              <a:ext uri="{FF2B5EF4-FFF2-40B4-BE49-F238E27FC236}">
                <a16:creationId xmlns:a16="http://schemas.microsoft.com/office/drawing/2014/main" id="{A496BF6A-1417-384B-9993-082219082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87513"/>
            <a:ext cx="136683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" descr="Screen Shot 2017-08-24 at 11.17.50 AM.png">
            <a:extLst>
              <a:ext uri="{FF2B5EF4-FFF2-40B4-BE49-F238E27FC236}">
                <a16:creationId xmlns:a16="http://schemas.microsoft.com/office/drawing/2014/main" id="{7F1265E6-B603-ED4F-92BD-E0D892914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6815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64904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653136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1800 schools</a:t>
            </a:r>
            <a:br>
              <a:rPr lang="en-US" altLang="en-US" sz="2400" dirty="0"/>
            </a:br>
            <a:r>
              <a:rPr lang="en-US" altLang="en-US" sz="2400" dirty="0"/>
              <a:t>QLD: 320 (54%)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56490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400 schools</a:t>
            </a:r>
            <a:br>
              <a:rPr lang="en-US" altLang="en-US" sz="2400" kern="0" dirty="0"/>
            </a:br>
            <a:r>
              <a:rPr lang="en-US" altLang="en-US" sz="2400" kern="0" dirty="0"/>
              <a:t>QLD: 160 (26%)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4653136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160 schools</a:t>
            </a:r>
            <a:br>
              <a:rPr lang="en-US" altLang="en-US" sz="2400" kern="0" dirty="0"/>
            </a:br>
            <a:r>
              <a:rPr lang="en-US" altLang="en-US" sz="2400" kern="0" dirty="0"/>
              <a:t>QLD: 0 (0%)</a:t>
            </a:r>
          </a:p>
        </p:txBody>
      </p:sp>
    </p:spTree>
    <p:extLst>
      <p:ext uri="{BB962C8B-B14F-4D97-AF65-F5344CB8AC3E}">
        <p14:creationId xmlns:p14="http://schemas.microsoft.com/office/powerpoint/2010/main" val="153896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4501" y="683865"/>
            <a:ext cx="3974976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click in banner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 err="1"/>
              <a:t>hcl</a:t>
            </a:r>
            <a:r>
              <a:rPr lang="en-AU" altLang="en-US" sz="2000" dirty="0"/>
              <a:t>, part name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links, hot links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download csv (for any dates)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CARA: high &amp; extreme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link RA and SRA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questions and answers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eBook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684716"/>
            <a:ext cx="3974976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commercial products (others)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Reschedule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archive risk assessments, icon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 err="1"/>
              <a:t>labtech</a:t>
            </a:r>
            <a:r>
              <a:rPr lang="en-AU" sz="2000" kern="0" dirty="0"/>
              <a:t>-only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annual review, backup, delete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CARA: 3</a:t>
            </a:r>
            <a:r>
              <a:rPr lang="en-AU" sz="2000" kern="0" baseline="30000" dirty="0"/>
              <a:t>rd</a:t>
            </a:r>
            <a:r>
              <a:rPr lang="en-AU" sz="2000" kern="0" dirty="0"/>
              <a:t> 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3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GHS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89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Internationally agreed system (UN, esp. Europe)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Classification</a:t>
            </a:r>
            <a:r>
              <a:rPr lang="en-US" altLang="en-US" sz="2400" dirty="0"/>
              <a:t> of</a:t>
            </a:r>
            <a:br>
              <a:rPr lang="en-US" altLang="en-US" sz="2400" dirty="0"/>
            </a:br>
            <a:r>
              <a:rPr lang="en-US" altLang="en-US" sz="2400" dirty="0"/>
              <a:t>- physical hazards, e.g. flammability</a:t>
            </a:r>
            <a:br>
              <a:rPr lang="en-US" altLang="en-US" sz="2400" dirty="0"/>
            </a:br>
            <a:r>
              <a:rPr lang="en-US" altLang="en-US" sz="2400" dirty="0"/>
              <a:t>- health hazards, e.g. carcinogenicity</a:t>
            </a:r>
            <a:br>
              <a:rPr lang="en-US" altLang="en-US" sz="2400" dirty="0"/>
            </a:br>
            <a:r>
              <a:rPr lang="en-US" altLang="en-US" sz="2400" dirty="0"/>
              <a:t>- environmental hazards, e.g. acute aquatic toxicity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Labelling</a:t>
            </a:r>
            <a:r>
              <a:rPr lang="en-US" altLang="en-US" sz="2400" dirty="0"/>
              <a:t> with</a:t>
            </a:r>
            <a:br>
              <a:rPr lang="en-US" altLang="en-US" sz="2400" dirty="0"/>
            </a:br>
            <a:r>
              <a:rPr lang="en-US" altLang="en-US" sz="2400" dirty="0"/>
              <a:t>- 9 new hazard pictograms</a:t>
            </a:r>
            <a:br>
              <a:rPr lang="en-US" altLang="en-US" sz="2400" dirty="0"/>
            </a:br>
            <a:r>
              <a:rPr lang="en-US" altLang="en-US" sz="2400" dirty="0"/>
              <a:t>- signal words</a:t>
            </a:r>
            <a:br>
              <a:rPr lang="en-US" altLang="en-US" sz="2400" dirty="0"/>
            </a:br>
            <a:r>
              <a:rPr lang="en-US" altLang="en-US" sz="2400" dirty="0"/>
              <a:t>- hazard statements</a:t>
            </a:r>
            <a:br>
              <a:rPr lang="en-US" altLang="en-US" sz="2400" dirty="0"/>
            </a:br>
            <a:r>
              <a:rPr lang="en-US" altLang="en-US" sz="2400" dirty="0"/>
              <a:t>- precautionary statements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Safety Data Sheets (SDSs)</a:t>
            </a:r>
            <a:r>
              <a:rPr lang="en-US" altLang="en-US" sz="2400" dirty="0"/>
              <a:t> with</a:t>
            </a:r>
            <a:br>
              <a:rPr lang="en-US" altLang="en-US" sz="2400" dirty="0"/>
            </a:br>
            <a:r>
              <a:rPr lang="en-US" altLang="en-US" sz="2400" dirty="0"/>
              <a:t>- updated &amp; more extensive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248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DF806CE-9C96-F244-917A-5243AF609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Literature</a:t>
            </a:r>
            <a:endParaRPr lang="en-US" altLang="en-US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E45ACAB-404E-1743-9CB8-88281D98A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Purple Book</a:t>
            </a:r>
            <a:br>
              <a:rPr lang="en-US" altLang="en-US" sz="2000"/>
            </a:br>
            <a:r>
              <a:rPr lang="ja-JP" altLang="en-US" sz="2000"/>
              <a:t>“</a:t>
            </a:r>
            <a:r>
              <a:rPr lang="en-US" altLang="ja-JP" sz="2000"/>
              <a:t>Globally Harmonized System of Classification and Labelling of Chemicals (GHS)</a:t>
            </a:r>
            <a:r>
              <a:rPr lang="ja-JP" altLang="en-US" sz="2000"/>
              <a:t>”</a:t>
            </a:r>
            <a:r>
              <a:rPr lang="en-US" altLang="ja-JP" sz="2000"/>
              <a:t> 561pp, 3.2MB download as pdf</a:t>
            </a:r>
            <a:br>
              <a:rPr lang="en-US" altLang="ja-JP" sz="2000"/>
            </a:br>
            <a:r>
              <a:rPr lang="en-US" altLang="ja-JP" sz="2000"/>
              <a:t>- official text, Australia using Rev. 3 (2009), but  Rev. 7 (2017) latest</a:t>
            </a:r>
            <a:br>
              <a:rPr lang="en-US" altLang="ja-JP" sz="2000"/>
            </a:br>
            <a:endParaRPr lang="en-US" altLang="ja-JP" sz="20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Companion Guide</a:t>
            </a:r>
            <a:br>
              <a:rPr lang="en-US" altLang="en-US" sz="2000"/>
            </a:br>
            <a:r>
              <a:rPr lang="en-US" altLang="en-US" sz="2000"/>
              <a:t> </a:t>
            </a:r>
            <a:r>
              <a:rPr lang="ja-JP" altLang="en-US" sz="2000"/>
              <a:t>“</a:t>
            </a:r>
            <a:r>
              <a:rPr lang="en-US" altLang="ja-JP" sz="2000"/>
              <a:t>Understanding the Globally Harmonized System of Classification and Labelling of Chemicals (GHS)</a:t>
            </a:r>
            <a:r>
              <a:rPr lang="ja-JP" altLang="en-US" sz="2000"/>
              <a:t>”</a:t>
            </a:r>
            <a:r>
              <a:rPr lang="en-US" altLang="ja-JP" sz="2000"/>
              <a:t> 89pp, 0.9MB download as pdf</a:t>
            </a:r>
            <a:br>
              <a:rPr lang="en-US" altLang="ja-JP" sz="2000"/>
            </a:br>
            <a:r>
              <a:rPr lang="en-US" altLang="ja-JP" sz="2000"/>
              <a:t>- easy-to-read summary and learning tool, from UNITAR website </a:t>
            </a:r>
            <a:br>
              <a:rPr lang="en-US" altLang="ja-JP" sz="2000"/>
            </a:br>
            <a:endParaRPr lang="en-US" altLang="ja-JP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72BFC5"/>
                </a:solidFill>
                <a:hlinkClick r:id="rId2"/>
              </a:rPr>
              <a:t>www.unece.org</a:t>
            </a:r>
            <a:endParaRPr lang="en-US" altLang="en-US" sz="2000">
              <a:solidFill>
                <a:srgbClr val="72BFC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/>
              <a:t>Our Work/Transport/Dangerous Goods</a:t>
            </a:r>
            <a:r>
              <a:rPr lang="en-US" altLang="en-US" sz="2000"/>
              <a:t>:</a:t>
            </a:r>
            <a:r>
              <a:rPr lang="en-US" altLang="ja-JP" sz="2000"/>
              <a:t> </a:t>
            </a:r>
            <a:r>
              <a:rPr lang="ja-JP" altLang="en-US" sz="2000"/>
              <a:t>“</a:t>
            </a:r>
            <a:r>
              <a:rPr lang="en-US" altLang="ja-JP" sz="2000"/>
              <a:t>GHS official text and corrigenda</a:t>
            </a:r>
            <a:r>
              <a:rPr lang="ja-JP" altLang="en-US" sz="2000"/>
              <a:t>”</a:t>
            </a:r>
            <a:endParaRPr lang="en-US" altLang="ja-JP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GHS (Rev. 7) 2017 [one document] or GHS (Rev. 3) 2009 [in pieces]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or obtain the latest version directly 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72BFC5"/>
                </a:solidFill>
              </a:rPr>
              <a:t>www.unece.org/trans/danger/publi/ghs/ghs_rev07/07files_e0.html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4F7BCC83-8A25-DA48-AAEB-E8004DDD7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Label for original container</a:t>
            </a:r>
            <a:endParaRPr lang="en-US" altLang="en-US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9D78555-DA74-3541-A5A8-2422E1331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/>
              <a:t>Product identifier (e.g. name)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Proper shipping name &amp; UN Number (if Dangerous Good)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Name, address and phone number of Australian importer or manufacturer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Identity and proportions, if a mixture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Signal word e.g. Danger or Warning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Hazard Statement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Hazard Pictogram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Precautionary Statements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Any other information, e.g. first aid &amp; emergency procedures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Expiry date of the chemical, if applicable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explos">
            <a:extLst>
              <a:ext uri="{FF2B5EF4-FFF2-40B4-BE49-F238E27FC236}">
                <a16:creationId xmlns:a16="http://schemas.microsoft.com/office/drawing/2014/main" id="{CFD5A518-1526-964D-A61F-AA753023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209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 descr="flamme">
            <a:extLst>
              <a:ext uri="{FF2B5EF4-FFF2-40B4-BE49-F238E27FC236}">
                <a16:creationId xmlns:a16="http://schemas.microsoft.com/office/drawing/2014/main" id="{AF9222A7-4D2E-7A44-AECD-4E0254FA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208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rondflam">
            <a:extLst>
              <a:ext uri="{FF2B5EF4-FFF2-40B4-BE49-F238E27FC236}">
                <a16:creationId xmlns:a16="http://schemas.microsoft.com/office/drawing/2014/main" id="{30D6A38B-6409-504D-8FBE-D76F1673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1621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bottle">
            <a:extLst>
              <a:ext uri="{FF2B5EF4-FFF2-40B4-BE49-F238E27FC236}">
                <a16:creationId xmlns:a16="http://schemas.microsoft.com/office/drawing/2014/main" id="{6425AE26-0016-DA47-AC7A-6D66108F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155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acid_red">
            <a:extLst>
              <a:ext uri="{FF2B5EF4-FFF2-40B4-BE49-F238E27FC236}">
                <a16:creationId xmlns:a16="http://schemas.microsoft.com/office/drawing/2014/main" id="{369833D1-590E-4940-BEC5-EC055B35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skull">
            <a:extLst>
              <a:ext uri="{FF2B5EF4-FFF2-40B4-BE49-F238E27FC236}">
                <a16:creationId xmlns:a16="http://schemas.microsoft.com/office/drawing/2014/main" id="{7750E05F-5054-F94B-B5AC-9B1C04B8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359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exclam">
            <a:extLst>
              <a:ext uri="{FF2B5EF4-FFF2-40B4-BE49-F238E27FC236}">
                <a16:creationId xmlns:a16="http://schemas.microsoft.com/office/drawing/2014/main" id="{77D60193-CA64-5747-9368-E3A4280E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057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silhouete">
            <a:extLst>
              <a:ext uri="{FF2B5EF4-FFF2-40B4-BE49-F238E27FC236}">
                <a16:creationId xmlns:a16="http://schemas.microsoft.com/office/drawing/2014/main" id="{17116831-D61E-174F-B40B-40187D37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Aquatic-pollut-red">
            <a:extLst>
              <a:ext uri="{FF2B5EF4-FFF2-40B4-BE49-F238E27FC236}">
                <a16:creationId xmlns:a16="http://schemas.microsoft.com/office/drawing/2014/main" id="{0E9D9CE4-26AF-9742-8EBD-DFF8CA76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5988"/>
            <a:ext cx="21336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3B724483-1917-CE40-94C1-E3FF12D5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094538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46836</TotalTime>
  <Words>647</Words>
  <Application>Microsoft Macintosh PowerPoint</Application>
  <PresentationFormat>On-screen Show (4:3)</PresentationFormat>
  <Paragraphs>153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Blank Presentation</vt:lpstr>
      <vt:lpstr>RiskAssess: tips and tricks for experienced users</vt:lpstr>
      <vt:lpstr>1800 schools QLD: 320 (54%)</vt:lpstr>
      <vt:lpstr>Menu</vt:lpstr>
      <vt:lpstr>PowerPoint Presentation</vt:lpstr>
      <vt:lpstr>GHS</vt:lpstr>
      <vt:lpstr>Literature</vt:lpstr>
      <vt:lpstr>Label for original container</vt:lpstr>
      <vt:lpstr>PowerPoint Presentation</vt:lpstr>
      <vt:lpstr>PowerPoint Presentation</vt:lpstr>
      <vt:lpstr>PowerPoint Presentation</vt:lpstr>
      <vt:lpstr>HCIS</vt:lpstr>
      <vt:lpstr>ECHA</vt:lpstr>
      <vt:lpstr>Solutions</vt:lpstr>
      <vt:lpstr>RiskAssess data</vt:lpstr>
      <vt:lpstr>Standard Labels</vt:lpstr>
      <vt:lpstr>PowerPoint Presentation</vt:lpstr>
      <vt:lpstr>Custom Labels</vt:lpstr>
      <vt:lpstr>PowerPoint Presentation</vt:lpstr>
    </vt:vector>
  </TitlesOfParts>
  <Company>CEIC UNSW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200</cp:revision>
  <cp:lastPrinted>2008-09-18T23:01:23Z</cp:lastPrinted>
  <dcterms:created xsi:type="dcterms:W3CDTF">2008-09-14T02:46:40Z</dcterms:created>
  <dcterms:modified xsi:type="dcterms:W3CDTF">2018-06-18T23:58:56Z</dcterms:modified>
</cp:coreProperties>
</file>