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25" r:id="rId3"/>
    <p:sldId id="294" r:id="rId4"/>
    <p:sldId id="309" r:id="rId5"/>
    <p:sldId id="315" r:id="rId6"/>
    <p:sldId id="326" r:id="rId7"/>
    <p:sldId id="314" r:id="rId8"/>
    <p:sldId id="306" r:id="rId9"/>
    <p:sldId id="327" r:id="rId10"/>
    <p:sldId id="335" r:id="rId11"/>
    <p:sldId id="281" r:id="rId12"/>
    <p:sldId id="316" r:id="rId13"/>
    <p:sldId id="282" r:id="rId14"/>
    <p:sldId id="333" r:id="rId15"/>
    <p:sldId id="334" r:id="rId16"/>
    <p:sldId id="329" r:id="rId17"/>
    <p:sldId id="330" r:id="rId18"/>
    <p:sldId id="328" r:id="rId19"/>
    <p:sldId id="332" r:id="rId20"/>
    <p:sldId id="33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84820"/>
  </p:normalViewPr>
  <p:slideViewPr>
    <p:cSldViewPr>
      <p:cViewPr varScale="1">
        <p:scale>
          <a:sx n="110" d="100"/>
          <a:sy n="110" d="100"/>
        </p:scale>
        <p:origin x="2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9/22/24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94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947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55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032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40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6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4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Understanding SDSs and GHS chemical hazard information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309943"/>
            <a:ext cx="8928992" cy="2132856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CCID</a:t>
            </a:r>
            <a:br>
              <a:rPr lang="en-US" altLang="en-US" sz="4400" dirty="0"/>
            </a:br>
            <a:r>
              <a:rPr lang="en-US" altLang="en-US" sz="3000" dirty="0"/>
              <a:t>Chemical Classification and Information Database</a:t>
            </a:r>
            <a:br>
              <a:rPr lang="en-US" altLang="en-US" sz="3000" dirty="0"/>
            </a:br>
            <a:r>
              <a:rPr lang="en-US" altLang="en-US" sz="3000" dirty="0"/>
              <a:t>NZ Environmental Protection Authority</a:t>
            </a:r>
            <a:br>
              <a:rPr lang="en-US" altLang="en-US" sz="4400" dirty="0"/>
            </a:b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538" y="2254159"/>
            <a:ext cx="8712968" cy="4608511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Very similar to ECHA database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2800" i="1" dirty="0"/>
              <a:t>“For chemicals now covered under a group standard, you may use GHS classifications from other reliable sources such as the EU (ECHA) or Australia.”</a:t>
            </a:r>
            <a:endParaRPr lang="en-US" altLang="en-US" sz="800" i="1" dirty="0"/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800" i="1" dirty="0"/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None/>
            </a:pPr>
            <a:r>
              <a:rPr lang="en-US" altLang="en-US" sz="3500" dirty="0"/>
              <a:t>Provides animal and case-study data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None/>
            </a:pPr>
            <a:r>
              <a:rPr lang="en-US" altLang="en-US" sz="3500" dirty="0"/>
              <a:t>Limited solution information</a:t>
            </a:r>
            <a:endParaRPr lang="en-US" altLang="en-US" sz="1800" dirty="0">
              <a:solidFill>
                <a:srgbClr val="0070C0"/>
              </a:solidFill>
            </a:endParaRP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https://</a:t>
            </a:r>
            <a:r>
              <a:rPr lang="en-US" altLang="en-US" sz="1800" dirty="0" err="1">
                <a:solidFill>
                  <a:srgbClr val="0070C0"/>
                </a:solidFill>
              </a:rPr>
              <a:t>www.epa.govt.nz</a:t>
            </a:r>
            <a:r>
              <a:rPr lang="en-US" altLang="en-US" sz="1800" dirty="0">
                <a:solidFill>
                  <a:srgbClr val="0070C0"/>
                </a:solidFill>
              </a:rPr>
              <a:t>/database-search/chemical-classification-and-information-database-</a:t>
            </a:r>
            <a:r>
              <a:rPr lang="en-US" altLang="en-US" sz="1800" dirty="0" err="1">
                <a:solidFill>
                  <a:srgbClr val="0070C0"/>
                </a:solidFill>
              </a:rPr>
              <a:t>ccid</a:t>
            </a:r>
            <a:r>
              <a:rPr lang="en-US" altLang="en-US" sz="18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46BF4-8392-DCD7-4336-1C5F9C3FFC0F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942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056" y="1403350"/>
            <a:ext cx="8735888" cy="5373216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Common industrial chemicals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use specific concentration limits for hazards,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if given in harmonized classification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Uncommon chemicals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Use rules for mixtures in the latest version of the GHS, separately for each hazard,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treating the solution as a mixture of chemical and water, with water as an inert diluent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https://</a:t>
            </a:r>
            <a:r>
              <a:rPr lang="en-US" altLang="en-US" sz="2400" dirty="0" err="1">
                <a:solidFill>
                  <a:srgbClr val="0070C0"/>
                </a:solidFill>
              </a:rPr>
              <a:t>www.riskassess.co.nz</a:t>
            </a:r>
            <a:r>
              <a:rPr lang="en-US" altLang="en-US" sz="2400" dirty="0">
                <a:solidFill>
                  <a:srgbClr val="0070C0"/>
                </a:solidFill>
              </a:rPr>
              <a:t>/docs/</a:t>
            </a:r>
            <a:r>
              <a:rPr lang="en-US" altLang="en-US" sz="2400" dirty="0" err="1">
                <a:solidFill>
                  <a:srgbClr val="0070C0"/>
                </a:solidFill>
              </a:rPr>
              <a:t>GHSdataSolutions.pdf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Aqueous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42119-7C00-BFF7-8E65-E6D220CA6E79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Common chemicals with hazardous properties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2204864"/>
            <a:ext cx="7292975" cy="32403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phenolphthalein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sodium tetraborate (borax)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lead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copper(II) sulfate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glyphosate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9B994-C29C-F61D-E23A-4689009C52EF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804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Phenolphthalein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528" y="974491"/>
            <a:ext cx="9021150" cy="576064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cancer, suspected of causing birth defects and damaging fertility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Used as a laxative and weight-loss drug for many decades, typically at doses of 100 mg/day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/>
              <a:t>Student use of a few drops of dilute solution for a titration is very different to ingesting 100 mg/day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Females should take great care with the solid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Pregnant females should avoid handling the solid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77B52-9C13-A4A3-2810-00CB964A303A}"/>
              </a:ext>
            </a:extLst>
          </p:cNvPr>
          <p:cNvSpPr txBox="1"/>
          <p:nvPr/>
        </p:nvSpPr>
        <p:spPr>
          <a:xfrm>
            <a:off x="8676456" y="627346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4D161-9501-554C-0B46-19C4C5F5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3168352" cy="6533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1A0FB-B9A0-9D73-69E3-762987A833D4}"/>
              </a:ext>
            </a:extLst>
          </p:cNvPr>
          <p:cNvSpPr txBox="1"/>
          <p:nvPr/>
        </p:nvSpPr>
        <p:spPr>
          <a:xfrm>
            <a:off x="5652120" y="141277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‘Boys and girls come out to play, happy and gay the </a:t>
            </a:r>
            <a:r>
              <a:rPr lang="en-US" dirty="0" err="1"/>
              <a:t>Laxette</a:t>
            </a:r>
            <a:r>
              <a:rPr lang="en-US" dirty="0"/>
              <a:t> way!’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318030-D0BE-3FB0-8061-4EB7466E6754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5780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8CA07-B040-D4C0-63AA-E3A4A258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519"/>
            <a:ext cx="52541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651F4-5E7C-3BF0-1597-CD43CD463042}"/>
              </a:ext>
            </a:extLst>
          </p:cNvPr>
          <p:cNvSpPr txBox="1"/>
          <p:nvPr/>
        </p:nvSpPr>
        <p:spPr>
          <a:xfrm>
            <a:off x="6372200" y="548680"/>
            <a:ext cx="2522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‘Ford pills can help make you as attractive as the girls your husband stares at in the street’</a:t>
            </a:r>
          </a:p>
          <a:p>
            <a:r>
              <a:rPr lang="en-US" sz="1800" i="1" dirty="0"/>
              <a:t>Australian </a:t>
            </a:r>
            <a:r>
              <a:rPr lang="en-US" sz="1800" i="1" dirty="0" err="1"/>
              <a:t>Womens</a:t>
            </a:r>
            <a:r>
              <a:rPr lang="en-US" sz="1800" i="1" dirty="0"/>
              <a:t> Weekly, 29 March 1972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FB6D8-8C1C-96CC-A98F-0577487ABCC7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7210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51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Borax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9001000" cy="5912768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damage fertility or the unborn child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FontTx/>
              <a:buNone/>
            </a:pPr>
            <a:r>
              <a:rPr lang="en-US" altLang="en-US" sz="2800" dirty="0"/>
              <a:t>Used in small amounts in ‘slime’</a:t>
            </a:r>
            <a:br>
              <a:rPr lang="en-US" altLang="en-US" sz="2800" dirty="0"/>
            </a:br>
            <a:r>
              <a:rPr lang="en-US" altLang="en-US" sz="28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None/>
            </a:pPr>
            <a:r>
              <a:rPr lang="en-US" altLang="en-US" sz="2800" dirty="0"/>
              <a:t>Previously ‘Not classified as hazardous according to GHS’ at concentrations below 4.5%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, according to ECHA. Now classified as hazardous to 0.1%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/wt.</a:t>
            </a:r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92D050"/>
                </a:solidFill>
              </a:rPr>
              <a:t>Use smallest possible amount of borax in slime. Ensure that students do not eat it and wash hands carefully after playing with it (especially K-3)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6687F3-7D93-F082-1BF0-EC3B18AFBCF1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3320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Lead salts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508" y="1052736"/>
            <a:ext cx="8856984" cy="576064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damage the unborn child and suspected of damaging fertility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damage to organs through prolonged or repeated exposure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a few drops of dilute solution for spot tests should be safe, with control measures.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Explain toxicity, collect all residues.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Pregnant females should avoid handling the solid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E5698-836B-7794-2143-79186E7EF5E4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6162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Copper sulfate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79512"/>
            <a:ext cx="8856984" cy="5561855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Harmful if swallowed, causes serious eye damage, very toxic to aquatic life with long lasting effects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Commonly used, even in K-6.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Recent change: ‘eye irritation’ to ‘eye damage’.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solid or concentrated solution in eyes. Wear safety glasses. Minimal release to the environment.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C5367-58D3-E13B-DD82-2D5CB0EC2D28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4983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Glyphosate (Roundup)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244" y="1052736"/>
            <a:ext cx="8856984" cy="5688632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Suspected of causing cancer, causes serious eye damage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Widely used herbicide.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Agricultural workers were commonly drenched with the solution during crop dusting. Many instances of extreme exposure in agriculture.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inhaling aerosol when spraying.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Wear safety glasses.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4CADE-859F-C634-AD7D-5FF93FE65794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9335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Safety Data Sheets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6889" y="908720"/>
            <a:ext cx="8409607" cy="58052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For every chemical or chemical product: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• SDS must be available (usually on web)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• SDS must include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* classification according to GHS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* GHS label elements: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    signal word, pictograms, hazard statements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BUT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system for checking accuracy of SDS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system for checking data are up-to-date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penalties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Often major differences between SDSs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for the same chemical!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97388-BABB-D30F-2EC5-E26C273AADA0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412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484785"/>
            <a:ext cx="8856984" cy="403244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Many chemicals with hazardous properties can be used safely, provided risks are assessed and control measures are put in place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Important to maintain the variety of chemicals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 order to maintain student interest and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increase their enjoyment of practical chemistry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E08B1-A4C1-4206-8B05-EEC7DF079AF3}"/>
              </a:ext>
            </a:extLst>
          </p:cNvPr>
          <p:cNvSpPr/>
          <p:nvPr/>
        </p:nvSpPr>
        <p:spPr bwMode="auto">
          <a:xfrm>
            <a:off x="467544" y="1474212"/>
            <a:ext cx="8424936" cy="15947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791FA-F71D-FAD4-0E97-44868D32B5C3}"/>
              </a:ext>
            </a:extLst>
          </p:cNvPr>
          <p:cNvSpPr txBox="1"/>
          <p:nvPr/>
        </p:nvSpPr>
        <p:spPr>
          <a:xfrm>
            <a:off x="8532440" y="6276586"/>
            <a:ext cx="57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7822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76" y="260648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Phenolphthalein </a:t>
            </a:r>
            <a:r>
              <a:rPr lang="en-US" altLang="en-US" sz="3600" kern="0" dirty="0"/>
              <a:t>(Merk)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99812-8173-7396-4350-E75C41FA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56" y="1268760"/>
            <a:ext cx="7772400" cy="346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B1569-E343-8836-F869-3DB549143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653136"/>
            <a:ext cx="6984776" cy="420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DFBFC4-ED9E-F395-02CE-21B1FE3A708A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718946" cy="4608512"/>
          </a:xfrm>
        </p:spPr>
        <p:txBody>
          <a:bodyPr/>
          <a:lstStyle/>
          <a:p>
            <a:pPr algn="l" eaLnBrk="1" hangingPunct="1"/>
            <a:r>
              <a:rPr lang="en-US" altLang="en-US" sz="3500" dirty="0"/>
              <a:t>1. How do we obtain the most accurate GHS data?</a:t>
            </a:r>
            <a:br>
              <a:rPr lang="en-US" altLang="en-US" sz="3500" dirty="0"/>
            </a:br>
            <a:br>
              <a:rPr lang="en-US" altLang="en-US" sz="3500" dirty="0"/>
            </a:br>
            <a:r>
              <a:rPr lang="en-US" altLang="en-US" sz="3500" dirty="0"/>
              <a:t>2. What do we do with common chemicals with hazardous properties?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B093B5-A82E-DDAE-6E1A-02CB38EE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45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2FFFF-E6B8-1B01-3D3D-03B65CA3FDE9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Most accurate GHS data</a:t>
            </a: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712968" cy="4032448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Reliance on a SDS from a single manufacturer/supplier is unwise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2000" dirty="0"/>
              <a:t>(though legally required to have the manufacturer’s SDS available!)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Fortunately, there is a vast database of classifications according to GHS available from the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>
                <a:solidFill>
                  <a:srgbClr val="0070C0"/>
                </a:solidFill>
              </a:rPr>
              <a:t>European Chemicals Association (ECHA)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36F54-298E-F755-CB16-F33E088EBD88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ECHA</a:t>
            </a: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476374"/>
            <a:ext cx="8712968" cy="5264993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Compiles classifications of chemicals according to GHS from throughout Europe and Scandinavia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Most extensive resource of which we are aware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1800" dirty="0">
              <a:solidFill>
                <a:srgbClr val="0070C0"/>
              </a:solidFill>
            </a:endParaRP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https://</a:t>
            </a:r>
            <a:r>
              <a:rPr lang="en-US" altLang="en-US" sz="1800" dirty="0" err="1">
                <a:solidFill>
                  <a:srgbClr val="0070C0"/>
                </a:solidFill>
              </a:rPr>
              <a:t>www.echa.europa.eu</a:t>
            </a:r>
            <a:r>
              <a:rPr lang="en-US" altLang="en-US" sz="1800" dirty="0">
                <a:solidFill>
                  <a:srgbClr val="0070C0"/>
                </a:solidFill>
              </a:rPr>
              <a:t>/information-on-chemicals/cl-inventory-database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D80F6D-6F73-5776-91F6-B079811719A6}"/>
              </a:ext>
            </a:extLst>
          </p:cNvPr>
          <p:cNvSpPr txBox="1"/>
          <p:nvPr/>
        </p:nvSpPr>
        <p:spPr>
          <a:xfrm>
            <a:off x="8709720" y="6288499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570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46F0-54CA-19F4-E9D6-AF4C53C3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2" y="0"/>
            <a:ext cx="73956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A4A9B-AFCB-7055-91CD-15DC5A00BE67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48456-55E3-57A3-B4B5-E6336C26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6" y="188640"/>
            <a:ext cx="8810287" cy="5904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66A903-7EC4-4F5C-1B80-6222B2E6F87C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B5013-2EC2-7C42-0B1F-49ED0627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" y="1628800"/>
            <a:ext cx="9143585" cy="3384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86B90-3A6C-F197-BD50-353E32456829}"/>
              </a:ext>
            </a:extLst>
          </p:cNvPr>
          <p:cNvSpPr txBox="1"/>
          <p:nvPr/>
        </p:nvSpPr>
        <p:spPr>
          <a:xfrm>
            <a:off x="8676456" y="6276586"/>
            <a:ext cx="43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31583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105360</TotalTime>
  <Words>833</Words>
  <Application>Microsoft Macintosh PowerPoint</Application>
  <PresentationFormat>On-screen Show (4:3)</PresentationFormat>
  <Paragraphs>141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Blank Presentation</vt:lpstr>
      <vt:lpstr>Understanding SDSs and GHS chemical hazard information</vt:lpstr>
      <vt:lpstr>Safety Data Sheets</vt:lpstr>
      <vt:lpstr>PowerPoint Presentation</vt:lpstr>
      <vt:lpstr>1. How do we obtain the most accurate GHS data?  2. What do we do with common chemicals with hazardous properties?</vt:lpstr>
      <vt:lpstr>Most accurate GHS data</vt:lpstr>
      <vt:lpstr>ECHA</vt:lpstr>
      <vt:lpstr>PowerPoint Presentation</vt:lpstr>
      <vt:lpstr>PowerPoint Presentation</vt:lpstr>
      <vt:lpstr>PowerPoint Presentation</vt:lpstr>
      <vt:lpstr>CCID Chemical Classification and Information Database NZ Environmental Protection Authority </vt:lpstr>
      <vt:lpstr>Aqueous solutions</vt:lpstr>
      <vt:lpstr>Common chemicals with hazardous properties</vt:lpstr>
      <vt:lpstr>Phenolphthalein</vt:lpstr>
      <vt:lpstr>PowerPoint Presentation</vt:lpstr>
      <vt:lpstr>PowerPoint Presentation</vt:lpstr>
      <vt:lpstr>Borax</vt:lpstr>
      <vt:lpstr>Lead salts</vt:lpstr>
      <vt:lpstr>Copper sulfate</vt:lpstr>
      <vt:lpstr>Glyphosate (Roundup)</vt:lpstr>
      <vt:lpstr>Conclusion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369</cp:revision>
  <cp:lastPrinted>2022-06-20T07:40:14Z</cp:lastPrinted>
  <dcterms:created xsi:type="dcterms:W3CDTF">2008-09-14T02:46:40Z</dcterms:created>
  <dcterms:modified xsi:type="dcterms:W3CDTF">2024-09-22T22:48:21Z</dcterms:modified>
</cp:coreProperties>
</file>