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11" r:id="rId3"/>
    <p:sldId id="325" r:id="rId4"/>
    <p:sldId id="324" r:id="rId5"/>
    <p:sldId id="295" r:id="rId6"/>
    <p:sldId id="294" r:id="rId7"/>
    <p:sldId id="268" r:id="rId8"/>
    <p:sldId id="270" r:id="rId9"/>
    <p:sldId id="296" r:id="rId10"/>
    <p:sldId id="272" r:id="rId11"/>
    <p:sldId id="280" r:id="rId12"/>
    <p:sldId id="281" r:id="rId13"/>
    <p:sldId id="279" r:id="rId14"/>
    <p:sldId id="282" r:id="rId15"/>
    <p:sldId id="276" r:id="rId16"/>
    <p:sldId id="308" r:id="rId17"/>
    <p:sldId id="323" r:id="rId18"/>
    <p:sldId id="317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74"/>
  </p:normalViewPr>
  <p:slideViewPr>
    <p:cSldViewPr>
      <p:cViewPr varScale="1">
        <p:scale>
          <a:sx n="124" d="100"/>
          <a:sy n="124" d="100"/>
        </p:scale>
        <p:origin x="191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54900-4329-8F45-97BD-0532BFD93DB0}" type="datetimeFigureOut">
              <a:rPr lang="en-US" smtClean="0"/>
              <a:t>4/2/23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D4D45-94DD-3145-B909-6D9D8C7BC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7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NOT book “risk assessment”, tick sheet, </a:t>
            </a:r>
            <a:r>
              <a:rPr lang="en-US" altLang="en-US" sz="1200" dirty="0" err="1"/>
              <a:t>etc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likelihood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degree of harm </a:t>
            </a:r>
            <a:r>
              <a:rPr lang="en-US" altLang="en-US" sz="12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e.g. </a:t>
            </a:r>
            <a:r>
              <a:rPr lang="en-US" altLang="en-US" sz="1200" dirty="0" err="1"/>
              <a:t>Aust</a:t>
            </a:r>
            <a:r>
              <a:rPr lang="en-US" altLang="en-US" sz="1200" dirty="0"/>
              <a:t>/ISO Standard on Risk Management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347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C9E78983-115B-C94F-B4F7-0D54CC50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A5B715-97D7-0C4F-9590-213DF2C08CE1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05F727B3-235D-F247-8724-EF01BFBFC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2A68B3D-A810-7340-AEC6-F0FE3FCE7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5854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EC2862-A70A-2245-BAC6-8D3FC6E9B6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8655D6-2738-DA4A-B738-B34250532505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D42FFFE-51A8-8446-A71C-A7BA3F63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9589D04-F2AA-9F40-A344-FE9A364B7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5809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AFFB07EF-9808-3740-868C-67FCD5A0A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4D65FC8-816E-D843-861F-D6EBD867B4E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5D18E4DC-8116-774A-B401-ACE174359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6554888-66FC-1F4A-9307-51D2BDE4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117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4F715C73-9C7F-364A-9BC5-CD8600C733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575B76-44F6-8141-A6E7-814E395B2A8B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2DE68BF7-4FDD-A545-9012-48E2B085D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227F4B3-2FD8-474F-9C3B-86EED675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951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8F097BC-21A6-814D-9EE1-636325157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1C947AB-A8D4-904E-AE0E-7E49848789BA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33711586-98EB-8248-AB55-B37B40F381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F446801-48BA-1442-8861-8E36F3006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5114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2E3226B0-0847-B744-822E-1D6E161557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DC0F42-A14D-7E46-A163-2417E7E0698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5D90B60-80B3-234C-A2ED-AD923ECF73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6492B6A-909A-1245-AD0D-9BFD65FA2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318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up for usage of each. If some non RA users, show very quick doing a RA before the menu.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9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5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NOT book “risk assessment”, tick sheet, </a:t>
            </a:r>
            <a:r>
              <a:rPr lang="en-US" altLang="en-US" sz="1200" dirty="0" err="1"/>
              <a:t>etc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likelihood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degree of harm </a:t>
            </a:r>
            <a:r>
              <a:rPr lang="en-US" altLang="en-US" sz="12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e.g. </a:t>
            </a:r>
            <a:r>
              <a:rPr lang="en-US" altLang="en-US" sz="1200" dirty="0" err="1"/>
              <a:t>Aust</a:t>
            </a:r>
            <a:r>
              <a:rPr lang="en-US" altLang="en-US" sz="1200" dirty="0"/>
              <a:t>/ISO Standard on Risk Management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1444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NOT book “risk assessment”, tick sheet, </a:t>
            </a:r>
            <a:r>
              <a:rPr lang="en-US" altLang="en-US" sz="1200" dirty="0" err="1"/>
              <a:t>etc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likelihood</a:t>
            </a: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>
                <a:solidFill>
                  <a:srgbClr val="3366FF"/>
                </a:solidFill>
              </a:rPr>
              <a:t>degree of harm </a:t>
            </a:r>
            <a:r>
              <a:rPr lang="en-US" altLang="en-US" sz="12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200" dirty="0"/>
              <a:t>e.g. </a:t>
            </a:r>
            <a:r>
              <a:rPr lang="en-US" altLang="en-US" sz="1200" dirty="0" err="1"/>
              <a:t>Aust</a:t>
            </a:r>
            <a:r>
              <a:rPr lang="en-US" altLang="en-US" sz="1200" dirty="0"/>
              <a:t>/ISO Standard on Risk Management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565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DEBD67B-51F1-363F-067E-D1784B53C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757FF01-3BCA-A346-B9FF-20DCDCC60E2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024BAEEF-CE3E-381B-E044-12DE66A0CF0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1720635-C730-D479-87FA-2409CC06B1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F68FB30B-B832-504F-BE60-7ABABBE24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7CF5EA-7DD0-0D4A-A50B-EB0043F3FF47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458A78E3-300D-C746-8625-734FC57B15E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BA6FB4A-0513-8447-A0D1-52C5D93E4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804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92981128-7EB3-9E76-D834-E9C0D2EB5C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A0902E-22CA-524C-ADB7-107995DCE22C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02B17E0-ED32-4C97-5950-686CFFD640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A43C19A-716A-E854-2569-D7F5B3CA2D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59158C2E-AE46-ABE4-1EC4-AAC9FCD958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602FEA-F9B1-DE44-B702-03729D130C88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478BE0C-96B9-DA24-24D5-22D547E90E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3D0D301-AD39-CB86-A052-429E8C4971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B9F64BDB-D84F-5A13-1EBA-98325CB0F0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120E53-0505-2648-A61F-2B51289A1CD5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4489D10E-1E2F-6B8D-EC4E-FC5D5EE334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E1F0D5C-88F6-2A93-9F24-4463E30AA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94E92697-D353-8C00-4950-F84A7D38C2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36F78F-EF86-8941-BA4D-971F3858552E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C70E531F-34F1-E24F-F025-B9BC44FB78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C11104F-96C9-2A7E-382A-91B5A2EA2F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C180C7-D8F3-9C40-920B-79A9CCD22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54D72D-9061-654E-A394-19214118E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B29B9-C89D-2F4D-8FE6-2DB1456E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92F7E-AF63-9842-B10A-EDCB845AFA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528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0D4B70-3198-DF40-8361-7929AD845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E1E612-6EB8-1B4F-AC4F-F42960142D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401277-AD17-1A4F-97F4-4C2723F24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D1974-5A11-784D-963F-D3977CA827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5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B4716-B623-0C4A-8348-3AC44153F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611BB7-1EA7-8447-96FA-7C5CF17457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76DDEC-4543-274E-8AA5-99DD5E7E7B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6ED7FD-E0E5-3546-80CC-280368BB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1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0BA6B9-DD46-3749-B600-3775CA637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431D4-7A8A-8E42-8A21-A4A7ADCC3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349B15-A780-EA4C-97EF-5FA678B4A4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F33-DE18-2040-AEE8-F55E84543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61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146059-68C9-6940-8133-9063A765B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89DB68-02B5-5C46-8169-CAC4A46B9B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3A10DB-D166-7B42-857B-943B896D2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2170A-94A5-F741-9E77-06CAECCC6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3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F9124B-94AE-DD46-9DBD-AAE7D69D0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8208D4-40A8-C342-A4E5-5A52B62EA5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C3ABB-EB14-5146-895B-BCDC67422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52F326-2981-F947-8C0E-CA582F08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82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8B41BF-67F9-FA4B-8CDB-F2B26BFA20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957C665-E470-6D44-9018-CC619A172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846AAFA-7688-7142-8A93-FDF540C75E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F4F55-3437-A948-9FD0-8F9FB3E7C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6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0C862B-FE9A-9C4E-87B6-CEEB319AC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60E3AA-849C-1846-9706-E3322A97A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DC42BE-613E-8249-B013-2B62EB71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61F7F-1CDB-E949-8E52-39D57EAC1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29F93A-7075-1843-BC99-B5CE6154D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D68FD3-359C-A544-9D09-B838FD5F0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7F9588-F001-3C43-8E64-5C28C1B2E3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EB51-1045-E945-992D-319BF6B33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1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91DC8D-E6F7-AA42-8F21-0B34C813F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DDD981-ADC3-304A-A259-C88AFBA3B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EDCFAA-93FD-5D49-A733-F563370DC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E431A-D352-F045-B6D0-C40E190DA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650D5D-DC06-9C41-94A5-1AB0B4F913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AF9455-E5DC-FF42-B890-0C789E523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CDD0D-3000-EC46-984E-681D6DE95B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F445D-5BB6-9446-B9CD-6148C8B94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F70D866-6D20-5242-82F2-C8E9D410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D28B84-F4A6-0E42-84DB-164E91FF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116EB6B-2469-7C4D-9FB9-69899638E6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B2676-B0AD-0C43-AD6B-16940A353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966A7-8B9E-5345-9437-F8C4B583AF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4790D1-39FB-D840-99D8-F26DCF0A71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404FA89C-2333-FD4C-AD88-C575EF8E42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2286000"/>
            <a:ext cx="79248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WHS Act 2020: Do I now need to do risk assessments?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08A7FA1-C3A3-0042-AE96-4FF97C85CDD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and Eva Crisp</a:t>
            </a:r>
          </a:p>
        </p:txBody>
      </p:sp>
      <p:pic>
        <p:nvPicPr>
          <p:cNvPr id="13315" name="Picture 2" descr="burning_hair_medium.jpg">
            <a:extLst>
              <a:ext uri="{FF2B5EF4-FFF2-40B4-BE49-F238E27FC236}">
                <a16:creationId xmlns:a16="http://schemas.microsoft.com/office/drawing/2014/main" id="{76B28CB0-7A26-CD44-A517-FB0CBABA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DCBE3626-85A0-E937-713E-99B0C4F40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Risk control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FA724AC-1E57-5AE3-2DE3-C4B59CBCBB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Hierarchy of options:</a:t>
            </a:r>
            <a:br>
              <a:rPr lang="en-US" altLang="en-US" sz="2800"/>
            </a:br>
            <a:br>
              <a:rPr lang="en-US" altLang="en-US" sz="2800"/>
            </a:br>
            <a:endParaRPr lang="en-US" altLang="en-US" sz="28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elimination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substitution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isolation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engineering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administration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personal protective equipment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26627" name="Line 4">
            <a:extLst>
              <a:ext uri="{FF2B5EF4-FFF2-40B4-BE49-F238E27FC236}">
                <a16:creationId xmlns:a16="http://schemas.microsoft.com/office/drawing/2014/main" id="{9284F2D6-8715-1D85-C1D6-F88F0F878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60198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5">
            <a:extLst>
              <a:ext uri="{FF2B5EF4-FFF2-40B4-BE49-F238E27FC236}">
                <a16:creationId xmlns:a16="http://schemas.microsoft.com/office/drawing/2014/main" id="{C966F1E3-2FE4-4C70-3A4F-17783A8F3E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95400" y="2209800"/>
            <a:ext cx="3276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Line 6">
            <a:extLst>
              <a:ext uri="{FF2B5EF4-FFF2-40B4-BE49-F238E27FC236}">
                <a16:creationId xmlns:a16="http://schemas.microsoft.com/office/drawing/2014/main" id="{F71B916C-9CB7-5C3F-254A-7833A01A91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209800"/>
            <a:ext cx="327660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9B7B3E06-037D-134F-94F2-ADA34F200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</a:t>
            </a:r>
            <a:r>
              <a:rPr lang="en-US" altLang="en-US" dirty="0" err="1"/>
              <a:t>RiskAssess</a:t>
            </a:r>
            <a:r>
              <a:rPr lang="en-US" altLang="en-US" dirty="0"/>
              <a:t>?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929F99-691A-CA44-BD84-EEE4E0A58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0200" y="1484313"/>
            <a:ext cx="7075488" cy="5065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web-based risk assessment tool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3000" dirty="0" err="1"/>
              <a:t>customised</a:t>
            </a:r>
            <a:r>
              <a:rPr lang="en-US" altLang="en-US" sz="3000" dirty="0"/>
              <a:t> to the school situation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provides</a:t>
            </a:r>
            <a:br>
              <a:rPr lang="en-US" altLang="en-US" sz="3000" dirty="0"/>
            </a:br>
            <a:r>
              <a:rPr lang="en-US" altLang="en-US" sz="3000" dirty="0"/>
              <a:t>  - electronic templates (AU/ISO)</a:t>
            </a:r>
            <a:br>
              <a:rPr lang="en-US" altLang="en-US" sz="3000" dirty="0"/>
            </a:br>
            <a:r>
              <a:rPr lang="en-US" altLang="en-US" sz="3000" dirty="0"/>
              <a:t>  - database information on risks</a:t>
            </a:r>
            <a:br>
              <a:rPr lang="en-US" altLang="en-US" sz="3000" dirty="0"/>
            </a:br>
            <a:r>
              <a:rPr lang="en-US" altLang="en-US" sz="3000" dirty="0"/>
              <a:t>     (chemical, equipment, biological)</a:t>
            </a:r>
            <a:br>
              <a:rPr lang="en-US" altLang="en-US" sz="3000" dirty="0"/>
            </a:br>
            <a:r>
              <a:rPr lang="en-US" altLang="en-US" sz="3000" dirty="0"/>
              <a:t>  - equipment ordering/lab scheduling</a:t>
            </a:r>
            <a:br>
              <a:rPr lang="en-US" altLang="en-US" sz="3000" dirty="0"/>
            </a:br>
            <a:r>
              <a:rPr lang="en-US" altLang="en-US" sz="3000" dirty="0"/>
              <a:t>  - labelling (GHS)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  - learning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sharing of experiment templates for </a:t>
            </a:r>
            <a:r>
              <a:rPr lang="en-US" altLang="en-US" sz="3000" dirty="0" err="1"/>
              <a:t>customisation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53140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F54E2702-0A91-714B-B7AD-695485867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F712E58-BA18-C24A-8167-CA61BE247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600200"/>
            <a:ext cx="8712968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separate sections for teacher and laboratory technician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initial assessment of inherent risk</a:t>
            </a:r>
            <a:br>
              <a:rPr lang="en-US" altLang="en-US" sz="3000" dirty="0"/>
            </a:br>
            <a:r>
              <a:rPr lang="en-US" altLang="en-US" sz="3000" dirty="0"/>
              <a:t>- if low, go to end</a:t>
            </a:r>
            <a:br>
              <a:rPr lang="en-US" altLang="en-US" sz="3000" dirty="0"/>
            </a:br>
            <a:r>
              <a:rPr lang="en-US" altLang="en-US" sz="3000" dirty="0"/>
              <a:t>- if medium or more, introduce control measures</a:t>
            </a:r>
            <a:br>
              <a:rPr lang="en-US" altLang="en-US" sz="3000" dirty="0"/>
            </a:br>
            <a:r>
              <a:rPr lang="en-US" altLang="en-US" sz="3000" dirty="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cross-checking by teacher/</a:t>
            </a:r>
            <a:r>
              <a:rPr lang="en-US" altLang="en-US" sz="3000" dirty="0" err="1"/>
              <a:t>labtech</a:t>
            </a:r>
            <a:r>
              <a:rPr lang="en-US" altLang="en-US" sz="3000" dirty="0"/>
              <a:t>/reviewer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scheduling, ordering, labelling to save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inexpensive ($300+GST per campus per year)</a:t>
            </a: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59179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C05027F5-E506-D34D-B322-5FBB4EFF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Electronic system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3830214-7C2E-4A49-9F5C-3A837C4C0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47664" y="1597889"/>
            <a:ext cx="7292975" cy="49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relatively rapid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prompts sensitive to context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reduces paper consumption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to review and update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monitoring and statistics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easy storage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demonstrated to work in schools </a:t>
            </a:r>
            <a:r>
              <a:rPr lang="en-US" altLang="en-US" sz="2800" i="1" dirty="0" err="1"/>
              <a:t>RiskAssess</a:t>
            </a:r>
            <a:r>
              <a:rPr lang="en-US" altLang="en-US" sz="2800" i="1" dirty="0"/>
              <a:t>: 2600 schools AU+NZ+CA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/>
              <a:t>                        5,500,000 risk assessments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i="1" dirty="0"/>
              <a:t>                        20% WA</a:t>
            </a:r>
            <a:endParaRPr lang="en-US" altLang="en-US" sz="24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89364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60D7B333-1BFE-E046-8AF6-D130DA3C2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Details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CE7FACD9-8087-6B4D-87B4-9E3702796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000"/>
              <a:t>• access from school/home 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nothing to install on computer, tablet or phone</a:t>
            </a:r>
            <a:br>
              <a:rPr lang="en-US" altLang="en-US" sz="3000"/>
            </a:br>
            <a:r>
              <a:rPr lang="en-US" altLang="en-US" sz="3000"/>
              <a:t>(instant update)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unlimited number of simultaneous users and risk assessments 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minimal data entry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complements SDSs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continuing input from science staff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multiple backups of data &amp; backup server</a:t>
            </a:r>
          </a:p>
          <a:p>
            <a:pPr eaLnBrk="1" hangingPunct="1">
              <a:buFontTx/>
              <a:buNone/>
            </a:pPr>
            <a:r>
              <a:rPr lang="en-US" altLang="en-US" sz="3000"/>
              <a:t>• support and advice</a:t>
            </a: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49778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D51194D-A3C0-4246-8DD5-77FDE75F5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Advantages of </a:t>
            </a:r>
            <a:r>
              <a:rPr lang="en-US" altLang="en-US" dirty="0" err="1"/>
              <a:t>RiskAssess</a:t>
            </a:r>
            <a:endParaRPr lang="en-US" altLang="en-US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859C4385-CBE0-6B4B-AB69-1CD02C6BA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57400"/>
            <a:ext cx="8370887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proper consideration of risks and control measures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standardisation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storage of records for legal purposes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communication between teachers and laboratory technicians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discourages spur-of-the-moment experiments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• useful for new/inexperienced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60124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F32208ED-DFA6-C64C-AC74-9C8B147D0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9376" y="46903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Outcomes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9C21DF87-CACD-3043-B304-6509C8B55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600" y="1638419"/>
            <a:ext cx="8077200" cy="4251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frequency of injuries </a:t>
            </a:r>
            <a:br>
              <a:rPr lang="en-US" altLang="en-US" sz="3000" dirty="0"/>
            </a:br>
            <a:r>
              <a:rPr lang="en-US" altLang="en-US" sz="3000" dirty="0"/>
              <a:t>  - to students</a:t>
            </a:r>
            <a:br>
              <a:rPr lang="en-US" altLang="en-US" sz="3000" dirty="0"/>
            </a:br>
            <a:r>
              <a:rPr lang="en-US" altLang="en-US" sz="3000" dirty="0"/>
              <a:t>  - to school staff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reduced costs for paperwork, litigation and payouts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compliance with the law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helps maintain variety of chemicals and equipment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compliance with the WA Curriculum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751142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5" y="2155475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64" y="3672012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696753"/>
            <a:ext cx="2664296" cy="909987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2600 schools</a:t>
            </a:r>
            <a:br>
              <a:rPr lang="en-US" altLang="en-US" sz="2400" dirty="0"/>
            </a:br>
            <a:r>
              <a:rPr lang="en-US" altLang="en-US" sz="2400" dirty="0"/>
              <a:t>WA: 70 (20%)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0486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560 schools</a:t>
            </a:r>
            <a:br>
              <a:rPr lang="en-US" altLang="en-US" sz="2400" kern="0" dirty="0"/>
            </a:br>
            <a:r>
              <a:rPr lang="en-US" altLang="en-US" sz="2400" kern="0" dirty="0"/>
              <a:t>WA: 2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43150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200 schools</a:t>
            </a:r>
            <a:br>
              <a:rPr lang="en-US" altLang="en-US" sz="2400" kern="0" dirty="0"/>
            </a:br>
            <a:r>
              <a:rPr lang="en-US" altLang="en-US" sz="2400" kern="0" dirty="0"/>
              <a:t>WA: 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399F-17A1-094D-90BA-50171724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" y="5174045"/>
            <a:ext cx="5609700" cy="104692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28BCFD-3577-6749-9B2C-0D1642CB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232903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/>
              <a:t>50 schools</a:t>
            </a:r>
            <a:br>
              <a:rPr lang="en-US" altLang="en-US" sz="2400" kern="0" dirty="0"/>
            </a:br>
            <a:r>
              <a:rPr lang="en-US" altLang="en-US" sz="2400" kern="0" dirty="0"/>
              <a:t>WA: 1</a:t>
            </a:r>
          </a:p>
        </p:txBody>
      </p:sp>
    </p:spTree>
    <p:extLst>
      <p:ext uri="{BB962C8B-B14F-4D97-AF65-F5344CB8AC3E}">
        <p14:creationId xmlns:p14="http://schemas.microsoft.com/office/powerpoint/2010/main" val="125561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80625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dirty="0">
                <a:highlight>
                  <a:srgbClr val="00FF00"/>
                </a:highlight>
              </a:rPr>
              <a:t>YES!</a:t>
            </a:r>
            <a:br>
              <a:rPr lang="en-US" altLang="en-US" dirty="0"/>
            </a:br>
            <a:r>
              <a:rPr lang="en-US" altLang="en-US" sz="3600" dirty="0"/>
              <a:t>Work Health &amp; Safety Act 2020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938FD55-77D9-DC45-842C-AF42E2774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. . . a duty . . . to eliminate/</a:t>
            </a:r>
            <a:r>
              <a:rPr lang="en-US" altLang="en-US" sz="3000" dirty="0" err="1"/>
              <a:t>minimise</a:t>
            </a:r>
            <a:r>
              <a:rPr lang="en-US" altLang="en-US" sz="3000" dirty="0"/>
              <a:t>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. . . taking into account and weighing up</a:t>
            </a:r>
            <a:br>
              <a:rPr lang="en-US" altLang="en-US" sz="3000" dirty="0"/>
            </a:br>
            <a:r>
              <a:rPr lang="en-US" alt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altLang="en-US" sz="3000" dirty="0"/>
              <a:t>including:</a:t>
            </a:r>
            <a:br>
              <a:rPr lang="en-US" altLang="en-US" sz="3000" dirty="0"/>
            </a:br>
            <a:r>
              <a:rPr lang="en-US" altLang="en-US" sz="3000" dirty="0"/>
              <a:t>(a) the </a:t>
            </a:r>
            <a:r>
              <a:rPr lang="en-US" altLang="en-US" sz="3000" dirty="0">
                <a:solidFill>
                  <a:srgbClr val="3366FF"/>
                </a:solidFill>
              </a:rPr>
              <a:t>likelihood</a:t>
            </a:r>
            <a:r>
              <a:rPr lang="en-US" altLang="en-US" sz="3000" dirty="0"/>
              <a:t> of the hazard or the risk concerned occurring; and</a:t>
            </a:r>
            <a:br>
              <a:rPr lang="en-US" altLang="en-US" sz="3000" dirty="0"/>
            </a:br>
            <a:r>
              <a:rPr lang="en-US" altLang="en-US" sz="3000" dirty="0"/>
              <a:t>(b) the </a:t>
            </a:r>
            <a:r>
              <a:rPr lang="en-US" altLang="en-US" sz="3000" dirty="0">
                <a:solidFill>
                  <a:srgbClr val="3366FF"/>
                </a:solidFill>
              </a:rPr>
              <a:t>degree of harm </a:t>
            </a:r>
            <a:r>
              <a:rPr lang="en-US" altLang="en-US" sz="3000" dirty="0"/>
              <a:t>that might result from the hazard or the risk</a:t>
            </a:r>
            <a:br>
              <a:rPr lang="en-US" altLang="en-US" sz="3000" dirty="0"/>
            </a:br>
            <a:r>
              <a:rPr lang="en-US" altLang="en-US" sz="3000" dirty="0"/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 dirty="0"/>
              <a:t>Part 2, Sections 17 and 18</a:t>
            </a:r>
            <a:endParaRPr lang="en-US" altLang="en-US" sz="3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6A0F94C-368B-D7A2-7B22-33CC235BF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5085184"/>
            <a:ext cx="17143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 eaLnBrk="1" hangingPunct="1"/>
            <a:r>
              <a:rPr lang="en-US" altLang="en-US" sz="2800" kern="0" dirty="0">
                <a:solidFill>
                  <a:srgbClr val="FF0000"/>
                </a:solidFill>
              </a:rPr>
              <a:t>Came</a:t>
            </a:r>
          </a:p>
          <a:p>
            <a:pPr algn="l" eaLnBrk="1" hangingPunct="1"/>
            <a:r>
              <a:rPr lang="en-US" altLang="en-US" sz="2800" kern="0" dirty="0">
                <a:solidFill>
                  <a:srgbClr val="FF0000"/>
                </a:solidFill>
              </a:rPr>
              <a:t>into force</a:t>
            </a:r>
          </a:p>
          <a:p>
            <a:pPr algn="l" eaLnBrk="1" hangingPunct="1"/>
            <a:r>
              <a:rPr lang="en-US" altLang="en-US" sz="2800" kern="0" dirty="0">
                <a:solidFill>
                  <a:srgbClr val="FF0000"/>
                </a:solidFill>
              </a:rPr>
              <a:t>2022</a:t>
            </a:r>
          </a:p>
        </p:txBody>
      </p:sp>
      <p:sp>
        <p:nvSpPr>
          <p:cNvPr id="4" name="Double Bracket 3">
            <a:extLst>
              <a:ext uri="{FF2B5EF4-FFF2-40B4-BE49-F238E27FC236}">
                <a16:creationId xmlns:a16="http://schemas.microsoft.com/office/drawing/2014/main" id="{F30EE1BE-8B96-52B2-8FFD-1E5C653969D8}"/>
              </a:ext>
            </a:extLst>
          </p:cNvPr>
          <p:cNvSpPr/>
          <p:nvPr/>
        </p:nvSpPr>
        <p:spPr bwMode="auto">
          <a:xfrm>
            <a:off x="6467990" y="5181600"/>
            <a:ext cx="1714349" cy="1343744"/>
          </a:xfrm>
          <a:prstGeom prst="bracketPair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1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25460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dirty="0"/>
              <a:t>KEY POINTS</a:t>
            </a:r>
            <a:br>
              <a:rPr lang="en-US" altLang="en-US" dirty="0"/>
            </a:br>
            <a:r>
              <a:rPr lang="en-US" altLang="en-US" sz="3600" dirty="0"/>
              <a:t>Work Health &amp; Safety Act 2020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938FD55-77D9-DC45-842C-AF42E2774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562" y="1556792"/>
            <a:ext cx="8520112" cy="51821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Maximum penalties: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5 years prison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680K fine (individual) or 3M fine (corporation)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Industrial Manslaughter: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20 years prison 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  10M fine (corporation)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3000" dirty="0"/>
              <a:t>Like all other States/Territories except VIC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 err="1">
                <a:solidFill>
                  <a:srgbClr val="3366FF"/>
                </a:solidFill>
              </a:rPr>
              <a:t>www.riskassess.com.au</a:t>
            </a:r>
            <a:r>
              <a:rPr lang="en-US" altLang="en-US" sz="3000" dirty="0">
                <a:solidFill>
                  <a:srgbClr val="3366FF"/>
                </a:solidFill>
              </a:rPr>
              <a:t>/info/</a:t>
            </a:r>
            <a:r>
              <a:rPr lang="en-US" altLang="en-US" sz="3000" dirty="0" err="1">
                <a:solidFill>
                  <a:srgbClr val="3366FF"/>
                </a:solidFill>
              </a:rPr>
              <a:t>wa_whs_act</a:t>
            </a: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55527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25460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dirty="0"/>
              <a:t>NEW TERMS</a:t>
            </a:r>
            <a:br>
              <a:rPr lang="en-US" altLang="en-US" dirty="0"/>
            </a:br>
            <a:r>
              <a:rPr lang="en-US" altLang="en-US" sz="3600" dirty="0"/>
              <a:t>Work Health &amp; Safety Act 2020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7938FD55-77D9-DC45-842C-AF42E2774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1562" y="1700808"/>
            <a:ext cx="8520112" cy="4392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‘Person Conducting a Business or Undertaking’</a:t>
            </a:r>
            <a:br>
              <a:rPr lang="en-US" altLang="en-US" sz="3000" dirty="0"/>
            </a:br>
            <a:r>
              <a:rPr lang="en-US" altLang="en-US" sz="3000" dirty="0"/>
              <a:t> = PCBU (Principal, School Board, </a:t>
            </a:r>
            <a:r>
              <a:rPr lang="en-US" altLang="en-US" sz="3000" dirty="0" err="1"/>
              <a:t>etc</a:t>
            </a:r>
            <a:r>
              <a:rPr lang="en-US" altLang="en-US" sz="30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 'Officer' is 'any person who makes, or participates in making, decisions’ (HOD&gt;Teacher&gt;LabTech)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Proactive: Officers must exercise 'due diligence' to ensure that the PCBU complies</a:t>
            </a:r>
          </a:p>
        </p:txBody>
      </p:sp>
    </p:spTree>
    <p:extLst>
      <p:ext uri="{BB962C8B-B14F-4D97-AF65-F5344CB8AC3E}">
        <p14:creationId xmlns:p14="http://schemas.microsoft.com/office/powerpoint/2010/main" val="355272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5ED1458F-7FAF-3FCA-E669-3BFD36507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556792"/>
            <a:ext cx="8229600" cy="50405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Risk assessments must take into account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altLang="en-US" sz="3000" dirty="0"/>
              <a:t>including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err="1"/>
              <a:t>behaviour</a:t>
            </a:r>
            <a:r>
              <a:rPr lang="en-US" altLang="en-US" sz="3000" dirty="0"/>
              <a:t>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allergies, </a:t>
            </a:r>
            <a:r>
              <a:rPr lang="en-US" altLang="en-US" sz="3000" dirty="0" err="1"/>
              <a:t>etc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marL="0"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00B050"/>
                </a:solidFill>
              </a:rPr>
              <a:t>Each class doing each experiment should be the subject of a separate risk assessment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2912777-453C-1BCD-9B6F-C9B21DC5B6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The law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65AEE0-36EF-A848-91CE-8C5E47137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7704" y="1844824"/>
            <a:ext cx="6696992" cy="2880320"/>
          </a:xfrm>
        </p:spPr>
        <p:txBody>
          <a:bodyPr/>
          <a:lstStyle/>
          <a:p>
            <a:pPr algn="l" eaLnBrk="1" hangingPunct="1"/>
            <a:r>
              <a:rPr lang="en-US" altLang="en-US" sz="4000" dirty="0"/>
              <a:t>• reduce injuries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• increase legal protection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B84365-7547-2C48-9226-1E829151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95" y="836712"/>
            <a:ext cx="865505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kern="0" dirty="0"/>
              <a:t>Why do risk assessments?</a:t>
            </a:r>
            <a:endParaRPr lang="en-US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4011736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1A039D66-44DA-F92E-CAB4-F32A75D0F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381000"/>
            <a:ext cx="24384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You should:</a:t>
            </a:r>
            <a:endParaRPr lang="en-US" altLang="en-US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8D5DD26D-D520-F2CC-74DD-EED5E1729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7600" y="1219200"/>
            <a:ext cx="2057400" cy="2743200"/>
          </a:xfrm>
        </p:spPr>
        <p:txBody>
          <a:bodyPr/>
          <a:lstStyle/>
          <a:p>
            <a:pPr eaLnBrk="1" hangingPunct="1"/>
            <a:r>
              <a:rPr lang="en-US" altLang="en-US" sz="2000"/>
              <a:t>identify</a:t>
            </a:r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/>
            <a:r>
              <a:rPr lang="en-US" altLang="en-US" sz="2000"/>
              <a:t>assess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control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A0692041-DDEE-C5D8-143D-130322DCE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657600"/>
            <a:ext cx="144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tx2"/>
                </a:solidFill>
              </a:rPr>
              <a:t>risks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2AF9D810-61DC-255C-C23B-5720B8C3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724400"/>
            <a:ext cx="6172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Before:   Establish the context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After:      Monitor and review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Always:   Consult and communicate</a:t>
            </a:r>
          </a:p>
        </p:txBody>
      </p:sp>
      <p:sp>
        <p:nvSpPr>
          <p:cNvPr id="20485" name="Rectangle 6">
            <a:extLst>
              <a:ext uri="{FF2B5EF4-FFF2-40B4-BE49-F238E27FC236}">
                <a16:creationId xmlns:a16="http://schemas.microsoft.com/office/drawing/2014/main" id="{F7099825-A50A-5BF1-72B0-0D63A8251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1000"/>
            <a:ext cx="3276600" cy="411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3CDA9594-B322-9D8C-6CDD-C9176F2056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769" y="25523"/>
            <a:ext cx="7772400" cy="947737"/>
          </a:xfrm>
        </p:spPr>
        <p:txBody>
          <a:bodyPr/>
          <a:lstStyle/>
          <a:p>
            <a:pPr eaLnBrk="1" hangingPunct="1"/>
            <a:r>
              <a:rPr lang="en-US" altLang="en-US" dirty="0"/>
              <a:t>Risk assessment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ECC31D56-F864-26BC-7B5A-15A28F0C90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86083"/>
            <a:ext cx="7772400" cy="417111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To assess the severity of a risk,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you need to consider: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consequences of the event, and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• the chance that it will occur (likelihood)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>
              <a:buFontTx/>
              <a:buNone/>
            </a:pPr>
            <a:r>
              <a:rPr lang="en-US" altLang="en-US" dirty="0"/>
              <a:t>Severity (risk level) may be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00B050"/>
                </a:solidFill>
              </a:rPr>
              <a:t>Low</a:t>
            </a:r>
            <a:r>
              <a:rPr lang="en-US" altLang="en-US" dirty="0"/>
              <a:t>        </a:t>
            </a:r>
            <a:r>
              <a:rPr lang="en-US" altLang="en-US" dirty="0">
                <a:solidFill>
                  <a:srgbClr val="FFC000"/>
                </a:solidFill>
              </a:rPr>
              <a:t>Medium</a:t>
            </a:r>
            <a:r>
              <a:rPr lang="en-US" altLang="en-US" dirty="0"/>
              <a:t>       </a:t>
            </a:r>
            <a:r>
              <a:rPr lang="en-US" altLang="en-US" dirty="0">
                <a:solidFill>
                  <a:srgbClr val="FF0000"/>
                </a:solidFill>
              </a:rPr>
              <a:t>High</a:t>
            </a:r>
            <a:r>
              <a:rPr lang="en-US" altLang="en-US" dirty="0"/>
              <a:t>       </a:t>
            </a:r>
            <a:r>
              <a:rPr lang="en-US" altLang="en-US" dirty="0">
                <a:solidFill>
                  <a:srgbClr val="C00000"/>
                </a:solidFill>
              </a:rPr>
              <a:t>Extreme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FDBB93C-D2B4-557E-1328-144709012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98" y="5445224"/>
            <a:ext cx="72723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/>
              <a:t>AU ISO 31000:2018 </a:t>
            </a:r>
            <a:r>
              <a:rPr lang="ja-JP" altLang="en-US" sz="2400"/>
              <a:t>“</a:t>
            </a:r>
            <a:r>
              <a:rPr lang="en-US" altLang="ja-JP" sz="2400" dirty="0"/>
              <a:t>Risk management</a:t>
            </a:r>
            <a:r>
              <a:rPr lang="ja-JP" altLang="en-US" sz="2400"/>
              <a:t>”</a:t>
            </a:r>
            <a:endParaRPr lang="en-US" altLang="ja-JP" sz="2400" dirty="0"/>
          </a:p>
          <a:p>
            <a:r>
              <a:rPr lang="en-US" altLang="en-US" dirty="0"/>
              <a:t>Risk matrices used in schools are 3 x 3 to 5 x 5</a:t>
            </a:r>
          </a:p>
          <a:p>
            <a:r>
              <a:rPr lang="en-US" altLang="en-US" dirty="0"/>
              <a:t>See </a:t>
            </a:r>
            <a:r>
              <a:rPr lang="en-US" altLang="en-US" dirty="0" err="1">
                <a:solidFill>
                  <a:srgbClr val="3366FF"/>
                </a:solidFill>
              </a:rPr>
              <a:t>www.riskassess.com.au</a:t>
            </a:r>
            <a:r>
              <a:rPr lang="en-US" altLang="en-US" dirty="0">
                <a:solidFill>
                  <a:srgbClr val="3366FF"/>
                </a:solidFill>
              </a:rPr>
              <a:t>/</a:t>
            </a:r>
            <a:r>
              <a:rPr lang="en-US" altLang="en-US" dirty="0" err="1">
                <a:solidFill>
                  <a:srgbClr val="3366FF"/>
                </a:solidFill>
              </a:rPr>
              <a:t>learning_resources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21DD0E6C-167F-3C91-A4A9-815690BE24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87675" y="476250"/>
            <a:ext cx="3382963" cy="555625"/>
          </a:xfrm>
        </p:spPr>
        <p:txBody>
          <a:bodyPr/>
          <a:lstStyle/>
          <a:p>
            <a:pPr eaLnBrk="1" hangingPunct="1"/>
            <a:r>
              <a:rPr lang="en-US" altLang="en-US" sz="3200"/>
              <a:t>Assess risks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AB9EB4-6137-88B4-3E59-4E639CF3EE0B}"/>
              </a:ext>
            </a:extLst>
          </p:cNvPr>
          <p:cNvCxnSpPr/>
          <p:nvPr/>
        </p:nvCxnSpPr>
        <p:spPr bwMode="auto">
          <a:xfrm>
            <a:off x="4643438" y="1125538"/>
            <a:ext cx="0" cy="142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BE1278-BF11-13AC-860D-064A3F7A13F2}"/>
              </a:ext>
            </a:extLst>
          </p:cNvPr>
          <p:cNvCxnSpPr/>
          <p:nvPr/>
        </p:nvCxnSpPr>
        <p:spPr bwMode="auto">
          <a:xfrm>
            <a:off x="2771775" y="1268413"/>
            <a:ext cx="38877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0BDCEF-8958-FCB4-CB39-857D76B295DC}"/>
              </a:ext>
            </a:extLst>
          </p:cNvPr>
          <p:cNvCxnSpPr/>
          <p:nvPr/>
        </p:nvCxnSpPr>
        <p:spPr bwMode="auto">
          <a:xfrm>
            <a:off x="2771775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BEB58A-0F35-63A8-999A-A7133F7F6006}"/>
              </a:ext>
            </a:extLst>
          </p:cNvPr>
          <p:cNvCxnSpPr/>
          <p:nvPr/>
        </p:nvCxnSpPr>
        <p:spPr bwMode="auto">
          <a:xfrm>
            <a:off x="6659563" y="1268413"/>
            <a:ext cx="0" cy="215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678" name="Rectangle 2">
            <a:extLst>
              <a:ext uri="{FF2B5EF4-FFF2-40B4-BE49-F238E27FC236}">
                <a16:creationId xmlns:a16="http://schemas.microsoft.com/office/drawing/2014/main" id="{D2041C63-7FED-0E8E-BFDE-6BF76C366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≥Medium</a:t>
            </a:r>
          </a:p>
          <a:p>
            <a:pPr algn="ctr" eaLnBrk="1" hangingPunct="1"/>
            <a:r>
              <a:rPr lang="en-US" altLang="en-US" sz="2800">
                <a:solidFill>
                  <a:srgbClr val="FF0000"/>
                </a:solidFill>
              </a:rPr>
              <a:t>risk level</a:t>
            </a:r>
          </a:p>
        </p:txBody>
      </p:sp>
      <p:sp>
        <p:nvSpPr>
          <p:cNvPr id="28679" name="Rectangle 2">
            <a:extLst>
              <a:ext uri="{FF2B5EF4-FFF2-40B4-BE49-F238E27FC236}">
                <a16:creationId xmlns:a16="http://schemas.microsoft.com/office/drawing/2014/main" id="{8A5E3200-54C5-8031-8E7C-844B8245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628775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Low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risk level</a:t>
            </a:r>
          </a:p>
        </p:txBody>
      </p:sp>
      <p:sp>
        <p:nvSpPr>
          <p:cNvPr id="28680" name="Rectangle 2">
            <a:extLst>
              <a:ext uri="{FF2B5EF4-FFF2-40B4-BE49-F238E27FC236}">
                <a16:creationId xmlns:a16="http://schemas.microsoft.com/office/drawing/2014/main" id="{CA589636-B210-C837-1AB0-B738BD9A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997200"/>
            <a:ext cx="3382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tx2"/>
                </a:solidFill>
              </a:rPr>
              <a:t>Add control measures</a:t>
            </a:r>
          </a:p>
        </p:txBody>
      </p:sp>
      <p:sp>
        <p:nvSpPr>
          <p:cNvPr id="28681" name="Rectangle 2">
            <a:extLst>
              <a:ext uri="{FF2B5EF4-FFF2-40B4-BE49-F238E27FC236}">
                <a16:creationId xmlns:a16="http://schemas.microsoft.com/office/drawing/2014/main" id="{F3E11655-D9B0-A6CF-EA70-9EBE41C42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997200"/>
            <a:ext cx="259238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DO</a:t>
            </a:r>
          </a:p>
          <a:p>
            <a:pPr algn="ctr" eaLnBrk="1" hangingPunct="1"/>
            <a:r>
              <a:rPr lang="en-US" altLang="en-US" sz="2800">
                <a:solidFill>
                  <a:srgbClr val="008000"/>
                </a:solidFill>
              </a:rPr>
              <a:t>EXPERIMENT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E31F9D-969F-B49F-92FB-92B057A9428B}"/>
              </a:ext>
            </a:extLst>
          </p:cNvPr>
          <p:cNvCxnSpPr/>
          <p:nvPr/>
        </p:nvCxnSpPr>
        <p:spPr bwMode="auto">
          <a:xfrm>
            <a:off x="2771775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D14A1B-E15A-0968-6DCA-7864A758BD00}"/>
              </a:ext>
            </a:extLst>
          </p:cNvPr>
          <p:cNvCxnSpPr/>
          <p:nvPr/>
        </p:nvCxnSpPr>
        <p:spPr bwMode="auto">
          <a:xfrm>
            <a:off x="6659563" y="2420938"/>
            <a:ext cx="0" cy="43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29FC19C-0CE4-F65B-B38B-D8892A2FDB1F}"/>
              </a:ext>
            </a:extLst>
          </p:cNvPr>
          <p:cNvCxnSpPr/>
          <p:nvPr/>
        </p:nvCxnSpPr>
        <p:spPr bwMode="auto">
          <a:xfrm>
            <a:off x="2771775" y="3789363"/>
            <a:ext cx="0" cy="1444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168C4B-61B4-8D63-AFE8-B743CD593BB9}"/>
              </a:ext>
            </a:extLst>
          </p:cNvPr>
          <p:cNvCxnSpPr/>
          <p:nvPr/>
        </p:nvCxnSpPr>
        <p:spPr bwMode="auto">
          <a:xfrm>
            <a:off x="1331913" y="3933825"/>
            <a:ext cx="14398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BE385F-7FD9-F0A8-879D-9D2E742E4FD0}"/>
              </a:ext>
            </a:extLst>
          </p:cNvPr>
          <p:cNvCxnSpPr/>
          <p:nvPr/>
        </p:nvCxnSpPr>
        <p:spPr bwMode="auto">
          <a:xfrm>
            <a:off x="1331913" y="836613"/>
            <a:ext cx="0" cy="30972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61A24D8-19E1-A16A-087B-7532F06FB242}"/>
              </a:ext>
            </a:extLst>
          </p:cNvPr>
          <p:cNvCxnSpPr/>
          <p:nvPr/>
        </p:nvCxnSpPr>
        <p:spPr bwMode="auto">
          <a:xfrm>
            <a:off x="1331913" y="836613"/>
            <a:ext cx="16557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688" name="Rectangle 2">
            <a:extLst>
              <a:ext uri="{FF2B5EF4-FFF2-40B4-BE49-F238E27FC236}">
                <a16:creationId xmlns:a16="http://schemas.microsoft.com/office/drawing/2014/main" id="{5D3977B7-5B59-AFB6-8CDA-E093F1F1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508500"/>
            <a:ext cx="813593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Inherent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without any control measures besides “routine procedures”</a:t>
            </a:r>
          </a:p>
          <a:p>
            <a:pPr eaLnBrk="1" hangingPunct="1"/>
            <a:endParaRPr lang="en-US" altLang="en-US" sz="70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Residual level of risk</a:t>
            </a:r>
          </a:p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= risk level with control measures in place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87292</TotalTime>
  <Words>957</Words>
  <Application>Microsoft Macintosh PowerPoint</Application>
  <PresentationFormat>On-screen Show (4:3)</PresentationFormat>
  <Paragraphs>161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Blank Presentation</vt:lpstr>
      <vt:lpstr>WHS Act 2020: Do I now need to do risk assessments?</vt:lpstr>
      <vt:lpstr>YES! Work Health &amp; Safety Act 2020</vt:lpstr>
      <vt:lpstr>KEY POINTS Work Health &amp; Safety Act 2020</vt:lpstr>
      <vt:lpstr>NEW TERMS Work Health &amp; Safety Act 2020</vt:lpstr>
      <vt:lpstr>The law</vt:lpstr>
      <vt:lpstr>• reduce injuries  • increase legal protection</vt:lpstr>
      <vt:lpstr>You should:</vt:lpstr>
      <vt:lpstr>Risk assessment</vt:lpstr>
      <vt:lpstr>Assess risks</vt:lpstr>
      <vt:lpstr>Risk control</vt:lpstr>
      <vt:lpstr>What is RiskAssess?</vt:lpstr>
      <vt:lpstr>Logic</vt:lpstr>
      <vt:lpstr>Electronic system</vt:lpstr>
      <vt:lpstr>Details</vt:lpstr>
      <vt:lpstr>Advantages of RiskAssess</vt:lpstr>
      <vt:lpstr>Outcomes</vt:lpstr>
      <vt:lpstr>2600 schools WA: 70 (20%)</vt:lpstr>
      <vt:lpstr>Demonstration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254</cp:revision>
  <cp:lastPrinted>2019-11-17T21:38:19Z</cp:lastPrinted>
  <dcterms:created xsi:type="dcterms:W3CDTF">2008-09-14T02:46:40Z</dcterms:created>
  <dcterms:modified xsi:type="dcterms:W3CDTF">2023-04-10T12:49:05Z</dcterms:modified>
</cp:coreProperties>
</file>