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323" r:id="rId3"/>
    <p:sldId id="317" r:id="rId4"/>
    <p:sldId id="324" r:id="rId5"/>
    <p:sldId id="288" r:id="rId6"/>
    <p:sldId id="329" r:id="rId7"/>
    <p:sldId id="319" r:id="rId8"/>
    <p:sldId id="320" r:id="rId9"/>
    <p:sldId id="321" r:id="rId10"/>
    <p:sldId id="322" r:id="rId11"/>
    <p:sldId id="331" r:id="rId12"/>
    <p:sldId id="330" r:id="rId13"/>
    <p:sldId id="300" r:id="rId14"/>
    <p:sldId id="316" r:id="rId15"/>
    <p:sldId id="301" r:id="rId16"/>
    <p:sldId id="325" r:id="rId17"/>
    <p:sldId id="326" r:id="rId18"/>
    <p:sldId id="327" r:id="rId19"/>
    <p:sldId id="318" r:id="rId20"/>
    <p:sldId id="259"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2"/>
    <p:restoredTop sz="88149"/>
  </p:normalViewPr>
  <p:slideViewPr>
    <p:cSldViewPr>
      <p:cViewPr varScale="1">
        <p:scale>
          <a:sx n="115" d="100"/>
          <a:sy n="115" d="100"/>
        </p:scale>
        <p:origin x="195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54900-4329-8F45-97BD-0532BFD93DB0}" type="datetimeFigureOut">
              <a:rPr lang="en-US" smtClean="0"/>
              <a:t>11/16/23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D4D45-94DD-3145-B909-6D9D8C7BC163}" type="slidenum">
              <a:rPr lang="en-US" smtClean="0"/>
              <a:t>‹#›</a:t>
            </a:fld>
            <a:endParaRPr lang="en-US"/>
          </a:p>
        </p:txBody>
      </p:sp>
    </p:spTree>
    <p:extLst>
      <p:ext uri="{BB962C8B-B14F-4D97-AF65-F5344CB8AC3E}">
        <p14:creationId xmlns:p14="http://schemas.microsoft.com/office/powerpoint/2010/main" val="306747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1</a:t>
            </a:fld>
            <a:endParaRPr lang="en-US"/>
          </a:p>
        </p:txBody>
      </p:sp>
    </p:spTree>
    <p:extLst>
      <p:ext uri="{BB962C8B-B14F-4D97-AF65-F5344CB8AC3E}">
        <p14:creationId xmlns:p14="http://schemas.microsoft.com/office/powerpoint/2010/main" val="1286508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16</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242917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19</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803096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D4D45-94DD-3145-B909-6D9D8C7BC163}" type="slidenum">
              <a:rPr lang="en-US" smtClean="0"/>
              <a:t>20</a:t>
            </a:fld>
            <a:endParaRPr lang="en-US"/>
          </a:p>
        </p:txBody>
      </p:sp>
    </p:spTree>
    <p:extLst>
      <p:ext uri="{BB962C8B-B14F-4D97-AF65-F5344CB8AC3E}">
        <p14:creationId xmlns:p14="http://schemas.microsoft.com/office/powerpoint/2010/main" val="244484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2</a:t>
            </a:fld>
            <a:endParaRPr lang="en-US"/>
          </a:p>
        </p:txBody>
      </p:sp>
    </p:spTree>
    <p:extLst>
      <p:ext uri="{BB962C8B-B14F-4D97-AF65-F5344CB8AC3E}">
        <p14:creationId xmlns:p14="http://schemas.microsoft.com/office/powerpoint/2010/main" val="306357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3</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91555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setting too in tools! Settable cut-off time coming soon </a:t>
            </a:r>
            <a:r>
              <a:rPr lang="en-US"/>
              <a:t>(other than noon)</a:t>
            </a:r>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4</a:t>
            </a:fld>
            <a:endParaRPr lang="en-US"/>
          </a:p>
        </p:txBody>
      </p:sp>
    </p:spTree>
    <p:extLst>
      <p:ext uri="{BB962C8B-B14F-4D97-AF65-F5344CB8AC3E}">
        <p14:creationId xmlns:p14="http://schemas.microsoft.com/office/powerpoint/2010/main" val="345955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6</a:t>
            </a:fld>
            <a:endParaRPr lang="en-US"/>
          </a:p>
        </p:txBody>
      </p:sp>
    </p:spTree>
    <p:extLst>
      <p:ext uri="{BB962C8B-B14F-4D97-AF65-F5344CB8AC3E}">
        <p14:creationId xmlns:p14="http://schemas.microsoft.com/office/powerpoint/2010/main" val="259579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setting too in tools!</a:t>
            </a:r>
          </a:p>
        </p:txBody>
      </p:sp>
      <p:sp>
        <p:nvSpPr>
          <p:cNvPr id="4" name="Slide Number Placeholder 3"/>
          <p:cNvSpPr>
            <a:spLocks noGrp="1"/>
          </p:cNvSpPr>
          <p:nvPr>
            <p:ph type="sldNum" sz="quarter" idx="5"/>
          </p:nvPr>
        </p:nvSpPr>
        <p:spPr/>
        <p:txBody>
          <a:bodyPr/>
          <a:lstStyle/>
          <a:p>
            <a:fld id="{D9ED4D45-94DD-3145-B909-6D9D8C7BC163}" type="slidenum">
              <a:rPr lang="en-US" smtClean="0"/>
              <a:t>7</a:t>
            </a:fld>
            <a:endParaRPr lang="en-US"/>
          </a:p>
        </p:txBody>
      </p:sp>
    </p:spTree>
    <p:extLst>
      <p:ext uri="{BB962C8B-B14F-4D97-AF65-F5344CB8AC3E}">
        <p14:creationId xmlns:p14="http://schemas.microsoft.com/office/powerpoint/2010/main" val="3685437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222222"/>
                </a:solidFill>
                <a:effectLst/>
                <a:latin typeface="Arial" panose="020B0604020202020204" pitchFamily="34" charset="0"/>
              </a:rPr>
              <a:t>https://</a:t>
            </a:r>
            <a:r>
              <a:rPr lang="en-AU" b="0" i="0" dirty="0" err="1">
                <a:solidFill>
                  <a:srgbClr val="222222"/>
                </a:solidFill>
                <a:effectLst/>
                <a:latin typeface="Arial" panose="020B0604020202020204" pitchFamily="34" charset="0"/>
              </a:rPr>
              <a:t>c.educationstandards.nsw.edu.au</a:t>
            </a:r>
            <a:r>
              <a:rPr lang="en-AU" b="0" i="0" dirty="0">
                <a:solidFill>
                  <a:srgbClr val="222222"/>
                </a:solidFill>
                <a:effectLst/>
                <a:latin typeface="Arial" panose="020B0604020202020204" pitchFamily="34" charset="0"/>
              </a:rPr>
              <a:t>/</a:t>
            </a:r>
            <a:r>
              <a:rPr lang="en-AU" b="0" i="0" dirty="0" err="1">
                <a:solidFill>
                  <a:srgbClr val="222222"/>
                </a:solidFill>
                <a:effectLst/>
                <a:latin typeface="Arial" panose="020B0604020202020204" pitchFamily="34" charset="0"/>
              </a:rPr>
              <a:t>wps</a:t>
            </a:r>
            <a:r>
              <a:rPr lang="en-AU" b="0" i="0" dirty="0">
                <a:solidFill>
                  <a:srgbClr val="222222"/>
                </a:solidFill>
                <a:effectLst/>
                <a:latin typeface="Arial" panose="020B0604020202020204" pitchFamily="34" charset="0"/>
              </a:rPr>
              <a:t>/</a:t>
            </a:r>
            <a:r>
              <a:rPr lang="en-AU" b="0" i="0" dirty="0" err="1">
                <a:solidFill>
                  <a:srgbClr val="222222"/>
                </a:solidFill>
                <a:effectLst/>
                <a:latin typeface="Arial" panose="020B0604020202020204" pitchFamily="34" charset="0"/>
              </a:rPr>
              <a:t>wcm</a:t>
            </a:r>
            <a:r>
              <a:rPr lang="en-AU" b="0" i="0" dirty="0">
                <a:solidFill>
                  <a:srgbClr val="222222"/>
                </a:solidFill>
                <a:effectLst/>
                <a:latin typeface="Arial" panose="020B0604020202020204" pitchFamily="34" charset="0"/>
              </a:rPr>
              <a:t>/connect/57e31750-9802-4808-a6ce-7a3c2df0ff04/science-years-7-10-syllabus-2018.pdf?MOD=AJPERES&amp;CVID=</a:t>
            </a:r>
          </a:p>
          <a:p>
            <a:endParaRPr lang="en-AU" b="0" i="0" dirty="0">
              <a:solidFill>
                <a:srgbClr val="222222"/>
              </a:solidFill>
              <a:effectLst/>
              <a:latin typeface="Arial" panose="020B0604020202020204" pitchFamily="34" charset="0"/>
            </a:endParaRPr>
          </a:p>
          <a:p>
            <a:r>
              <a:rPr lang="en-AU" b="0" i="0" dirty="0">
                <a:solidFill>
                  <a:srgbClr val="222222"/>
                </a:solidFill>
                <a:effectLst/>
                <a:latin typeface="Arial" panose="020B0604020202020204" pitchFamily="34" charset="0"/>
              </a:rPr>
              <a:t>From</a:t>
            </a:r>
          </a:p>
          <a:p>
            <a:endParaRPr lang="en-AU" b="0" i="0" dirty="0">
              <a:solidFill>
                <a:srgbClr val="222222"/>
              </a:solidFill>
              <a:effectLst/>
              <a:latin typeface="Arial" panose="020B0604020202020204" pitchFamily="34" charset="0"/>
            </a:endParaRPr>
          </a:p>
          <a:p>
            <a:r>
              <a:rPr lang="en-US" dirty="0"/>
              <a:t>https://</a:t>
            </a:r>
            <a:r>
              <a:rPr lang="en-US" dirty="0" err="1"/>
              <a:t>c.educationstandards.nsw.edu.au</a:t>
            </a:r>
            <a:r>
              <a:rPr lang="en-US" dirty="0"/>
              <a:t>/</a:t>
            </a:r>
            <a:r>
              <a:rPr lang="en-US" dirty="0" err="1"/>
              <a:t>wps</a:t>
            </a:r>
            <a:r>
              <a:rPr lang="en-US" dirty="0"/>
              <a:t>/portal/</a:t>
            </a:r>
            <a:r>
              <a:rPr lang="en-US" dirty="0" err="1"/>
              <a:t>nesa</a:t>
            </a:r>
            <a:r>
              <a:rPr lang="en-US" dirty="0"/>
              <a:t>/k-10/learning-areas/science/science-7-10-2018</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11</a:t>
            </a:fld>
            <a:endParaRPr lang="en-US" altLang="en-US"/>
          </a:p>
        </p:txBody>
      </p:sp>
    </p:spTree>
    <p:extLst>
      <p:ext uri="{BB962C8B-B14F-4D97-AF65-F5344CB8AC3E}">
        <p14:creationId xmlns:p14="http://schemas.microsoft.com/office/powerpoint/2010/main" val="80047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educationstandards.nsw.edu.au</a:t>
            </a:r>
            <a:r>
              <a:rPr lang="en-US" dirty="0"/>
              <a:t>/</a:t>
            </a:r>
            <a:r>
              <a:rPr lang="en-US" dirty="0" err="1"/>
              <a:t>wps</a:t>
            </a:r>
            <a:r>
              <a:rPr lang="en-US" dirty="0"/>
              <a:t>/portal/</a:t>
            </a:r>
            <a:r>
              <a:rPr lang="en-US" dirty="0" err="1"/>
              <a:t>nesa</a:t>
            </a:r>
            <a:r>
              <a:rPr lang="en-US" dirty="0"/>
              <a:t>/11-12/stage-6-learning-areas/stage-6-science/biology-2017/working-scientifically</a:t>
            </a:r>
          </a:p>
          <a:p>
            <a:r>
              <a:rPr lang="en-US" dirty="0"/>
              <a:t>Same for chemistry, physics </a:t>
            </a:r>
            <a:r>
              <a:rPr lang="en-US" dirty="0" err="1"/>
              <a:t>etc</a:t>
            </a:r>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12</a:t>
            </a:fld>
            <a:endParaRPr lang="en-US" altLang="en-US"/>
          </a:p>
        </p:txBody>
      </p:sp>
    </p:spTree>
    <p:extLst>
      <p:ext uri="{BB962C8B-B14F-4D97-AF65-F5344CB8AC3E}">
        <p14:creationId xmlns:p14="http://schemas.microsoft.com/office/powerpoint/2010/main" val="1264697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words of a teacher who put it better than I could..</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14</a:t>
            </a:fld>
            <a:endParaRPr lang="en-US" altLang="en-US"/>
          </a:p>
        </p:txBody>
      </p:sp>
    </p:spTree>
    <p:extLst>
      <p:ext uri="{BB962C8B-B14F-4D97-AF65-F5344CB8AC3E}">
        <p14:creationId xmlns:p14="http://schemas.microsoft.com/office/powerpoint/2010/main" val="1433973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
        <p:nvSpPr>
          <p:cNvPr id="4" name="Rectangle 4">
            <a:extLst>
              <a:ext uri="{FF2B5EF4-FFF2-40B4-BE49-F238E27FC236}">
                <a16:creationId xmlns:a16="http://schemas.microsoft.com/office/drawing/2014/main" id="{76C180C7-D8F3-9C40-920B-79A9CCD221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54D72D-9061-654E-A394-19214118EF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1B29B9-C89D-2F4D-8FE6-2DB1456E8B22}"/>
              </a:ext>
            </a:extLst>
          </p:cNvPr>
          <p:cNvSpPr>
            <a:spLocks noGrp="1" noChangeArrowheads="1"/>
          </p:cNvSpPr>
          <p:nvPr>
            <p:ph type="sldNum" sz="quarter" idx="12"/>
          </p:nvPr>
        </p:nvSpPr>
        <p:spPr>
          <a:ln/>
        </p:spPr>
        <p:txBody>
          <a:bodyPr/>
          <a:lstStyle>
            <a:lvl1pPr>
              <a:defRPr/>
            </a:lvl1pPr>
          </a:lstStyle>
          <a:p>
            <a:fld id="{EDB92F7E-AF63-9842-B10A-EDCB845AFAF9}" type="slidenum">
              <a:rPr lang="en-US" altLang="en-US"/>
              <a:pPr/>
              <a:t>‹#›</a:t>
            </a:fld>
            <a:endParaRPr lang="en-US" altLang="en-US"/>
          </a:p>
        </p:txBody>
      </p:sp>
    </p:spTree>
    <p:extLst>
      <p:ext uri="{BB962C8B-B14F-4D97-AF65-F5344CB8AC3E}">
        <p14:creationId xmlns:p14="http://schemas.microsoft.com/office/powerpoint/2010/main" val="232528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3E0D4B70-3198-DF40-8361-7929AD8451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E1E612-6EB8-1B4F-AC4F-F42960142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401277-AD17-1A4F-97F4-4C2723F24B4E}"/>
              </a:ext>
            </a:extLst>
          </p:cNvPr>
          <p:cNvSpPr>
            <a:spLocks noGrp="1" noChangeArrowheads="1"/>
          </p:cNvSpPr>
          <p:nvPr>
            <p:ph type="sldNum" sz="quarter" idx="12"/>
          </p:nvPr>
        </p:nvSpPr>
        <p:spPr>
          <a:ln/>
        </p:spPr>
        <p:txBody>
          <a:bodyPr/>
          <a:lstStyle>
            <a:lvl1pPr>
              <a:defRPr/>
            </a:lvl1pPr>
          </a:lstStyle>
          <a:p>
            <a:fld id="{251D1974-5A11-784D-963F-D3977CA827CF}" type="slidenum">
              <a:rPr lang="en-US" altLang="en-US"/>
              <a:pPr/>
              <a:t>‹#›</a:t>
            </a:fld>
            <a:endParaRPr lang="en-US" altLang="en-US"/>
          </a:p>
        </p:txBody>
      </p:sp>
    </p:spTree>
    <p:extLst>
      <p:ext uri="{BB962C8B-B14F-4D97-AF65-F5344CB8AC3E}">
        <p14:creationId xmlns:p14="http://schemas.microsoft.com/office/powerpoint/2010/main" val="414165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915B4716-B623-0C4A-8348-3AC44153FE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611BB7-1EA7-8447-96FA-7C5CF17457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76DDEC-4543-274E-8AA5-99DD5E7E7B2F}"/>
              </a:ext>
            </a:extLst>
          </p:cNvPr>
          <p:cNvSpPr>
            <a:spLocks noGrp="1" noChangeArrowheads="1"/>
          </p:cNvSpPr>
          <p:nvPr>
            <p:ph type="sldNum" sz="quarter" idx="12"/>
          </p:nvPr>
        </p:nvSpPr>
        <p:spPr>
          <a:ln/>
        </p:spPr>
        <p:txBody>
          <a:bodyPr/>
          <a:lstStyle>
            <a:lvl1pPr>
              <a:defRPr/>
            </a:lvl1pPr>
          </a:lstStyle>
          <a:p>
            <a:fld id="{5A6ED7FD-E0E5-3546-80CC-280368BB131C}" type="slidenum">
              <a:rPr lang="en-US" altLang="en-US"/>
              <a:pPr/>
              <a:t>‹#›</a:t>
            </a:fld>
            <a:endParaRPr lang="en-US" altLang="en-US"/>
          </a:p>
        </p:txBody>
      </p:sp>
    </p:spTree>
    <p:extLst>
      <p:ext uri="{BB962C8B-B14F-4D97-AF65-F5344CB8AC3E}">
        <p14:creationId xmlns:p14="http://schemas.microsoft.com/office/powerpoint/2010/main" val="321117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340BA6B9-DD46-3749-B600-3775CA6371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5431D4-7A8A-8E42-8A21-A4A7ADCC3A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349B15-A780-EA4C-97EF-5FA678B4A420}"/>
              </a:ext>
            </a:extLst>
          </p:cNvPr>
          <p:cNvSpPr>
            <a:spLocks noGrp="1" noChangeArrowheads="1"/>
          </p:cNvSpPr>
          <p:nvPr>
            <p:ph type="sldNum" sz="quarter" idx="12"/>
          </p:nvPr>
        </p:nvSpPr>
        <p:spPr>
          <a:ln/>
        </p:spPr>
        <p:txBody>
          <a:bodyPr/>
          <a:lstStyle>
            <a:lvl1pPr>
              <a:defRPr/>
            </a:lvl1pPr>
          </a:lstStyle>
          <a:p>
            <a:fld id="{FB3CFF33-DE18-2040-AEE8-F55E84543ADE}" type="slidenum">
              <a:rPr lang="en-US" altLang="en-US"/>
              <a:pPr/>
              <a:t>‹#›</a:t>
            </a:fld>
            <a:endParaRPr lang="en-US" altLang="en-US"/>
          </a:p>
        </p:txBody>
      </p:sp>
    </p:spTree>
    <p:extLst>
      <p:ext uri="{BB962C8B-B14F-4D97-AF65-F5344CB8AC3E}">
        <p14:creationId xmlns:p14="http://schemas.microsoft.com/office/powerpoint/2010/main" val="317261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a:extLst>
              <a:ext uri="{FF2B5EF4-FFF2-40B4-BE49-F238E27FC236}">
                <a16:creationId xmlns:a16="http://schemas.microsoft.com/office/drawing/2014/main" id="{6F146059-68C9-6940-8133-9063A765B3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89DB68-02B5-5C46-8169-CAC4A46B9B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3A10DB-D166-7B42-857B-943B896D2D0C}"/>
              </a:ext>
            </a:extLst>
          </p:cNvPr>
          <p:cNvSpPr>
            <a:spLocks noGrp="1" noChangeArrowheads="1"/>
          </p:cNvSpPr>
          <p:nvPr>
            <p:ph type="sldNum" sz="quarter" idx="12"/>
          </p:nvPr>
        </p:nvSpPr>
        <p:spPr>
          <a:ln/>
        </p:spPr>
        <p:txBody>
          <a:bodyPr/>
          <a:lstStyle>
            <a:lvl1pPr>
              <a:defRPr/>
            </a:lvl1pPr>
          </a:lstStyle>
          <a:p>
            <a:fld id="{8232170A-94A5-F741-9E77-06CAECCC688E}" type="slidenum">
              <a:rPr lang="en-US" altLang="en-US"/>
              <a:pPr/>
              <a:t>‹#›</a:t>
            </a:fld>
            <a:endParaRPr lang="en-US" altLang="en-US"/>
          </a:p>
        </p:txBody>
      </p:sp>
    </p:spTree>
    <p:extLst>
      <p:ext uri="{BB962C8B-B14F-4D97-AF65-F5344CB8AC3E}">
        <p14:creationId xmlns:p14="http://schemas.microsoft.com/office/powerpoint/2010/main" val="28803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2BF9124B-94AE-DD46-9DBD-AAE7D69D02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8208D4-40A8-C342-A4E5-5A52B62EA5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99C3ABB-EB14-5146-895B-BCDC674229B7}"/>
              </a:ext>
            </a:extLst>
          </p:cNvPr>
          <p:cNvSpPr>
            <a:spLocks noGrp="1" noChangeArrowheads="1"/>
          </p:cNvSpPr>
          <p:nvPr>
            <p:ph type="sldNum" sz="quarter" idx="12"/>
          </p:nvPr>
        </p:nvSpPr>
        <p:spPr>
          <a:ln/>
        </p:spPr>
        <p:txBody>
          <a:bodyPr/>
          <a:lstStyle>
            <a:lvl1pPr>
              <a:defRPr/>
            </a:lvl1pPr>
          </a:lstStyle>
          <a:p>
            <a:fld id="{7A52F326-2981-F947-8C0E-CA582F08623F}" type="slidenum">
              <a:rPr lang="en-US" altLang="en-US"/>
              <a:pPr/>
              <a:t>‹#›</a:t>
            </a:fld>
            <a:endParaRPr lang="en-US" altLang="en-US"/>
          </a:p>
        </p:txBody>
      </p:sp>
    </p:spTree>
    <p:extLst>
      <p:ext uri="{BB962C8B-B14F-4D97-AF65-F5344CB8AC3E}">
        <p14:creationId xmlns:p14="http://schemas.microsoft.com/office/powerpoint/2010/main" val="209282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a:extLst>
              <a:ext uri="{FF2B5EF4-FFF2-40B4-BE49-F238E27FC236}">
                <a16:creationId xmlns:a16="http://schemas.microsoft.com/office/drawing/2014/main" id="{088B41BF-67F9-FA4B-8CDB-F2B26BFA209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57C665-E470-6D44-9018-CC619A172A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846AAFA-7688-7142-8A93-FDF540C75E6D}"/>
              </a:ext>
            </a:extLst>
          </p:cNvPr>
          <p:cNvSpPr>
            <a:spLocks noGrp="1" noChangeArrowheads="1"/>
          </p:cNvSpPr>
          <p:nvPr>
            <p:ph type="sldNum" sz="quarter" idx="12"/>
          </p:nvPr>
        </p:nvSpPr>
        <p:spPr>
          <a:ln/>
        </p:spPr>
        <p:txBody>
          <a:bodyPr/>
          <a:lstStyle>
            <a:lvl1pPr>
              <a:defRPr/>
            </a:lvl1pPr>
          </a:lstStyle>
          <a:p>
            <a:fld id="{1FDF4F55-3437-A948-9FD0-8F9FB3E7C8E3}" type="slidenum">
              <a:rPr lang="en-US" altLang="en-US"/>
              <a:pPr/>
              <a:t>‹#›</a:t>
            </a:fld>
            <a:endParaRPr lang="en-US" altLang="en-US"/>
          </a:p>
        </p:txBody>
      </p:sp>
    </p:spTree>
    <p:extLst>
      <p:ext uri="{BB962C8B-B14F-4D97-AF65-F5344CB8AC3E}">
        <p14:creationId xmlns:p14="http://schemas.microsoft.com/office/powerpoint/2010/main" val="283760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a:extLst>
              <a:ext uri="{FF2B5EF4-FFF2-40B4-BE49-F238E27FC236}">
                <a16:creationId xmlns:a16="http://schemas.microsoft.com/office/drawing/2014/main" id="{DD0C862B-FE9A-9C4E-87B6-CEEB319AC2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60E3AA-849C-1846-9706-E3322A97A8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DDC42BE-613E-8249-B013-2B62EB714D91}"/>
              </a:ext>
            </a:extLst>
          </p:cNvPr>
          <p:cNvSpPr>
            <a:spLocks noGrp="1" noChangeArrowheads="1"/>
          </p:cNvSpPr>
          <p:nvPr>
            <p:ph type="sldNum" sz="quarter" idx="12"/>
          </p:nvPr>
        </p:nvSpPr>
        <p:spPr>
          <a:ln/>
        </p:spPr>
        <p:txBody>
          <a:bodyPr/>
          <a:lstStyle>
            <a:lvl1pPr>
              <a:defRPr/>
            </a:lvl1pPr>
          </a:lstStyle>
          <a:p>
            <a:fld id="{EE861F7F-1CDB-E949-8E52-39D57EAC1DCE}" type="slidenum">
              <a:rPr lang="en-US" altLang="en-US"/>
              <a:pPr/>
              <a:t>‹#›</a:t>
            </a:fld>
            <a:endParaRPr lang="en-US" altLang="en-US"/>
          </a:p>
        </p:txBody>
      </p:sp>
    </p:spTree>
    <p:extLst>
      <p:ext uri="{BB962C8B-B14F-4D97-AF65-F5344CB8AC3E}">
        <p14:creationId xmlns:p14="http://schemas.microsoft.com/office/powerpoint/2010/main" val="413399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29F93A-7075-1843-BC99-B5CE6154D68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9D68FD3-359C-A544-9D09-B838FD5F00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7F9588-F001-3C43-8E64-5C28C1B2E31F}"/>
              </a:ext>
            </a:extLst>
          </p:cNvPr>
          <p:cNvSpPr>
            <a:spLocks noGrp="1" noChangeArrowheads="1"/>
          </p:cNvSpPr>
          <p:nvPr>
            <p:ph type="sldNum" sz="quarter" idx="12"/>
          </p:nvPr>
        </p:nvSpPr>
        <p:spPr>
          <a:ln/>
        </p:spPr>
        <p:txBody>
          <a:bodyPr/>
          <a:lstStyle>
            <a:lvl1pPr>
              <a:defRPr/>
            </a:lvl1pPr>
          </a:lstStyle>
          <a:p>
            <a:fld id="{D64DEB51-1045-E945-992D-319BF6B33713}" type="slidenum">
              <a:rPr lang="en-US" altLang="en-US"/>
              <a:pPr/>
              <a:t>‹#›</a:t>
            </a:fld>
            <a:endParaRPr lang="en-US" altLang="en-US"/>
          </a:p>
        </p:txBody>
      </p:sp>
    </p:spTree>
    <p:extLst>
      <p:ext uri="{BB962C8B-B14F-4D97-AF65-F5344CB8AC3E}">
        <p14:creationId xmlns:p14="http://schemas.microsoft.com/office/powerpoint/2010/main" val="221711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2391DC8D-E6F7-AA42-8F21-0B34C813F9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DDD981-ADC3-304A-A259-C88AFBA3B5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EDCFAA-93FD-5D49-A733-F563370DC341}"/>
              </a:ext>
            </a:extLst>
          </p:cNvPr>
          <p:cNvSpPr>
            <a:spLocks noGrp="1" noChangeArrowheads="1"/>
          </p:cNvSpPr>
          <p:nvPr>
            <p:ph type="sldNum" sz="quarter" idx="12"/>
          </p:nvPr>
        </p:nvSpPr>
        <p:spPr>
          <a:ln/>
        </p:spPr>
        <p:txBody>
          <a:bodyPr/>
          <a:lstStyle>
            <a:lvl1pPr>
              <a:defRPr/>
            </a:lvl1pPr>
          </a:lstStyle>
          <a:p>
            <a:fld id="{4B3E431A-D352-F045-B6D0-C40E190DA7B8}" type="slidenum">
              <a:rPr lang="en-US" altLang="en-US"/>
              <a:pPr/>
              <a:t>‹#›</a:t>
            </a:fld>
            <a:endParaRPr lang="en-US" altLang="en-US"/>
          </a:p>
        </p:txBody>
      </p:sp>
    </p:spTree>
    <p:extLst>
      <p:ext uri="{BB962C8B-B14F-4D97-AF65-F5344CB8AC3E}">
        <p14:creationId xmlns:p14="http://schemas.microsoft.com/office/powerpoint/2010/main" val="205482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2F650D5D-DC06-9C41-94A5-1AB0B4F913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AF9455-E5DC-FF42-B890-0C789E523C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2CDD0D-3000-EC46-984E-681D6DE95B4C}"/>
              </a:ext>
            </a:extLst>
          </p:cNvPr>
          <p:cNvSpPr>
            <a:spLocks noGrp="1" noChangeArrowheads="1"/>
          </p:cNvSpPr>
          <p:nvPr>
            <p:ph type="sldNum" sz="quarter" idx="12"/>
          </p:nvPr>
        </p:nvSpPr>
        <p:spPr>
          <a:ln/>
        </p:spPr>
        <p:txBody>
          <a:bodyPr/>
          <a:lstStyle>
            <a:lvl1pPr>
              <a:defRPr/>
            </a:lvl1pPr>
          </a:lstStyle>
          <a:p>
            <a:fld id="{5D7F445D-5BB6-9446-B9CD-6148C8B944EB}" type="slidenum">
              <a:rPr lang="en-US" altLang="en-US"/>
              <a:pPr/>
              <a:t>‹#›</a:t>
            </a:fld>
            <a:endParaRPr lang="en-US" altLang="en-US"/>
          </a:p>
        </p:txBody>
      </p:sp>
    </p:spTree>
    <p:extLst>
      <p:ext uri="{BB962C8B-B14F-4D97-AF65-F5344CB8AC3E}">
        <p14:creationId xmlns:p14="http://schemas.microsoft.com/office/powerpoint/2010/main" val="175756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70D866-6D20-5242-82F2-C8E9D410C82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5D28B84-F4A6-0E42-84DB-164E91FFF00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116EB6B-2469-7C4D-9FB9-69899638E68E}"/>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C98B2676-B0AD-0C43-AD6B-16940A353C94}"/>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3EE966A7-8B9E-5345-9437-F8C4B583AFBF}"/>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AC4790D1-39FB-D840-99D8-F26DCF0A71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404FA89C-2333-FD4C-AD88-C575EF8E4243}"/>
              </a:ext>
            </a:extLst>
          </p:cNvPr>
          <p:cNvSpPr>
            <a:spLocks noGrp="1" noChangeArrowheads="1"/>
          </p:cNvSpPr>
          <p:nvPr>
            <p:ph type="ctrTitle"/>
          </p:nvPr>
        </p:nvSpPr>
        <p:spPr>
          <a:xfrm>
            <a:off x="0" y="2443336"/>
            <a:ext cx="9144000" cy="2209800"/>
          </a:xfrm>
        </p:spPr>
        <p:txBody>
          <a:bodyPr/>
          <a:lstStyle/>
          <a:p>
            <a:pPr eaLnBrk="1" hangingPunct="1"/>
            <a:r>
              <a:rPr lang="en-US" altLang="en-US" sz="4000" dirty="0" err="1"/>
              <a:t>RiskAssess</a:t>
            </a:r>
            <a:r>
              <a:rPr lang="en-US" altLang="en-US" sz="4000" dirty="0"/>
              <a:t> for Experienced Users</a:t>
            </a:r>
            <a:br>
              <a:rPr lang="en-US" altLang="en-US" dirty="0"/>
            </a:br>
            <a:br>
              <a:rPr lang="en-US" altLang="en-US" sz="2400" dirty="0"/>
            </a:br>
            <a:r>
              <a:rPr lang="en-US" altLang="en-US" sz="3000" dirty="0"/>
              <a:t>latest features, tips and tricks</a:t>
            </a:r>
          </a:p>
        </p:txBody>
      </p:sp>
      <p:sp>
        <p:nvSpPr>
          <p:cNvPr id="13314" name="Rectangle 3">
            <a:extLst>
              <a:ext uri="{FF2B5EF4-FFF2-40B4-BE49-F238E27FC236}">
                <a16:creationId xmlns:a16="http://schemas.microsoft.com/office/drawing/2014/main" id="{908A7FA1-C3A3-0042-AE96-4FF97C85CDD2}"/>
              </a:ext>
            </a:extLst>
          </p:cNvPr>
          <p:cNvSpPr>
            <a:spLocks noGrp="1" noChangeArrowheads="1"/>
          </p:cNvSpPr>
          <p:nvPr>
            <p:ph type="subTitle" idx="1"/>
          </p:nvPr>
        </p:nvSpPr>
        <p:spPr>
          <a:xfrm>
            <a:off x="0" y="5157788"/>
            <a:ext cx="9144000" cy="850900"/>
          </a:xfrm>
        </p:spPr>
        <p:txBody>
          <a:bodyPr/>
          <a:lstStyle/>
          <a:p>
            <a:pPr eaLnBrk="1" hangingPunct="1"/>
            <a:r>
              <a:rPr lang="en-US" altLang="en-US" sz="3600" dirty="0"/>
              <a:t>Phillip and Eva Crisp</a:t>
            </a:r>
          </a:p>
        </p:txBody>
      </p:sp>
      <p:pic>
        <p:nvPicPr>
          <p:cNvPr id="13315" name="Picture 2" descr="burning_hair_medium.jpg">
            <a:extLst>
              <a:ext uri="{FF2B5EF4-FFF2-40B4-BE49-F238E27FC236}">
                <a16:creationId xmlns:a16="http://schemas.microsoft.com/office/drawing/2014/main" id="{76B28CB0-7A26-CD44-A517-FB0CBABA7E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15888"/>
            <a:ext cx="21605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with medium confidence">
            <a:extLst>
              <a:ext uri="{FF2B5EF4-FFF2-40B4-BE49-F238E27FC236}">
                <a16:creationId xmlns:a16="http://schemas.microsoft.com/office/drawing/2014/main" id="{E952E719-02F0-7773-50AF-A74885BE1DC0}"/>
              </a:ext>
            </a:extLst>
          </p:cNvPr>
          <p:cNvPicPr>
            <a:picLocks noChangeAspect="1"/>
          </p:cNvPicPr>
          <p:nvPr/>
        </p:nvPicPr>
        <p:blipFill>
          <a:blip r:embed="rId2"/>
          <a:stretch>
            <a:fillRect/>
          </a:stretch>
        </p:blipFill>
        <p:spPr>
          <a:xfrm>
            <a:off x="4105018" y="4116069"/>
            <a:ext cx="7772400" cy="1813825"/>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id="{5301FC29-43CF-DA7F-9BF7-67DA1F40ABCC}"/>
              </a:ext>
            </a:extLst>
          </p:cNvPr>
          <p:cNvPicPr>
            <a:picLocks noChangeAspect="1"/>
          </p:cNvPicPr>
          <p:nvPr/>
        </p:nvPicPr>
        <p:blipFill>
          <a:blip r:embed="rId3"/>
          <a:stretch>
            <a:fillRect/>
          </a:stretch>
        </p:blipFill>
        <p:spPr>
          <a:xfrm>
            <a:off x="1403648" y="116632"/>
            <a:ext cx="6120680" cy="2897979"/>
          </a:xfrm>
          <a:prstGeom prst="rect">
            <a:avLst/>
          </a:prstGeom>
        </p:spPr>
      </p:pic>
      <p:sp>
        <p:nvSpPr>
          <p:cNvPr id="8" name="Down Arrow 7">
            <a:extLst>
              <a:ext uri="{FF2B5EF4-FFF2-40B4-BE49-F238E27FC236}">
                <a16:creationId xmlns:a16="http://schemas.microsoft.com/office/drawing/2014/main" id="{1680CA0D-6382-F697-0113-BCCADA45515A}"/>
              </a:ext>
            </a:extLst>
          </p:cNvPr>
          <p:cNvSpPr/>
          <p:nvPr/>
        </p:nvSpPr>
        <p:spPr bwMode="auto">
          <a:xfrm rot="19550495">
            <a:off x="5215233" y="728593"/>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1" name="Picture 10" descr="Graphical user interface, text, application&#10;&#10;Description automatically generated">
            <a:extLst>
              <a:ext uri="{FF2B5EF4-FFF2-40B4-BE49-F238E27FC236}">
                <a16:creationId xmlns:a16="http://schemas.microsoft.com/office/drawing/2014/main" id="{6870E318-FA65-DADC-1736-131CE2D90C94}"/>
              </a:ext>
            </a:extLst>
          </p:cNvPr>
          <p:cNvPicPr>
            <a:picLocks noChangeAspect="1"/>
          </p:cNvPicPr>
          <p:nvPr/>
        </p:nvPicPr>
        <p:blipFill>
          <a:blip r:embed="rId4"/>
          <a:stretch>
            <a:fillRect/>
          </a:stretch>
        </p:blipFill>
        <p:spPr>
          <a:xfrm>
            <a:off x="323528" y="3291796"/>
            <a:ext cx="3602541" cy="3096344"/>
          </a:xfrm>
          <a:prstGeom prst="rect">
            <a:avLst/>
          </a:prstGeom>
        </p:spPr>
      </p:pic>
      <p:sp>
        <p:nvSpPr>
          <p:cNvPr id="12" name="Down Arrow 11">
            <a:extLst>
              <a:ext uri="{FF2B5EF4-FFF2-40B4-BE49-F238E27FC236}">
                <a16:creationId xmlns:a16="http://schemas.microsoft.com/office/drawing/2014/main" id="{99542316-29E2-1BFB-D41D-FD932E583E02}"/>
              </a:ext>
            </a:extLst>
          </p:cNvPr>
          <p:cNvSpPr/>
          <p:nvPr/>
        </p:nvSpPr>
        <p:spPr bwMode="auto">
          <a:xfrm rot="5400000">
            <a:off x="3654926" y="3697654"/>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Down Arrow 12">
            <a:extLst>
              <a:ext uri="{FF2B5EF4-FFF2-40B4-BE49-F238E27FC236}">
                <a16:creationId xmlns:a16="http://schemas.microsoft.com/office/drawing/2014/main" id="{9D881C49-AE5D-35E9-4B3C-0AC5E9265404}"/>
              </a:ext>
            </a:extLst>
          </p:cNvPr>
          <p:cNvSpPr/>
          <p:nvPr/>
        </p:nvSpPr>
        <p:spPr bwMode="auto">
          <a:xfrm rot="8478028">
            <a:off x="4417308" y="5765480"/>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0981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777C205-2C1F-BD16-1FDF-6EF0A691BCEC}"/>
              </a:ext>
            </a:extLst>
          </p:cNvPr>
          <p:cNvSpPr>
            <a:spLocks noGrp="1" noChangeArrowheads="1"/>
          </p:cNvSpPr>
          <p:nvPr>
            <p:ph type="title"/>
          </p:nvPr>
        </p:nvSpPr>
        <p:spPr>
          <a:xfrm>
            <a:off x="1979712" y="937663"/>
            <a:ext cx="5760640" cy="515938"/>
          </a:xfrm>
        </p:spPr>
        <p:txBody>
          <a:bodyPr/>
          <a:lstStyle/>
          <a:p>
            <a:pPr eaLnBrk="1" hangingPunct="1"/>
            <a:r>
              <a:rPr lang="en-US" altLang="en-US" sz="3600" dirty="0">
                <a:solidFill>
                  <a:schemeClr val="tx1"/>
                </a:solidFill>
              </a:rPr>
              <a:t>VCAA: 9-10 Syllabus</a:t>
            </a:r>
            <a:endParaRPr lang="en-US" altLang="en-US" sz="4800" dirty="0">
              <a:solidFill>
                <a:schemeClr val="tx1"/>
              </a:solidFill>
            </a:endParaRPr>
          </a:p>
        </p:txBody>
      </p:sp>
      <p:sp>
        <p:nvSpPr>
          <p:cNvPr id="5" name="TextBox 4">
            <a:extLst>
              <a:ext uri="{FF2B5EF4-FFF2-40B4-BE49-F238E27FC236}">
                <a16:creationId xmlns:a16="http://schemas.microsoft.com/office/drawing/2014/main" id="{92E5738D-5CB9-A7EC-8CA5-A4C6670F7AD2}"/>
              </a:ext>
            </a:extLst>
          </p:cNvPr>
          <p:cNvSpPr txBox="1"/>
          <p:nvPr/>
        </p:nvSpPr>
        <p:spPr>
          <a:xfrm>
            <a:off x="288032" y="1484784"/>
            <a:ext cx="8676456" cy="2985433"/>
          </a:xfrm>
          <a:prstGeom prst="rect">
            <a:avLst/>
          </a:prstGeom>
          <a:noFill/>
        </p:spPr>
        <p:txBody>
          <a:bodyPr wrap="square">
            <a:spAutoFit/>
          </a:bodyPr>
          <a:lstStyle/>
          <a:p>
            <a:pPr algn="l" rtl="0"/>
            <a:endParaRPr lang="en-AU" sz="2200" dirty="0">
              <a:solidFill>
                <a:srgbClr val="22272B"/>
              </a:solidFill>
              <a:latin typeface="publicsans"/>
            </a:endParaRPr>
          </a:p>
          <a:p>
            <a:pPr algn="l" rtl="0"/>
            <a:endParaRPr lang="en-AU" sz="1200" b="1" i="0" dirty="0">
              <a:solidFill>
                <a:srgbClr val="22272B"/>
              </a:solidFill>
              <a:effectLst/>
              <a:latin typeface="publicsans"/>
            </a:endParaRPr>
          </a:p>
          <a:p>
            <a:pPr algn="l" rtl="0"/>
            <a:r>
              <a:rPr lang="en-AU" sz="2200" b="1" i="0" dirty="0">
                <a:solidFill>
                  <a:srgbClr val="22272B"/>
                </a:solidFill>
                <a:effectLst/>
                <a:latin typeface="publicsans"/>
              </a:rPr>
              <a:t>Science inquiry skills</a:t>
            </a:r>
          </a:p>
          <a:p>
            <a:pPr algn="l" rtl="0"/>
            <a:r>
              <a:rPr lang="en-AU" sz="2200" i="0" dirty="0">
                <a:solidFill>
                  <a:srgbClr val="22272B"/>
                </a:solidFill>
                <a:effectLst/>
                <a:latin typeface="publicsans"/>
              </a:rPr>
              <a:t>…</a:t>
            </a:r>
          </a:p>
          <a:p>
            <a:pPr algn="l" rtl="0"/>
            <a:r>
              <a:rPr lang="en-AU" sz="2200" dirty="0">
                <a:solidFill>
                  <a:srgbClr val="22272B"/>
                </a:solidFill>
                <a:highlight>
                  <a:srgbClr val="FFFF00"/>
                </a:highlight>
                <a:latin typeface="publicsans"/>
              </a:rPr>
              <a:t>Independently</a:t>
            </a:r>
            <a:r>
              <a:rPr lang="en-AU" sz="2200" dirty="0">
                <a:solidFill>
                  <a:srgbClr val="22272B"/>
                </a:solidFill>
                <a:latin typeface="publicsans"/>
              </a:rPr>
              <a:t> plan, select and use appropriate investigation types, including fieldwork and laboratory experimentation, to collect reliable data, </a:t>
            </a:r>
            <a:r>
              <a:rPr lang="en-AU" sz="2200" dirty="0">
                <a:solidFill>
                  <a:srgbClr val="22272B"/>
                </a:solidFill>
                <a:highlight>
                  <a:srgbClr val="FFFF00"/>
                </a:highlight>
                <a:latin typeface="publicsans"/>
              </a:rPr>
              <a:t>assess risk </a:t>
            </a:r>
            <a:r>
              <a:rPr lang="en-AU" sz="2200" dirty="0">
                <a:solidFill>
                  <a:srgbClr val="22272B"/>
                </a:solidFill>
                <a:latin typeface="publicsans"/>
              </a:rPr>
              <a:t>and address ethical issues associated with these investigation types</a:t>
            </a:r>
          </a:p>
          <a:p>
            <a:pPr algn="l" rtl="0"/>
            <a:r>
              <a:rPr lang="en-AU" sz="2200" dirty="0">
                <a:solidFill>
                  <a:srgbClr val="22272B"/>
                </a:solidFill>
                <a:latin typeface="publicsans"/>
              </a:rPr>
              <a:t>…</a:t>
            </a:r>
            <a:endParaRPr lang="en-AU" sz="2200" b="0" i="0" dirty="0">
              <a:solidFill>
                <a:srgbClr val="22272B"/>
              </a:solidFill>
              <a:effectLst/>
              <a:highlight>
                <a:srgbClr val="FFFF00"/>
              </a:highlight>
              <a:latin typeface="publicsans"/>
            </a:endParaRPr>
          </a:p>
        </p:txBody>
      </p:sp>
      <p:pic>
        <p:nvPicPr>
          <p:cNvPr id="4" name="Picture 3">
            <a:extLst>
              <a:ext uri="{FF2B5EF4-FFF2-40B4-BE49-F238E27FC236}">
                <a16:creationId xmlns:a16="http://schemas.microsoft.com/office/drawing/2014/main" id="{0CF29835-00A6-F89F-40D8-0CF2F2216685}"/>
              </a:ext>
            </a:extLst>
          </p:cNvPr>
          <p:cNvPicPr>
            <a:picLocks noChangeAspect="1"/>
          </p:cNvPicPr>
          <p:nvPr/>
        </p:nvPicPr>
        <p:blipFill>
          <a:blip r:embed="rId3"/>
          <a:stretch>
            <a:fillRect/>
          </a:stretch>
        </p:blipFill>
        <p:spPr>
          <a:xfrm>
            <a:off x="288032" y="68998"/>
            <a:ext cx="4699000" cy="673100"/>
          </a:xfrm>
          <a:prstGeom prst="rect">
            <a:avLst/>
          </a:prstGeom>
        </p:spPr>
      </p:pic>
    </p:spTree>
    <p:extLst>
      <p:ext uri="{BB962C8B-B14F-4D97-AF65-F5344CB8AC3E}">
        <p14:creationId xmlns:p14="http://schemas.microsoft.com/office/powerpoint/2010/main" val="153426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777C205-2C1F-BD16-1FDF-6EF0A691BCEC}"/>
              </a:ext>
            </a:extLst>
          </p:cNvPr>
          <p:cNvSpPr>
            <a:spLocks noGrp="1" noChangeArrowheads="1"/>
          </p:cNvSpPr>
          <p:nvPr>
            <p:ph type="title"/>
          </p:nvPr>
        </p:nvSpPr>
        <p:spPr>
          <a:xfrm>
            <a:off x="829692" y="1135814"/>
            <a:ext cx="8134796" cy="515938"/>
          </a:xfrm>
        </p:spPr>
        <p:txBody>
          <a:bodyPr/>
          <a:lstStyle/>
          <a:p>
            <a:pPr eaLnBrk="1" hangingPunct="1"/>
            <a:r>
              <a:rPr lang="en-US" altLang="en-US" sz="3600" dirty="0">
                <a:solidFill>
                  <a:schemeClr val="tx1"/>
                </a:solidFill>
              </a:rPr>
              <a:t>VCAA: Science subjects, Years11-12</a:t>
            </a:r>
            <a:endParaRPr lang="en-US" altLang="en-US" sz="4800" dirty="0">
              <a:solidFill>
                <a:schemeClr val="tx1"/>
              </a:solidFill>
            </a:endParaRPr>
          </a:p>
        </p:txBody>
      </p:sp>
      <p:sp>
        <p:nvSpPr>
          <p:cNvPr id="5" name="TextBox 4">
            <a:extLst>
              <a:ext uri="{FF2B5EF4-FFF2-40B4-BE49-F238E27FC236}">
                <a16:creationId xmlns:a16="http://schemas.microsoft.com/office/drawing/2014/main" id="{92E5738D-5CB9-A7EC-8CA5-A4C6670F7AD2}"/>
              </a:ext>
            </a:extLst>
          </p:cNvPr>
          <p:cNvSpPr txBox="1"/>
          <p:nvPr/>
        </p:nvSpPr>
        <p:spPr>
          <a:xfrm>
            <a:off x="288032" y="1751425"/>
            <a:ext cx="8676456" cy="5355312"/>
          </a:xfrm>
          <a:prstGeom prst="rect">
            <a:avLst/>
          </a:prstGeom>
          <a:noFill/>
        </p:spPr>
        <p:txBody>
          <a:bodyPr wrap="square">
            <a:spAutoFit/>
          </a:bodyPr>
          <a:lstStyle/>
          <a:p>
            <a:pPr algn="l" rtl="0"/>
            <a:r>
              <a:rPr lang="en-AU" sz="2200" b="1" i="0" dirty="0">
                <a:solidFill>
                  <a:srgbClr val="22272B"/>
                </a:solidFill>
                <a:effectLst/>
                <a:latin typeface="publicsans"/>
              </a:rPr>
              <a:t>Study design</a:t>
            </a:r>
          </a:p>
          <a:p>
            <a:pPr algn="l" rtl="0"/>
            <a:r>
              <a:rPr lang="en-AU" sz="2200" b="0" i="0" dirty="0">
                <a:solidFill>
                  <a:srgbClr val="22272B"/>
                </a:solidFill>
                <a:effectLst/>
                <a:highlight>
                  <a:srgbClr val="FFFF00"/>
                </a:highlight>
                <a:latin typeface="publicsans"/>
              </a:rPr>
              <a:t>Knowledge and application of the safety considerations, including use of safety data sheets</a:t>
            </a:r>
            <a:r>
              <a:rPr lang="en-AU" sz="2200" b="0" i="0" dirty="0">
                <a:solidFill>
                  <a:srgbClr val="22272B"/>
                </a:solidFill>
                <a:effectLst/>
                <a:latin typeface="publicsans"/>
              </a:rPr>
              <a:t>, and ethical guidelines associated with undertaking investigations </a:t>
            </a:r>
            <a:r>
              <a:rPr lang="en-AU" sz="2200" b="0" i="0" dirty="0">
                <a:solidFill>
                  <a:srgbClr val="22272B"/>
                </a:solidFill>
                <a:effectLst/>
                <a:highlight>
                  <a:srgbClr val="FFFF00"/>
                </a:highlight>
                <a:latin typeface="publicsans"/>
              </a:rPr>
              <a:t>is integral to the study of VCE Chemistry</a:t>
            </a:r>
            <a:r>
              <a:rPr lang="en-AU" sz="2200" b="0" i="0" dirty="0">
                <a:solidFill>
                  <a:srgbClr val="22272B"/>
                </a:solidFill>
                <a:effectLst/>
                <a:latin typeface="publicsans"/>
              </a:rPr>
              <a:t>.</a:t>
            </a:r>
            <a:r>
              <a:rPr lang="en-AU" sz="2200" dirty="0">
                <a:solidFill>
                  <a:srgbClr val="22272B"/>
                </a:solidFill>
                <a:latin typeface="publicsans"/>
              </a:rPr>
              <a:t>…</a:t>
            </a:r>
          </a:p>
          <a:p>
            <a:pPr algn="l" rtl="0"/>
            <a:endParaRPr lang="en-AU" sz="2200" dirty="0">
              <a:solidFill>
                <a:srgbClr val="22272B"/>
              </a:solidFill>
              <a:latin typeface="publicsans"/>
            </a:endParaRPr>
          </a:p>
          <a:p>
            <a:pPr algn="l" rtl="0"/>
            <a:r>
              <a:rPr lang="en-AU" sz="2200" dirty="0">
                <a:solidFill>
                  <a:srgbClr val="22272B"/>
                </a:solidFill>
                <a:latin typeface="publicsans"/>
              </a:rPr>
              <a:t>Teachers and </a:t>
            </a:r>
            <a:r>
              <a:rPr lang="en-AU" sz="2200" dirty="0">
                <a:solidFill>
                  <a:srgbClr val="22272B"/>
                </a:solidFill>
                <a:highlight>
                  <a:srgbClr val="FFFF00"/>
                </a:highlight>
                <a:latin typeface="publicsans"/>
              </a:rPr>
              <a:t>students should observe appropriate safety precautions </a:t>
            </a:r>
            <a:r>
              <a:rPr lang="en-AU" sz="2200" dirty="0">
                <a:solidFill>
                  <a:srgbClr val="22272B"/>
                </a:solidFill>
                <a:latin typeface="publicsans"/>
              </a:rPr>
              <a:t>when undertaking practical activities. </a:t>
            </a:r>
            <a:r>
              <a:rPr lang="en-AU" sz="2200" dirty="0">
                <a:solidFill>
                  <a:srgbClr val="22272B"/>
                </a:solidFill>
                <a:highlight>
                  <a:srgbClr val="FFFF00"/>
                </a:highlight>
                <a:latin typeface="publicsans"/>
              </a:rPr>
              <a:t>Risk assessment should be undertaken for all chemicals used in practical investigations</a:t>
            </a:r>
            <a:r>
              <a:rPr lang="en-AU" sz="2200" dirty="0">
                <a:solidFill>
                  <a:srgbClr val="22272B"/>
                </a:solidFill>
                <a:latin typeface="publicsans"/>
              </a:rPr>
              <a:t>. All laboratory work should be supervised by the teacher. It is the responsibility of schools to ensure that they </a:t>
            </a:r>
            <a:r>
              <a:rPr lang="en-AU" sz="2200" dirty="0">
                <a:solidFill>
                  <a:srgbClr val="22272B"/>
                </a:solidFill>
                <a:highlight>
                  <a:srgbClr val="FFFF00"/>
                </a:highlight>
                <a:latin typeface="publicsans"/>
              </a:rPr>
              <a:t>comply with health and safety requirements</a:t>
            </a:r>
            <a:r>
              <a:rPr lang="en-AU" sz="2200" dirty="0">
                <a:solidFill>
                  <a:srgbClr val="22272B"/>
                </a:solidFill>
                <a:latin typeface="publicsans"/>
              </a:rPr>
              <a:t>.</a:t>
            </a:r>
          </a:p>
          <a:p>
            <a:pPr algn="l" rtl="0"/>
            <a:endParaRPr lang="en-AU" sz="2200" dirty="0">
              <a:solidFill>
                <a:srgbClr val="22272B"/>
              </a:solidFill>
              <a:latin typeface="publicsans"/>
            </a:endParaRPr>
          </a:p>
          <a:p>
            <a:pPr algn="l" rtl="0"/>
            <a:r>
              <a:rPr lang="en-AU" sz="2200" b="1" i="0" dirty="0">
                <a:solidFill>
                  <a:srgbClr val="22272B"/>
                </a:solidFill>
                <a:effectLst/>
                <a:latin typeface="publicsans"/>
              </a:rPr>
              <a:t>Key science skill</a:t>
            </a:r>
          </a:p>
          <a:p>
            <a:pPr algn="l" rtl="0"/>
            <a:r>
              <a:rPr lang="en-AU" sz="2200" b="0" i="0" dirty="0">
                <a:solidFill>
                  <a:srgbClr val="22272B"/>
                </a:solidFill>
                <a:effectLst/>
                <a:highlight>
                  <a:srgbClr val="FFFF00"/>
                </a:highlight>
                <a:latin typeface="publicsans"/>
              </a:rPr>
              <a:t>•	demonstrate safe laboratory practices when planning and conducting investigations by using risk assessments that are informed by safety data sheets (SDS), and accounting for risks</a:t>
            </a:r>
            <a:endParaRPr lang="en-AU" sz="1200" b="0" i="0" dirty="0">
              <a:solidFill>
                <a:srgbClr val="22272B"/>
              </a:solidFill>
              <a:effectLst/>
              <a:latin typeface="publicsans"/>
            </a:endParaRPr>
          </a:p>
        </p:txBody>
      </p:sp>
      <p:pic>
        <p:nvPicPr>
          <p:cNvPr id="6" name="Picture 5">
            <a:extLst>
              <a:ext uri="{FF2B5EF4-FFF2-40B4-BE49-F238E27FC236}">
                <a16:creationId xmlns:a16="http://schemas.microsoft.com/office/drawing/2014/main" id="{6C677ED7-5EDC-034B-1BAE-3000A6A7A760}"/>
              </a:ext>
            </a:extLst>
          </p:cNvPr>
          <p:cNvPicPr>
            <a:picLocks noChangeAspect="1"/>
          </p:cNvPicPr>
          <p:nvPr/>
        </p:nvPicPr>
        <p:blipFill>
          <a:blip r:embed="rId3"/>
          <a:stretch>
            <a:fillRect/>
          </a:stretch>
        </p:blipFill>
        <p:spPr>
          <a:xfrm>
            <a:off x="319235" y="183314"/>
            <a:ext cx="4252765" cy="852827"/>
          </a:xfrm>
          <a:prstGeom prst="rect">
            <a:avLst/>
          </a:prstGeom>
        </p:spPr>
      </p:pic>
    </p:spTree>
    <p:extLst>
      <p:ext uri="{BB962C8B-B14F-4D97-AF65-F5344CB8AC3E}">
        <p14:creationId xmlns:p14="http://schemas.microsoft.com/office/powerpoint/2010/main" val="2315853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73DBBDD-75D0-D132-28E9-993B123DB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0"/>
            <a:ext cx="7688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5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F4592-D110-5DEF-1652-EB53BE8ED818}"/>
              </a:ext>
            </a:extLst>
          </p:cNvPr>
          <p:cNvSpPr>
            <a:spLocks noGrp="1"/>
          </p:cNvSpPr>
          <p:nvPr>
            <p:ph idx="1"/>
          </p:nvPr>
        </p:nvSpPr>
        <p:spPr>
          <a:xfrm>
            <a:off x="685800" y="1371600"/>
            <a:ext cx="7772400" cy="4114800"/>
          </a:xfrm>
        </p:spPr>
        <p:txBody>
          <a:bodyPr/>
          <a:lstStyle/>
          <a:p>
            <a:pPr marL="0" indent="0">
              <a:buNone/>
            </a:pPr>
            <a:r>
              <a:rPr lang="en-AU" sz="3600" i="1" dirty="0">
                <a:solidFill>
                  <a:srgbClr val="0070C0"/>
                </a:solidFill>
              </a:rPr>
              <a:t>“Student </a:t>
            </a:r>
            <a:r>
              <a:rPr lang="en-AU" sz="3600" i="1" dirty="0" err="1">
                <a:solidFill>
                  <a:srgbClr val="0070C0"/>
                </a:solidFill>
              </a:rPr>
              <a:t>RiskAssess</a:t>
            </a:r>
            <a:r>
              <a:rPr lang="en-AU" sz="3600" i="1" dirty="0">
                <a:solidFill>
                  <a:srgbClr val="0070C0"/>
                </a:solidFill>
              </a:rPr>
              <a:t> helps students design their experiments more independently and become more aware of what they are doing rather than relying on the teacher to explain and confirm things like risks, and things to think about.”</a:t>
            </a:r>
            <a:endParaRPr lang="en-US" sz="3600" i="1" dirty="0">
              <a:solidFill>
                <a:srgbClr val="0070C0"/>
              </a:solidFill>
            </a:endParaRPr>
          </a:p>
        </p:txBody>
      </p:sp>
    </p:spTree>
    <p:extLst>
      <p:ext uri="{BB962C8B-B14F-4D97-AF65-F5344CB8AC3E}">
        <p14:creationId xmlns:p14="http://schemas.microsoft.com/office/powerpoint/2010/main" val="33628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3FA45A-D5DF-704B-B89A-CE9A5B1B54A3}"/>
              </a:ext>
            </a:extLst>
          </p:cNvPr>
          <p:cNvPicPr>
            <a:picLocks noChangeAspect="1"/>
          </p:cNvPicPr>
          <p:nvPr/>
        </p:nvPicPr>
        <p:blipFill>
          <a:blip r:embed="rId2"/>
          <a:stretch>
            <a:fillRect/>
          </a:stretch>
        </p:blipFill>
        <p:spPr>
          <a:xfrm>
            <a:off x="618193" y="0"/>
            <a:ext cx="7907613" cy="6858000"/>
          </a:xfrm>
          <a:prstGeom prst="rect">
            <a:avLst/>
          </a:prstGeom>
        </p:spPr>
      </p:pic>
    </p:spTree>
    <p:extLst>
      <p:ext uri="{BB962C8B-B14F-4D97-AF65-F5344CB8AC3E}">
        <p14:creationId xmlns:p14="http://schemas.microsoft.com/office/powerpoint/2010/main" val="334179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Future Ideas</a:t>
            </a:r>
          </a:p>
        </p:txBody>
      </p:sp>
    </p:spTree>
    <p:extLst>
      <p:ext uri="{BB962C8B-B14F-4D97-AF65-F5344CB8AC3E}">
        <p14:creationId xmlns:p14="http://schemas.microsoft.com/office/powerpoint/2010/main" val="326342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42CBD3DA-D9EB-1261-88A1-9E5798A3D6B1}"/>
              </a:ext>
            </a:extLst>
          </p:cNvPr>
          <p:cNvPicPr>
            <a:picLocks noChangeAspect="1"/>
          </p:cNvPicPr>
          <p:nvPr/>
        </p:nvPicPr>
        <p:blipFill>
          <a:blip r:embed="rId2"/>
          <a:stretch>
            <a:fillRect/>
          </a:stretch>
        </p:blipFill>
        <p:spPr>
          <a:xfrm>
            <a:off x="14210" y="1772816"/>
            <a:ext cx="9130614" cy="1872208"/>
          </a:xfrm>
          <a:prstGeom prst="rect">
            <a:avLst/>
          </a:prstGeom>
        </p:spPr>
      </p:pic>
      <p:sp>
        <p:nvSpPr>
          <p:cNvPr id="4" name="TextBox 3">
            <a:extLst>
              <a:ext uri="{FF2B5EF4-FFF2-40B4-BE49-F238E27FC236}">
                <a16:creationId xmlns:a16="http://schemas.microsoft.com/office/drawing/2014/main" id="{8481DCA3-1FE4-560C-EF65-3A90C7EA9C8A}"/>
              </a:ext>
            </a:extLst>
          </p:cNvPr>
          <p:cNvSpPr txBox="1"/>
          <p:nvPr/>
        </p:nvSpPr>
        <p:spPr>
          <a:xfrm>
            <a:off x="150540" y="4509312"/>
            <a:ext cx="6829114" cy="1569660"/>
          </a:xfrm>
          <a:prstGeom prst="rect">
            <a:avLst/>
          </a:prstGeom>
          <a:noFill/>
        </p:spPr>
        <p:txBody>
          <a:bodyPr wrap="none" rtlCol="0">
            <a:spAutoFit/>
          </a:bodyPr>
          <a:lstStyle/>
          <a:p>
            <a:pPr marL="342900" indent="-342900">
              <a:buFont typeface="Arial" panose="020B0604020202020204" pitchFamily="34" charset="0"/>
              <a:buChar char="•"/>
            </a:pPr>
            <a:r>
              <a:rPr lang="en-US" dirty="0"/>
              <a:t>Import from CSV/template</a:t>
            </a:r>
          </a:p>
          <a:p>
            <a:pPr marL="342900" indent="-342900">
              <a:buFont typeface="Arial" panose="020B0604020202020204" pitchFamily="34" charset="0"/>
              <a:buChar char="•"/>
            </a:pPr>
            <a:r>
              <a:rPr lang="en-US" dirty="0"/>
              <a:t>Easy print out</a:t>
            </a:r>
          </a:p>
          <a:p>
            <a:pPr marL="342900" indent="-342900">
              <a:buFont typeface="Arial" panose="020B0604020202020204" pitchFamily="34" charset="0"/>
              <a:buChar char="•"/>
            </a:pPr>
            <a:r>
              <a:rPr lang="en-US" dirty="0"/>
              <a:t>Reports on SDS that need updating / reorder</a:t>
            </a:r>
          </a:p>
          <a:p>
            <a:pPr marL="342900" indent="-342900">
              <a:buFont typeface="Arial" panose="020B0604020202020204" pitchFamily="34" charset="0"/>
              <a:buChar char="•"/>
            </a:pPr>
            <a:r>
              <a:rPr lang="en-US" dirty="0"/>
              <a:t>Access for outside Science – Link/export/edit?</a:t>
            </a:r>
          </a:p>
        </p:txBody>
      </p:sp>
      <p:sp>
        <p:nvSpPr>
          <p:cNvPr id="6" name="TextBox 5">
            <a:extLst>
              <a:ext uri="{FF2B5EF4-FFF2-40B4-BE49-F238E27FC236}">
                <a16:creationId xmlns:a16="http://schemas.microsoft.com/office/drawing/2014/main" id="{33F77901-30D3-5BDB-0557-49D5AC55F201}"/>
              </a:ext>
            </a:extLst>
          </p:cNvPr>
          <p:cNvSpPr txBox="1"/>
          <p:nvPr/>
        </p:nvSpPr>
        <p:spPr>
          <a:xfrm>
            <a:off x="4287542" y="6225899"/>
            <a:ext cx="4856458" cy="461665"/>
          </a:xfrm>
          <a:prstGeom prst="rect">
            <a:avLst/>
          </a:prstGeom>
          <a:noFill/>
        </p:spPr>
        <p:txBody>
          <a:bodyPr wrap="none" rtlCol="0">
            <a:spAutoFit/>
          </a:bodyPr>
          <a:lstStyle/>
          <a:p>
            <a:r>
              <a:rPr lang="en-US" dirty="0"/>
              <a:t>Do we need Actual / Reorder Qty?</a:t>
            </a:r>
          </a:p>
        </p:txBody>
      </p:sp>
      <p:sp>
        <p:nvSpPr>
          <p:cNvPr id="9" name="Rectangle 2">
            <a:extLst>
              <a:ext uri="{FF2B5EF4-FFF2-40B4-BE49-F238E27FC236}">
                <a16:creationId xmlns:a16="http://schemas.microsoft.com/office/drawing/2014/main" id="{5B4B294C-F794-33A6-77CB-A3C9275B7331}"/>
              </a:ext>
            </a:extLst>
          </p:cNvPr>
          <p:cNvSpPr>
            <a:spLocks noGrp="1" noChangeArrowheads="1"/>
          </p:cNvSpPr>
          <p:nvPr>
            <p:ph type="title"/>
          </p:nvPr>
        </p:nvSpPr>
        <p:spPr>
          <a:xfrm>
            <a:off x="39960" y="520750"/>
            <a:ext cx="7772400" cy="515938"/>
          </a:xfrm>
        </p:spPr>
        <p:txBody>
          <a:bodyPr/>
          <a:lstStyle/>
          <a:p>
            <a:pPr algn="l" eaLnBrk="1" hangingPunct="1"/>
            <a:r>
              <a:rPr lang="en-US" altLang="en-US" sz="3600" dirty="0">
                <a:solidFill>
                  <a:schemeClr val="tx1"/>
                </a:solidFill>
              </a:rPr>
              <a:t>Chemical Register/Inventory DRAFT</a:t>
            </a:r>
            <a:endParaRPr lang="en-US" altLang="en-US" sz="4800" dirty="0">
              <a:solidFill>
                <a:schemeClr val="tx1"/>
              </a:solidFill>
            </a:endParaRPr>
          </a:p>
        </p:txBody>
      </p:sp>
    </p:spTree>
    <p:extLst>
      <p:ext uri="{BB962C8B-B14F-4D97-AF65-F5344CB8AC3E}">
        <p14:creationId xmlns:p14="http://schemas.microsoft.com/office/powerpoint/2010/main" val="3695832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81DCA3-1FE4-560C-EF65-3A90C7EA9C8A}"/>
              </a:ext>
            </a:extLst>
          </p:cNvPr>
          <p:cNvSpPr txBox="1"/>
          <p:nvPr/>
        </p:nvSpPr>
        <p:spPr>
          <a:xfrm>
            <a:off x="150540" y="4509312"/>
            <a:ext cx="6829114" cy="1938992"/>
          </a:xfrm>
          <a:prstGeom prst="rect">
            <a:avLst/>
          </a:prstGeom>
          <a:noFill/>
        </p:spPr>
        <p:txBody>
          <a:bodyPr wrap="none" rtlCol="0">
            <a:spAutoFit/>
          </a:bodyPr>
          <a:lstStyle/>
          <a:p>
            <a:pPr marL="342900" indent="-342900">
              <a:buFont typeface="Arial" panose="020B0604020202020204" pitchFamily="34" charset="0"/>
              <a:buChar char="•"/>
            </a:pPr>
            <a:r>
              <a:rPr lang="en-US" dirty="0"/>
              <a:t>Import from CSV/template</a:t>
            </a:r>
          </a:p>
          <a:p>
            <a:pPr marL="342900" indent="-342900">
              <a:buFont typeface="Arial" panose="020B0604020202020204" pitchFamily="34" charset="0"/>
              <a:buChar char="•"/>
            </a:pPr>
            <a:r>
              <a:rPr lang="en-US" dirty="0"/>
              <a:t>Easy print out</a:t>
            </a:r>
          </a:p>
          <a:p>
            <a:pPr marL="342900" indent="-342900">
              <a:buFont typeface="Arial" panose="020B0604020202020204" pitchFamily="34" charset="0"/>
              <a:buChar char="•"/>
            </a:pPr>
            <a:r>
              <a:rPr lang="en-US" dirty="0"/>
              <a:t>Reports on not updated for X time?</a:t>
            </a:r>
          </a:p>
          <a:p>
            <a:pPr marL="342900" indent="-342900">
              <a:buFont typeface="Arial" panose="020B0604020202020204" pitchFamily="34" charset="0"/>
              <a:buChar char="•"/>
            </a:pPr>
            <a:r>
              <a:rPr lang="en-US" dirty="0"/>
              <a:t>Access for outside Science – Link/export/edit?</a:t>
            </a:r>
          </a:p>
          <a:p>
            <a:pPr marL="342900" indent="-342900">
              <a:buFont typeface="Arial" panose="020B0604020202020204" pitchFamily="34" charset="0"/>
              <a:buChar char="•"/>
            </a:pPr>
            <a:r>
              <a:rPr lang="en-US" dirty="0"/>
              <a:t>Other fields/reports? Need “Used in </a:t>
            </a:r>
            <a:r>
              <a:rPr lang="en-US" dirty="0" err="1"/>
              <a:t>Pracs</a:t>
            </a:r>
            <a:r>
              <a:rPr lang="en-US" dirty="0"/>
              <a:t>”?</a:t>
            </a:r>
          </a:p>
        </p:txBody>
      </p:sp>
      <p:sp>
        <p:nvSpPr>
          <p:cNvPr id="2" name="Rectangle 2">
            <a:extLst>
              <a:ext uri="{FF2B5EF4-FFF2-40B4-BE49-F238E27FC236}">
                <a16:creationId xmlns:a16="http://schemas.microsoft.com/office/drawing/2014/main" id="{C1EF560E-3744-E387-BFC1-3BDD54DF66A9}"/>
              </a:ext>
            </a:extLst>
          </p:cNvPr>
          <p:cNvSpPr txBox="1">
            <a:spLocks noChangeArrowheads="1"/>
          </p:cNvSpPr>
          <p:nvPr/>
        </p:nvSpPr>
        <p:spPr bwMode="auto">
          <a:xfrm>
            <a:off x="35496" y="520750"/>
            <a:ext cx="7772400" cy="51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eaLnBrk="1" hangingPunct="1"/>
            <a:r>
              <a:rPr lang="en-US" altLang="en-US" sz="3600" kern="0" dirty="0">
                <a:solidFill>
                  <a:schemeClr val="tx1"/>
                </a:solidFill>
              </a:rPr>
              <a:t>Equipment Inventory VERY DRAFT</a:t>
            </a:r>
            <a:endParaRPr lang="en-US" altLang="en-US" sz="4800" kern="0" dirty="0">
              <a:solidFill>
                <a:schemeClr val="tx1"/>
              </a:solidFill>
            </a:endParaRPr>
          </a:p>
        </p:txBody>
      </p:sp>
      <p:pic>
        <p:nvPicPr>
          <p:cNvPr id="8" name="Picture 7">
            <a:extLst>
              <a:ext uri="{FF2B5EF4-FFF2-40B4-BE49-F238E27FC236}">
                <a16:creationId xmlns:a16="http://schemas.microsoft.com/office/drawing/2014/main" id="{BBC62A68-ACBA-26EA-41E4-5EA85B8DE5A2}"/>
              </a:ext>
            </a:extLst>
          </p:cNvPr>
          <p:cNvPicPr>
            <a:picLocks noChangeAspect="1"/>
          </p:cNvPicPr>
          <p:nvPr/>
        </p:nvPicPr>
        <p:blipFill>
          <a:blip r:embed="rId2"/>
          <a:stretch>
            <a:fillRect/>
          </a:stretch>
        </p:blipFill>
        <p:spPr>
          <a:xfrm>
            <a:off x="1" y="2041774"/>
            <a:ext cx="9144000" cy="1465481"/>
          </a:xfrm>
          <a:prstGeom prst="rect">
            <a:avLst/>
          </a:prstGeom>
        </p:spPr>
      </p:pic>
    </p:spTree>
    <p:extLst>
      <p:ext uri="{BB962C8B-B14F-4D97-AF65-F5344CB8AC3E}">
        <p14:creationId xmlns:p14="http://schemas.microsoft.com/office/powerpoint/2010/main" val="84005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Tips &amp; Tricks</a:t>
            </a:r>
          </a:p>
        </p:txBody>
      </p:sp>
    </p:spTree>
    <p:extLst>
      <p:ext uri="{BB962C8B-B14F-4D97-AF65-F5344CB8AC3E}">
        <p14:creationId xmlns:p14="http://schemas.microsoft.com/office/powerpoint/2010/main" val="398423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665AA-D4D4-EF48-A6D1-FFDCF96D63D8}"/>
              </a:ext>
            </a:extLst>
          </p:cNvPr>
          <p:cNvPicPr>
            <a:picLocks noChangeAspect="1"/>
          </p:cNvPicPr>
          <p:nvPr/>
        </p:nvPicPr>
        <p:blipFill>
          <a:blip r:embed="rId3"/>
          <a:stretch>
            <a:fillRect/>
          </a:stretch>
        </p:blipFill>
        <p:spPr>
          <a:xfrm>
            <a:off x="584867" y="692696"/>
            <a:ext cx="5571309" cy="1026147"/>
          </a:xfrm>
          <a:prstGeom prst="rect">
            <a:avLst/>
          </a:prstGeom>
        </p:spPr>
      </p:pic>
      <p:pic>
        <p:nvPicPr>
          <p:cNvPr id="7" name="Picture 6">
            <a:extLst>
              <a:ext uri="{FF2B5EF4-FFF2-40B4-BE49-F238E27FC236}">
                <a16:creationId xmlns:a16="http://schemas.microsoft.com/office/drawing/2014/main" id="{2A8599B0-24E1-6E44-B0C6-650CEE9C799C}"/>
              </a:ext>
            </a:extLst>
          </p:cNvPr>
          <p:cNvPicPr>
            <a:picLocks noChangeAspect="1"/>
          </p:cNvPicPr>
          <p:nvPr/>
        </p:nvPicPr>
        <p:blipFill>
          <a:blip r:embed="rId4"/>
          <a:stretch>
            <a:fillRect/>
          </a:stretch>
        </p:blipFill>
        <p:spPr>
          <a:xfrm>
            <a:off x="595855" y="2155475"/>
            <a:ext cx="5564777" cy="1030514"/>
          </a:xfrm>
          <a:prstGeom prst="rect">
            <a:avLst/>
          </a:prstGeom>
        </p:spPr>
      </p:pic>
      <p:pic>
        <p:nvPicPr>
          <p:cNvPr id="9" name="Picture 8">
            <a:extLst>
              <a:ext uri="{FF2B5EF4-FFF2-40B4-BE49-F238E27FC236}">
                <a16:creationId xmlns:a16="http://schemas.microsoft.com/office/drawing/2014/main" id="{2925358A-1AA9-2849-BEE0-CAC1AFAD48B5}"/>
              </a:ext>
            </a:extLst>
          </p:cNvPr>
          <p:cNvPicPr>
            <a:picLocks noChangeAspect="1"/>
          </p:cNvPicPr>
          <p:nvPr/>
        </p:nvPicPr>
        <p:blipFill>
          <a:blip r:embed="rId5"/>
          <a:stretch>
            <a:fillRect/>
          </a:stretch>
        </p:blipFill>
        <p:spPr>
          <a:xfrm>
            <a:off x="592364" y="3672012"/>
            <a:ext cx="5571309" cy="1016010"/>
          </a:xfrm>
          <a:prstGeom prst="rect">
            <a:avLst/>
          </a:prstGeom>
        </p:spPr>
      </p:pic>
      <p:sp>
        <p:nvSpPr>
          <p:cNvPr id="11" name="Rectangle 2">
            <a:extLst>
              <a:ext uri="{FF2B5EF4-FFF2-40B4-BE49-F238E27FC236}">
                <a16:creationId xmlns:a16="http://schemas.microsoft.com/office/drawing/2014/main" id="{07AA508C-0F0C-6D4E-9CDA-3F7A076F9AAC}"/>
              </a:ext>
            </a:extLst>
          </p:cNvPr>
          <p:cNvSpPr>
            <a:spLocks noGrp="1" noChangeArrowheads="1"/>
          </p:cNvSpPr>
          <p:nvPr>
            <p:ph type="title"/>
          </p:nvPr>
        </p:nvSpPr>
        <p:spPr>
          <a:xfrm>
            <a:off x="6300192" y="696753"/>
            <a:ext cx="2664296" cy="909987"/>
          </a:xfrm>
        </p:spPr>
        <p:txBody>
          <a:bodyPr/>
          <a:lstStyle/>
          <a:p>
            <a:pPr eaLnBrk="1" hangingPunct="1"/>
            <a:r>
              <a:rPr lang="en-US" altLang="en-US" sz="2400" dirty="0">
                <a:latin typeface="Helvetica" pitchFamily="2" charset="0"/>
                <a:cs typeface="Arial" panose="020B0604020202020204" pitchFamily="34" charset="0"/>
              </a:rPr>
              <a:t>2700 schools</a:t>
            </a:r>
            <a:br>
              <a:rPr lang="en-US" altLang="en-US" sz="2400" dirty="0">
                <a:latin typeface="Helvetica" pitchFamily="2" charset="0"/>
                <a:cs typeface="Arial" panose="020B0604020202020204" pitchFamily="34" charset="0"/>
              </a:rPr>
            </a:br>
            <a:r>
              <a:rPr lang="en-US" altLang="en-US" sz="2400" dirty="0">
                <a:latin typeface="Helvetica" pitchFamily="2" charset="0"/>
                <a:cs typeface="Arial" panose="020B0604020202020204" pitchFamily="34" charset="0"/>
              </a:rPr>
              <a:t>VIC: 590 (101%)</a:t>
            </a:r>
          </a:p>
        </p:txBody>
      </p:sp>
      <p:sp>
        <p:nvSpPr>
          <p:cNvPr id="12" name="Rectangle 2">
            <a:extLst>
              <a:ext uri="{FF2B5EF4-FFF2-40B4-BE49-F238E27FC236}">
                <a16:creationId xmlns:a16="http://schemas.microsoft.com/office/drawing/2014/main" id="{632DE049-BC71-7F4E-9317-00BF8D9B59AE}"/>
              </a:ext>
            </a:extLst>
          </p:cNvPr>
          <p:cNvSpPr txBox="1">
            <a:spLocks noChangeArrowheads="1"/>
          </p:cNvSpPr>
          <p:nvPr/>
        </p:nvSpPr>
        <p:spPr bwMode="auto">
          <a:xfrm>
            <a:off x="6300192" y="2204864"/>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latin typeface="Helvetica" pitchFamily="2" charset="0"/>
                <a:cs typeface="Arial" panose="020B0604020202020204" pitchFamily="34" charset="0"/>
              </a:rPr>
              <a:t>580 schools</a:t>
            </a:r>
            <a:br>
              <a:rPr lang="en-US" altLang="en-US" sz="2400" kern="0" dirty="0">
                <a:latin typeface="Helvetica" pitchFamily="2" charset="0"/>
                <a:cs typeface="Arial" panose="020B0604020202020204" pitchFamily="34" charset="0"/>
              </a:rPr>
            </a:br>
            <a:r>
              <a:rPr lang="en-US" altLang="en-US" sz="2400" kern="0" dirty="0">
                <a:latin typeface="Helvetica" pitchFamily="2" charset="0"/>
                <a:cs typeface="Arial" panose="020B0604020202020204" pitchFamily="34" charset="0"/>
              </a:rPr>
              <a:t>VIC: 165 (28%)</a:t>
            </a:r>
          </a:p>
        </p:txBody>
      </p:sp>
      <p:sp>
        <p:nvSpPr>
          <p:cNvPr id="13" name="Rectangle 2">
            <a:extLst>
              <a:ext uri="{FF2B5EF4-FFF2-40B4-BE49-F238E27FC236}">
                <a16:creationId xmlns:a16="http://schemas.microsoft.com/office/drawing/2014/main" id="{3B07CE79-125F-A041-8E4A-1DA3AE2D804D}"/>
              </a:ext>
            </a:extLst>
          </p:cNvPr>
          <p:cNvSpPr txBox="1">
            <a:spLocks noChangeArrowheads="1"/>
          </p:cNvSpPr>
          <p:nvPr/>
        </p:nvSpPr>
        <p:spPr bwMode="auto">
          <a:xfrm>
            <a:off x="6300192" y="3743150"/>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latin typeface="Helvetica" pitchFamily="2" charset="0"/>
                <a:cs typeface="Arial" panose="020B0604020202020204" pitchFamily="34" charset="0"/>
              </a:rPr>
              <a:t>200 schools</a:t>
            </a:r>
          </a:p>
          <a:p>
            <a:pPr eaLnBrk="1" hangingPunct="1"/>
            <a:r>
              <a:rPr lang="en-US" altLang="en-US" sz="2400" kern="0" dirty="0">
                <a:latin typeface="Helvetica" pitchFamily="2" charset="0"/>
                <a:cs typeface="Arial" panose="020B0604020202020204" pitchFamily="34" charset="0"/>
              </a:rPr>
              <a:t>VIC: 10</a:t>
            </a:r>
          </a:p>
        </p:txBody>
      </p:sp>
      <p:pic>
        <p:nvPicPr>
          <p:cNvPr id="3" name="Picture 2">
            <a:extLst>
              <a:ext uri="{FF2B5EF4-FFF2-40B4-BE49-F238E27FC236}">
                <a16:creationId xmlns:a16="http://schemas.microsoft.com/office/drawing/2014/main" id="{1446399F-17A1-094D-90BA-501717246D97}"/>
              </a:ext>
            </a:extLst>
          </p:cNvPr>
          <p:cNvPicPr>
            <a:picLocks noChangeAspect="1"/>
          </p:cNvPicPr>
          <p:nvPr/>
        </p:nvPicPr>
        <p:blipFill>
          <a:blip r:embed="rId6"/>
          <a:stretch>
            <a:fillRect/>
          </a:stretch>
        </p:blipFill>
        <p:spPr>
          <a:xfrm>
            <a:off x="552906" y="5174045"/>
            <a:ext cx="5609700" cy="1046920"/>
          </a:xfrm>
          <a:prstGeom prst="rect">
            <a:avLst/>
          </a:prstGeom>
        </p:spPr>
      </p:pic>
      <p:sp>
        <p:nvSpPr>
          <p:cNvPr id="14" name="Rectangle 2">
            <a:extLst>
              <a:ext uri="{FF2B5EF4-FFF2-40B4-BE49-F238E27FC236}">
                <a16:creationId xmlns:a16="http://schemas.microsoft.com/office/drawing/2014/main" id="{2928BCFD-3577-6749-9B2C-0D1642CBFBEC}"/>
              </a:ext>
            </a:extLst>
          </p:cNvPr>
          <p:cNvSpPr txBox="1">
            <a:spLocks noChangeArrowheads="1"/>
          </p:cNvSpPr>
          <p:nvPr/>
        </p:nvSpPr>
        <p:spPr bwMode="auto">
          <a:xfrm>
            <a:off x="6300192" y="5232903"/>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latin typeface="Helvetica" pitchFamily="2" charset="0"/>
                <a:cs typeface="Arial" panose="020B0604020202020204" pitchFamily="34" charset="0"/>
              </a:rPr>
              <a:t>50 schools</a:t>
            </a:r>
            <a:br>
              <a:rPr lang="en-US" altLang="en-US" sz="2400" kern="0" dirty="0">
                <a:latin typeface="Helvetica" pitchFamily="2" charset="0"/>
                <a:cs typeface="Arial" panose="020B0604020202020204" pitchFamily="34" charset="0"/>
              </a:rPr>
            </a:br>
            <a:r>
              <a:rPr lang="en-US" altLang="en-US" sz="2400" kern="0" dirty="0">
                <a:latin typeface="Helvetica" pitchFamily="2" charset="0"/>
                <a:cs typeface="Arial" panose="020B0604020202020204" pitchFamily="34" charset="0"/>
              </a:rPr>
              <a:t>VIC: 5</a:t>
            </a:r>
          </a:p>
        </p:txBody>
      </p:sp>
    </p:spTree>
    <p:extLst>
      <p:ext uri="{BB962C8B-B14F-4D97-AF65-F5344CB8AC3E}">
        <p14:creationId xmlns:p14="http://schemas.microsoft.com/office/powerpoint/2010/main" val="125561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C725820E-9CE5-D340-9249-919E1A548A52}"/>
              </a:ext>
            </a:extLst>
          </p:cNvPr>
          <p:cNvSpPr>
            <a:spLocks noGrp="1" noChangeArrowheads="1"/>
          </p:cNvSpPr>
          <p:nvPr>
            <p:ph type="title"/>
          </p:nvPr>
        </p:nvSpPr>
        <p:spPr>
          <a:xfrm>
            <a:off x="683568" y="116632"/>
            <a:ext cx="7272808" cy="533400"/>
          </a:xfrm>
        </p:spPr>
        <p:txBody>
          <a:bodyPr/>
          <a:lstStyle/>
          <a:p>
            <a:pPr eaLnBrk="1" hangingPunct="1"/>
            <a:r>
              <a:rPr lang="en-US" altLang="en-US" sz="3200" dirty="0"/>
              <a:t>Menu</a:t>
            </a:r>
            <a:endParaRPr lang="en-US" altLang="en-US" dirty="0"/>
          </a:p>
        </p:txBody>
      </p:sp>
      <p:sp>
        <p:nvSpPr>
          <p:cNvPr id="14338" name="Rectangle 3">
            <a:extLst>
              <a:ext uri="{FF2B5EF4-FFF2-40B4-BE49-F238E27FC236}">
                <a16:creationId xmlns:a16="http://schemas.microsoft.com/office/drawing/2014/main" id="{62D7E5B7-1B78-1048-8B9C-94CA04DE4D91}"/>
              </a:ext>
            </a:extLst>
          </p:cNvPr>
          <p:cNvSpPr>
            <a:spLocks noGrp="1" noChangeArrowheads="1"/>
          </p:cNvSpPr>
          <p:nvPr>
            <p:ph type="body" idx="1"/>
          </p:nvPr>
        </p:nvSpPr>
        <p:spPr>
          <a:xfrm>
            <a:off x="467544" y="683865"/>
            <a:ext cx="4392488" cy="6129511"/>
          </a:xfrm>
        </p:spPr>
        <p:txBody>
          <a:bodyPr/>
          <a:lstStyle/>
          <a:p>
            <a:pPr eaLnBrk="1" hangingPunct="1">
              <a:lnSpc>
                <a:spcPct val="90000"/>
              </a:lnSpc>
              <a:buFontTx/>
              <a:buNone/>
            </a:pPr>
            <a:r>
              <a:rPr lang="en-AU" sz="2000" b="1" dirty="0"/>
              <a:t>Shortcuts</a:t>
            </a:r>
          </a:p>
          <a:p>
            <a:pPr eaLnBrk="1" hangingPunct="1">
              <a:lnSpc>
                <a:spcPct val="90000"/>
              </a:lnSpc>
              <a:buNone/>
            </a:pPr>
            <a:r>
              <a:rPr lang="en-AU" altLang="en-US" sz="2000" dirty="0"/>
              <a:t>icons, </a:t>
            </a:r>
            <a:r>
              <a:rPr lang="en-AU" altLang="en-US" sz="2000" dirty="0" err="1"/>
              <a:t>hcl</a:t>
            </a:r>
            <a:r>
              <a:rPr lang="en-AU" altLang="en-US" sz="2000" dirty="0"/>
              <a:t>, part name,</a:t>
            </a:r>
            <a:r>
              <a:rPr lang="en-AU" sz="2000" dirty="0"/>
              <a:t> day/month, </a:t>
            </a:r>
          </a:p>
          <a:p>
            <a:pPr eaLnBrk="1" hangingPunct="1">
              <a:lnSpc>
                <a:spcPct val="90000"/>
              </a:lnSpc>
              <a:buNone/>
            </a:pPr>
            <a:r>
              <a:rPr lang="en-AU" altLang="en-US" sz="2000" dirty="0"/>
              <a:t>click banner, links, hot links, delete,</a:t>
            </a:r>
          </a:p>
          <a:p>
            <a:pPr eaLnBrk="1" hangingPunct="1">
              <a:lnSpc>
                <a:spcPct val="90000"/>
              </a:lnSpc>
              <a:buNone/>
            </a:pPr>
            <a:r>
              <a:rPr lang="en-AU" altLang="en-US" sz="2000" dirty="0"/>
              <a:t>Best RAs, </a:t>
            </a:r>
            <a:r>
              <a:rPr lang="en-AU" sz="2000" dirty="0"/>
              <a:t>search on less, # &amp; sort</a:t>
            </a:r>
            <a:endParaRPr lang="en-AU" altLang="en-US" sz="2000" dirty="0"/>
          </a:p>
          <a:p>
            <a:pPr eaLnBrk="1" hangingPunct="1">
              <a:lnSpc>
                <a:spcPct val="90000"/>
              </a:lnSpc>
              <a:buFontTx/>
              <a:buNone/>
            </a:pPr>
            <a:endParaRPr lang="en-AU" sz="2000" dirty="0"/>
          </a:p>
          <a:p>
            <a:pPr eaLnBrk="1" hangingPunct="1">
              <a:lnSpc>
                <a:spcPct val="90000"/>
              </a:lnSpc>
              <a:buFontTx/>
              <a:buNone/>
            </a:pPr>
            <a:r>
              <a:rPr lang="en-AU" sz="2000" b="1" dirty="0"/>
              <a:t>Scheduling</a:t>
            </a:r>
          </a:p>
          <a:p>
            <a:pPr eaLnBrk="1" hangingPunct="1">
              <a:lnSpc>
                <a:spcPct val="90000"/>
              </a:lnSpc>
              <a:buNone/>
            </a:pPr>
            <a:r>
              <a:rPr lang="en-AU" sz="2000" dirty="0"/>
              <a:t>Excel/csv, any dates, last week, </a:t>
            </a:r>
          </a:p>
          <a:p>
            <a:pPr eaLnBrk="1" hangingPunct="1">
              <a:lnSpc>
                <a:spcPct val="90000"/>
              </a:lnSpc>
              <a:buNone/>
            </a:pPr>
            <a:r>
              <a:rPr lang="en-AU" sz="2000" dirty="0"/>
              <a:t>search, no# </a:t>
            </a:r>
            <a:r>
              <a:rPr lang="en-AU" sz="2000" dirty="0" err="1"/>
              <a:t>pracs</a:t>
            </a:r>
            <a:r>
              <a:rPr lang="en-AU" sz="2000" dirty="0"/>
              <a:t>, prep notes, </a:t>
            </a:r>
          </a:p>
          <a:p>
            <a:pPr eaLnBrk="1" hangingPunct="1">
              <a:lnSpc>
                <a:spcPct val="90000"/>
              </a:lnSpc>
              <a:buNone/>
            </a:pPr>
            <a:r>
              <a:rPr lang="en-AU" sz="2000" dirty="0"/>
              <a:t>double booking, lodged date</a:t>
            </a:r>
          </a:p>
          <a:p>
            <a:pPr eaLnBrk="1" hangingPunct="1">
              <a:lnSpc>
                <a:spcPct val="90000"/>
              </a:lnSpc>
              <a:buFontTx/>
              <a:buNone/>
            </a:pPr>
            <a:endParaRPr lang="en-AU" sz="2000" dirty="0"/>
          </a:p>
          <a:p>
            <a:pPr eaLnBrk="1" hangingPunct="1">
              <a:lnSpc>
                <a:spcPct val="90000"/>
              </a:lnSpc>
              <a:buFontTx/>
              <a:buNone/>
            </a:pPr>
            <a:r>
              <a:rPr lang="en-AU" sz="2000" b="1" dirty="0"/>
              <a:t>Tools</a:t>
            </a:r>
          </a:p>
          <a:p>
            <a:pPr eaLnBrk="1" hangingPunct="1">
              <a:lnSpc>
                <a:spcPct val="90000"/>
              </a:lnSpc>
              <a:buFontTx/>
              <a:buNone/>
            </a:pPr>
            <a:r>
              <a:rPr lang="en-AU" sz="2000" dirty="0"/>
              <a:t>customise year groups,</a:t>
            </a:r>
          </a:p>
          <a:p>
            <a:pPr eaLnBrk="1" hangingPunct="1">
              <a:lnSpc>
                <a:spcPct val="90000"/>
              </a:lnSpc>
              <a:buNone/>
            </a:pPr>
            <a:r>
              <a:rPr lang="en-AU" sz="2000" dirty="0"/>
              <a:t>stocktaking &amp; usage, invoice,</a:t>
            </a:r>
          </a:p>
          <a:p>
            <a:pPr eaLnBrk="1" hangingPunct="1">
              <a:lnSpc>
                <a:spcPct val="90000"/>
              </a:lnSpc>
              <a:buNone/>
            </a:pPr>
            <a:r>
              <a:rPr lang="en-AU" sz="2000" dirty="0"/>
              <a:t>backup system, defaults</a:t>
            </a:r>
          </a:p>
          <a:p>
            <a:pPr eaLnBrk="1" hangingPunct="1">
              <a:lnSpc>
                <a:spcPct val="90000"/>
              </a:lnSpc>
              <a:buFontTx/>
              <a:buNone/>
            </a:pPr>
            <a:endParaRPr lang="en-AU" sz="2000" dirty="0"/>
          </a:p>
          <a:p>
            <a:pPr eaLnBrk="1" hangingPunct="1">
              <a:lnSpc>
                <a:spcPct val="90000"/>
              </a:lnSpc>
              <a:buFontTx/>
              <a:buNone/>
            </a:pPr>
            <a:r>
              <a:rPr lang="en-AU" sz="2000" b="1" dirty="0"/>
              <a:t>Resources</a:t>
            </a:r>
          </a:p>
          <a:p>
            <a:pPr eaLnBrk="1" hangingPunct="1">
              <a:lnSpc>
                <a:spcPct val="90000"/>
              </a:lnSpc>
              <a:buNone/>
            </a:pPr>
            <a:r>
              <a:rPr lang="en-AU" sz="2000" dirty="0"/>
              <a:t>learning resources, </a:t>
            </a:r>
            <a:r>
              <a:rPr lang="en-AU" sz="2000" dirty="0" err="1"/>
              <a:t>faq</a:t>
            </a:r>
            <a:r>
              <a:rPr lang="en-AU" sz="2000" dirty="0"/>
              <a:t>, eBook, </a:t>
            </a:r>
          </a:p>
          <a:p>
            <a:pPr eaLnBrk="1" hangingPunct="1">
              <a:lnSpc>
                <a:spcPct val="90000"/>
              </a:lnSpc>
              <a:buNone/>
            </a:pPr>
            <a:r>
              <a:rPr lang="en-AU" sz="2000" dirty="0"/>
              <a:t>videos, libraries: </a:t>
            </a:r>
            <a:r>
              <a:rPr lang="en-AU" sz="2000" dirty="0" err="1"/>
              <a:t>Stile+EP+Edrolo</a:t>
            </a:r>
            <a:endParaRPr lang="en-AU" sz="2000" dirty="0"/>
          </a:p>
          <a:p>
            <a:pPr eaLnBrk="1" hangingPunct="1">
              <a:lnSpc>
                <a:spcPct val="90000"/>
              </a:lnSpc>
              <a:buFontTx/>
              <a:buNone/>
            </a:pPr>
            <a:endParaRPr lang="en-AU" sz="2000" dirty="0"/>
          </a:p>
        </p:txBody>
      </p:sp>
      <p:sp>
        <p:nvSpPr>
          <p:cNvPr id="4" name="Rectangle 3">
            <a:extLst>
              <a:ext uri="{FF2B5EF4-FFF2-40B4-BE49-F238E27FC236}">
                <a16:creationId xmlns:a16="http://schemas.microsoft.com/office/drawing/2014/main" id="{E9686B5A-FCAF-DB49-BD3D-624CA2B93490}"/>
              </a:ext>
            </a:extLst>
          </p:cNvPr>
          <p:cNvSpPr txBox="1">
            <a:spLocks noChangeArrowheads="1"/>
          </p:cNvSpPr>
          <p:nvPr/>
        </p:nvSpPr>
        <p:spPr bwMode="auto">
          <a:xfrm>
            <a:off x="5004048" y="684716"/>
            <a:ext cx="3974976" cy="612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90000"/>
              </a:lnSpc>
              <a:buFontTx/>
              <a:buNone/>
            </a:pPr>
            <a:r>
              <a:rPr lang="en-AU" sz="2000" b="1" dirty="0"/>
              <a:t>Labels</a:t>
            </a:r>
          </a:p>
          <a:p>
            <a:pPr eaLnBrk="1" hangingPunct="1">
              <a:lnSpc>
                <a:spcPct val="90000"/>
              </a:lnSpc>
              <a:buFontTx/>
              <a:buNone/>
            </a:pPr>
            <a:r>
              <a:rPr lang="en-AU" sz="2000" dirty="0"/>
              <a:t>standard, custom &amp; waste labels</a:t>
            </a:r>
          </a:p>
          <a:p>
            <a:pPr eaLnBrk="1" hangingPunct="1">
              <a:lnSpc>
                <a:spcPct val="90000"/>
              </a:lnSpc>
              <a:buFontTx/>
              <a:buNone/>
            </a:pPr>
            <a:r>
              <a:rPr lang="en-AU" sz="2000" dirty="0"/>
              <a:t>multiple chemicals on sheet</a:t>
            </a:r>
          </a:p>
          <a:p>
            <a:pPr eaLnBrk="1" hangingPunct="1">
              <a:lnSpc>
                <a:spcPct val="90000"/>
              </a:lnSpc>
              <a:buFontTx/>
              <a:buNone/>
            </a:pPr>
            <a:r>
              <a:rPr lang="en-AU" sz="2000" dirty="0"/>
              <a:t>mixtures, non-chemicals</a:t>
            </a:r>
          </a:p>
          <a:p>
            <a:pPr eaLnBrk="1" hangingPunct="1">
              <a:lnSpc>
                <a:spcPct val="90000"/>
              </a:lnSpc>
              <a:buFontTx/>
              <a:buNone/>
            </a:pPr>
            <a:r>
              <a:rPr lang="en-AU" sz="2000" dirty="0"/>
              <a:t>free text, biohazard symbol</a:t>
            </a:r>
          </a:p>
          <a:p>
            <a:pPr eaLnBrk="1" hangingPunct="1">
              <a:lnSpc>
                <a:spcPct val="90000"/>
              </a:lnSpc>
              <a:buFontTx/>
              <a:buNone/>
            </a:pPr>
            <a:endParaRPr lang="en-AU" sz="2000" kern="0" dirty="0"/>
          </a:p>
          <a:p>
            <a:pPr eaLnBrk="1" hangingPunct="1">
              <a:lnSpc>
                <a:spcPct val="90000"/>
              </a:lnSpc>
              <a:buFontTx/>
              <a:buNone/>
            </a:pPr>
            <a:r>
              <a:rPr lang="en-AU" sz="2000" b="1" kern="0" dirty="0"/>
              <a:t>Operations</a:t>
            </a:r>
          </a:p>
          <a:p>
            <a:pPr eaLnBrk="1" hangingPunct="1">
              <a:lnSpc>
                <a:spcPct val="90000"/>
              </a:lnSpc>
              <a:buFontTx/>
              <a:buNone/>
            </a:pPr>
            <a:r>
              <a:rPr lang="en-AU" sz="2000" kern="0" dirty="0"/>
              <a:t>reschedule, archive risk </a:t>
            </a:r>
          </a:p>
          <a:p>
            <a:pPr eaLnBrk="1" hangingPunct="1">
              <a:lnSpc>
                <a:spcPct val="90000"/>
              </a:lnSpc>
              <a:buFontTx/>
              <a:buNone/>
            </a:pPr>
            <a:r>
              <a:rPr lang="en-AU" sz="2000" kern="0" dirty="0"/>
              <a:t>assessments, annual review, </a:t>
            </a:r>
          </a:p>
          <a:p>
            <a:pPr eaLnBrk="1" hangingPunct="1">
              <a:lnSpc>
                <a:spcPct val="90000"/>
              </a:lnSpc>
              <a:buFontTx/>
              <a:buNone/>
            </a:pPr>
            <a:r>
              <a:rPr lang="en-AU" sz="2000" kern="0" dirty="0"/>
              <a:t>tech-only RAs, review notes,</a:t>
            </a:r>
          </a:p>
          <a:p>
            <a:pPr eaLnBrk="1" hangingPunct="1">
              <a:lnSpc>
                <a:spcPct val="90000"/>
              </a:lnSpc>
              <a:buNone/>
            </a:pPr>
            <a:r>
              <a:rPr lang="en-AU" sz="2000" kern="0" dirty="0"/>
              <a:t>high/extreme: 3 signatures, list</a:t>
            </a:r>
          </a:p>
          <a:p>
            <a:pPr eaLnBrk="1" hangingPunct="1">
              <a:lnSpc>
                <a:spcPct val="90000"/>
              </a:lnSpc>
              <a:buFontTx/>
              <a:buNone/>
            </a:pPr>
            <a:endParaRPr lang="en-AU" sz="2000" kern="0" dirty="0"/>
          </a:p>
          <a:p>
            <a:pPr eaLnBrk="1" hangingPunct="1">
              <a:lnSpc>
                <a:spcPct val="90000"/>
              </a:lnSpc>
              <a:buFontTx/>
              <a:buNone/>
            </a:pPr>
            <a:r>
              <a:rPr lang="en-AU" sz="2000" b="1" kern="0" dirty="0"/>
              <a:t>Multiple classes</a:t>
            </a:r>
          </a:p>
          <a:p>
            <a:pPr eaLnBrk="1" hangingPunct="1">
              <a:lnSpc>
                <a:spcPct val="90000"/>
              </a:lnSpc>
              <a:buFontTx/>
              <a:buNone/>
            </a:pPr>
            <a:r>
              <a:rPr lang="en-US" altLang="en-US" sz="2000" kern="0" dirty="0"/>
              <a:t>author update/modifiable copy</a:t>
            </a:r>
          </a:p>
          <a:p>
            <a:pPr eaLnBrk="1" hangingPunct="1">
              <a:lnSpc>
                <a:spcPct val="90000"/>
              </a:lnSpc>
              <a:buFontTx/>
              <a:buNone/>
            </a:pPr>
            <a:endParaRPr lang="en-AU" sz="2000" kern="0" dirty="0"/>
          </a:p>
          <a:p>
            <a:pPr eaLnBrk="1" hangingPunct="1">
              <a:lnSpc>
                <a:spcPct val="90000"/>
              </a:lnSpc>
              <a:buFontTx/>
              <a:buNone/>
            </a:pPr>
            <a:r>
              <a:rPr lang="en-AU" sz="2000" b="1" kern="0" dirty="0"/>
              <a:t>Student </a:t>
            </a:r>
            <a:r>
              <a:rPr lang="en-AU" sz="2000" b="1" kern="0" dirty="0" err="1"/>
              <a:t>RiskAssess</a:t>
            </a:r>
            <a:endParaRPr lang="en-AU" sz="2000" b="1" kern="0" dirty="0"/>
          </a:p>
          <a:p>
            <a:pPr eaLnBrk="1" hangingPunct="1">
              <a:lnSpc>
                <a:spcPct val="90000"/>
              </a:lnSpc>
              <a:buFontTx/>
              <a:buNone/>
            </a:pPr>
            <a:r>
              <a:rPr lang="en-AU" sz="2000" kern="0" dirty="0"/>
              <a:t>view student PINs, not last year</a:t>
            </a:r>
          </a:p>
          <a:p>
            <a:pPr eaLnBrk="1" hangingPunct="1">
              <a:lnSpc>
                <a:spcPct val="90000"/>
              </a:lnSpc>
              <a:buFontTx/>
              <a:buNone/>
            </a:pPr>
            <a:r>
              <a:rPr lang="en-AU" sz="2000" kern="0" dirty="0"/>
              <a:t>multiple </a:t>
            </a:r>
            <a:r>
              <a:rPr lang="en-AU" sz="2000" kern="0" dirty="0" err="1"/>
              <a:t>prac</a:t>
            </a:r>
            <a:r>
              <a:rPr lang="en-AU" sz="2000" kern="0" dirty="0"/>
              <a:t> management</a:t>
            </a:r>
          </a:p>
        </p:txBody>
      </p:sp>
      <p:sp>
        <p:nvSpPr>
          <p:cNvPr id="2" name="TextBox 1">
            <a:extLst>
              <a:ext uri="{FF2B5EF4-FFF2-40B4-BE49-F238E27FC236}">
                <a16:creationId xmlns:a16="http://schemas.microsoft.com/office/drawing/2014/main" id="{0F7779A7-7D28-0546-8E74-6FFD564429E6}"/>
              </a:ext>
            </a:extLst>
          </p:cNvPr>
          <p:cNvSpPr txBox="1"/>
          <p:nvPr/>
        </p:nvSpPr>
        <p:spPr>
          <a:xfrm>
            <a:off x="-570016" y="2161309"/>
            <a:ext cx="184731" cy="461665"/>
          </a:xfrm>
          <a:prstGeom prst="rect">
            <a:avLst/>
          </a:prstGeom>
          <a:noFill/>
        </p:spPr>
        <p:txBody>
          <a:bodyPr wrap="none" rtlCol="0">
            <a:sp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New Features</a:t>
            </a:r>
          </a:p>
        </p:txBody>
      </p:sp>
    </p:spTree>
    <p:extLst>
      <p:ext uri="{BB962C8B-B14F-4D97-AF65-F5344CB8AC3E}">
        <p14:creationId xmlns:p14="http://schemas.microsoft.com/office/powerpoint/2010/main" val="280625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84C816-BEAA-5DDD-BAF5-E66CBB681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19182"/>
            <a:ext cx="8640960" cy="678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F480956-A7D4-4AEF-8E86-71A22992F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68" y="3453309"/>
            <a:ext cx="8496944" cy="1442710"/>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a:extLst>
              <a:ext uri="{FF2B5EF4-FFF2-40B4-BE49-F238E27FC236}">
                <a16:creationId xmlns:a16="http://schemas.microsoft.com/office/drawing/2014/main" id="{FA4D06CE-EA8A-AE10-F3BC-90DC0AB9B349}"/>
              </a:ext>
            </a:extLst>
          </p:cNvPr>
          <p:cNvSpPr/>
          <p:nvPr/>
        </p:nvSpPr>
        <p:spPr bwMode="auto">
          <a:xfrm rot="14201772">
            <a:off x="4023105" y="4696049"/>
            <a:ext cx="258283" cy="548994"/>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Down Arrow 12">
            <a:extLst>
              <a:ext uri="{FF2B5EF4-FFF2-40B4-BE49-F238E27FC236}">
                <a16:creationId xmlns:a16="http://schemas.microsoft.com/office/drawing/2014/main" id="{6642879C-A0FD-595C-C4C2-7FF6AEECDFB6}"/>
              </a:ext>
            </a:extLst>
          </p:cNvPr>
          <p:cNvSpPr/>
          <p:nvPr/>
        </p:nvSpPr>
        <p:spPr bwMode="auto">
          <a:xfrm rot="10800000">
            <a:off x="6876256" y="2064759"/>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273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9C9E806-2491-8541-8825-63D115FE7488}"/>
              </a:ext>
            </a:extLst>
          </p:cNvPr>
          <p:cNvSpPr>
            <a:spLocks noGrp="1" noChangeArrowheads="1"/>
          </p:cNvSpPr>
          <p:nvPr>
            <p:ph type="title"/>
          </p:nvPr>
        </p:nvSpPr>
        <p:spPr>
          <a:xfrm>
            <a:off x="-1836712" y="476672"/>
            <a:ext cx="7772400" cy="515938"/>
          </a:xfrm>
        </p:spPr>
        <p:txBody>
          <a:bodyPr/>
          <a:lstStyle/>
          <a:p>
            <a:pPr eaLnBrk="1" hangingPunct="1"/>
            <a:r>
              <a:rPr lang="en-US" altLang="en-US" sz="3600" dirty="0">
                <a:solidFill>
                  <a:schemeClr val="tx1"/>
                </a:solidFill>
              </a:rPr>
              <a:t>Disposal</a:t>
            </a:r>
            <a:endParaRPr lang="en-US" altLang="en-US" sz="4800" dirty="0">
              <a:solidFill>
                <a:schemeClr val="tx1"/>
              </a:solidFill>
            </a:endParaRPr>
          </a:p>
        </p:txBody>
      </p:sp>
      <p:sp>
        <p:nvSpPr>
          <p:cNvPr id="24578" name="Rectangle 3">
            <a:extLst>
              <a:ext uri="{FF2B5EF4-FFF2-40B4-BE49-F238E27FC236}">
                <a16:creationId xmlns:a16="http://schemas.microsoft.com/office/drawing/2014/main" id="{89F8B304-8EFB-9744-BB35-F57F5514FAB8}"/>
              </a:ext>
            </a:extLst>
          </p:cNvPr>
          <p:cNvSpPr>
            <a:spLocks noGrp="1" noChangeArrowheads="1"/>
          </p:cNvSpPr>
          <p:nvPr>
            <p:ph type="body" idx="1"/>
          </p:nvPr>
        </p:nvSpPr>
        <p:spPr>
          <a:xfrm>
            <a:off x="1043609" y="1148961"/>
            <a:ext cx="7272808" cy="1487951"/>
          </a:xfrm>
        </p:spPr>
        <p:txBody>
          <a:bodyPr/>
          <a:lstStyle/>
          <a:p>
            <a:r>
              <a:rPr lang="en-US" altLang="en-US" sz="2400" dirty="0"/>
              <a:t>Advice for all 3000 chemicals and solutions</a:t>
            </a:r>
          </a:p>
          <a:p>
            <a:r>
              <a:rPr lang="en-US" altLang="en-US" sz="2400" dirty="0"/>
              <a:t>Guide to disposal and waste container details</a:t>
            </a:r>
          </a:p>
          <a:p>
            <a:r>
              <a:rPr lang="en-US" altLang="en-US" sz="2400" dirty="0">
                <a:highlight>
                  <a:srgbClr val="FFFF00"/>
                </a:highlight>
              </a:rPr>
              <a:t>NEW Waste container labels!</a:t>
            </a:r>
          </a:p>
          <a:p>
            <a:pPr marL="0" indent="0">
              <a:buNone/>
            </a:pPr>
            <a:endParaRPr lang="en-US" altLang="en-US" sz="2400" dirty="0"/>
          </a:p>
          <a:p>
            <a:pPr marL="0" indent="0">
              <a:buNone/>
            </a:pPr>
            <a:endParaRPr lang="en-US" altLang="en-US" sz="2400" dirty="0"/>
          </a:p>
        </p:txBody>
      </p:sp>
      <p:pic>
        <p:nvPicPr>
          <p:cNvPr id="4" name="Picture 3">
            <a:extLst>
              <a:ext uri="{FF2B5EF4-FFF2-40B4-BE49-F238E27FC236}">
                <a16:creationId xmlns:a16="http://schemas.microsoft.com/office/drawing/2014/main" id="{9D0D67C5-B853-3743-9505-B0608D9D6205}"/>
              </a:ext>
            </a:extLst>
          </p:cNvPr>
          <p:cNvPicPr>
            <a:picLocks noChangeAspect="1"/>
          </p:cNvPicPr>
          <p:nvPr/>
        </p:nvPicPr>
        <p:blipFill>
          <a:blip r:embed="rId2"/>
          <a:stretch>
            <a:fillRect/>
          </a:stretch>
        </p:blipFill>
        <p:spPr>
          <a:xfrm>
            <a:off x="125412" y="3140968"/>
            <a:ext cx="8893175" cy="30786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9C9E806-2491-8541-8825-63D115FE7488}"/>
              </a:ext>
            </a:extLst>
          </p:cNvPr>
          <p:cNvSpPr>
            <a:spLocks noGrp="1" noChangeArrowheads="1"/>
          </p:cNvSpPr>
          <p:nvPr>
            <p:ph type="title"/>
          </p:nvPr>
        </p:nvSpPr>
        <p:spPr>
          <a:xfrm>
            <a:off x="0" y="476672"/>
            <a:ext cx="9144000" cy="515938"/>
          </a:xfrm>
        </p:spPr>
        <p:txBody>
          <a:bodyPr/>
          <a:lstStyle/>
          <a:p>
            <a:pPr eaLnBrk="1" hangingPunct="1"/>
            <a:r>
              <a:rPr lang="en-US" altLang="en-US" sz="3600" dirty="0">
                <a:solidFill>
                  <a:schemeClr val="tx1"/>
                </a:solidFill>
              </a:rPr>
              <a:t>Safety Databases</a:t>
            </a:r>
            <a:endParaRPr lang="en-US" altLang="en-US" sz="4800" dirty="0">
              <a:solidFill>
                <a:schemeClr val="tx1"/>
              </a:solidFill>
            </a:endParaRPr>
          </a:p>
        </p:txBody>
      </p:sp>
      <p:sp>
        <p:nvSpPr>
          <p:cNvPr id="24578" name="Rectangle 3">
            <a:extLst>
              <a:ext uri="{FF2B5EF4-FFF2-40B4-BE49-F238E27FC236}">
                <a16:creationId xmlns:a16="http://schemas.microsoft.com/office/drawing/2014/main" id="{89F8B304-8EFB-9744-BB35-F57F5514FAB8}"/>
              </a:ext>
            </a:extLst>
          </p:cNvPr>
          <p:cNvSpPr>
            <a:spLocks noGrp="1" noChangeArrowheads="1"/>
          </p:cNvSpPr>
          <p:nvPr>
            <p:ph type="body" idx="1"/>
          </p:nvPr>
        </p:nvSpPr>
        <p:spPr>
          <a:xfrm>
            <a:off x="1223628" y="1916832"/>
            <a:ext cx="6696744" cy="936104"/>
          </a:xfrm>
        </p:spPr>
        <p:txBody>
          <a:bodyPr/>
          <a:lstStyle/>
          <a:p>
            <a:pPr marL="0" indent="0">
              <a:buNone/>
            </a:pPr>
            <a:r>
              <a:rPr lang="en-US" altLang="en-US" sz="9600" b="1" dirty="0">
                <a:solidFill>
                  <a:srgbClr val="00B050"/>
                </a:solidFill>
              </a:rPr>
              <a:t>&gt;650</a:t>
            </a:r>
            <a:r>
              <a:rPr lang="en-US" altLang="en-US" sz="9600" dirty="0"/>
              <a:t> </a:t>
            </a:r>
          </a:p>
          <a:p>
            <a:pPr marL="0" indent="0">
              <a:buNone/>
            </a:pPr>
            <a:r>
              <a:rPr lang="en-US" altLang="en-US" dirty="0"/>
              <a:t>new and updated items!</a:t>
            </a:r>
          </a:p>
          <a:p>
            <a:pPr marL="0" indent="0">
              <a:buNone/>
            </a:pPr>
            <a:endParaRPr lang="en-US" altLang="en-US" sz="2400" dirty="0"/>
          </a:p>
          <a:p>
            <a:pPr marL="0" indent="0">
              <a:buNone/>
            </a:pPr>
            <a:endParaRPr lang="en-US" altLang="en-US" sz="2400" dirty="0"/>
          </a:p>
          <a:p>
            <a:pPr marL="0" indent="0">
              <a:buNone/>
            </a:pPr>
            <a:endParaRPr lang="en-US" altLang="en-US" sz="2400" dirty="0"/>
          </a:p>
          <a:p>
            <a:pPr marL="0" indent="0">
              <a:buNone/>
            </a:pPr>
            <a:endParaRPr lang="en-US" altLang="en-US" sz="2400" dirty="0"/>
          </a:p>
          <a:p>
            <a:pPr marL="0" indent="0">
              <a:buNone/>
            </a:pPr>
            <a:endParaRPr lang="en-US" altLang="en-US" sz="2400" dirty="0"/>
          </a:p>
        </p:txBody>
      </p:sp>
      <p:sp>
        <p:nvSpPr>
          <p:cNvPr id="3" name="TextBox 2">
            <a:extLst>
              <a:ext uri="{FF2B5EF4-FFF2-40B4-BE49-F238E27FC236}">
                <a16:creationId xmlns:a16="http://schemas.microsoft.com/office/drawing/2014/main" id="{92C0E73F-2423-5D36-AD7F-14CD8F90F31D}"/>
              </a:ext>
            </a:extLst>
          </p:cNvPr>
          <p:cNvSpPr txBox="1"/>
          <p:nvPr/>
        </p:nvSpPr>
        <p:spPr>
          <a:xfrm>
            <a:off x="3923928" y="5085184"/>
            <a:ext cx="4772024" cy="1569660"/>
          </a:xfrm>
          <a:prstGeom prst="rect">
            <a:avLst/>
          </a:prstGeom>
          <a:noFill/>
        </p:spPr>
        <p:txBody>
          <a:bodyPr wrap="square">
            <a:spAutoFit/>
          </a:bodyPr>
          <a:lstStyle/>
          <a:p>
            <a:pPr marL="0" indent="0">
              <a:buNone/>
            </a:pPr>
            <a:r>
              <a:rPr lang="en-US" altLang="en-US" sz="2400" dirty="0"/>
              <a:t>Especially expanded coverage of</a:t>
            </a:r>
          </a:p>
          <a:p>
            <a:r>
              <a:rPr lang="en-AU" b="0" i="0" dirty="0">
                <a:effectLst/>
                <a:latin typeface="Arial" panose="020B0604020202020204" pitchFamily="34" charset="0"/>
              </a:rPr>
              <a:t>+ saturated solutions</a:t>
            </a:r>
          </a:p>
          <a:p>
            <a:r>
              <a:rPr lang="en-AU" dirty="0"/>
              <a:t>+ </a:t>
            </a:r>
            <a:r>
              <a:rPr lang="en-AU" b="0" i="0" dirty="0">
                <a:effectLst/>
                <a:latin typeface="Arial" panose="020B0604020202020204" pitchFamily="34" charset="0"/>
              </a:rPr>
              <a:t>test papers &amp; reaction products</a:t>
            </a:r>
            <a:endParaRPr lang="en-US" altLang="en-US" sz="2400" dirty="0"/>
          </a:p>
          <a:p>
            <a:pPr marL="0" indent="0">
              <a:buNone/>
            </a:pPr>
            <a:r>
              <a:rPr lang="en-US" altLang="en-US" sz="2400" dirty="0"/>
              <a:t>+ geological minerals and rocks</a:t>
            </a:r>
          </a:p>
        </p:txBody>
      </p:sp>
    </p:spTree>
    <p:extLst>
      <p:ext uri="{BB962C8B-B14F-4D97-AF65-F5344CB8AC3E}">
        <p14:creationId xmlns:p14="http://schemas.microsoft.com/office/powerpoint/2010/main" val="155661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17B53C-27B5-2237-B67F-1789F784C9E0}"/>
              </a:ext>
            </a:extLst>
          </p:cNvPr>
          <p:cNvPicPr>
            <a:picLocks noChangeAspect="1"/>
          </p:cNvPicPr>
          <p:nvPr/>
        </p:nvPicPr>
        <p:blipFill>
          <a:blip r:embed="rId3"/>
          <a:stretch>
            <a:fillRect/>
          </a:stretch>
        </p:blipFill>
        <p:spPr>
          <a:xfrm>
            <a:off x="908922" y="646106"/>
            <a:ext cx="7665933" cy="2808312"/>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784BEFBB-64B0-5D61-53F0-D4D69292DBB2}"/>
              </a:ext>
            </a:extLst>
          </p:cNvPr>
          <p:cNvPicPr>
            <a:picLocks noChangeAspect="1"/>
          </p:cNvPicPr>
          <p:nvPr/>
        </p:nvPicPr>
        <p:blipFill>
          <a:blip r:embed="rId4"/>
          <a:stretch>
            <a:fillRect/>
          </a:stretch>
        </p:blipFill>
        <p:spPr>
          <a:xfrm>
            <a:off x="908922" y="4149080"/>
            <a:ext cx="6477000" cy="1930400"/>
          </a:xfrm>
          <a:prstGeom prst="rect">
            <a:avLst/>
          </a:prstGeom>
        </p:spPr>
      </p:pic>
      <p:sp>
        <p:nvSpPr>
          <p:cNvPr id="12" name="Down Arrow 11">
            <a:extLst>
              <a:ext uri="{FF2B5EF4-FFF2-40B4-BE49-F238E27FC236}">
                <a16:creationId xmlns:a16="http://schemas.microsoft.com/office/drawing/2014/main" id="{FA4D06CE-EA8A-AE10-F3BC-90DC0AB9B349}"/>
              </a:ext>
            </a:extLst>
          </p:cNvPr>
          <p:cNvSpPr/>
          <p:nvPr/>
        </p:nvSpPr>
        <p:spPr bwMode="auto">
          <a:xfrm rot="14201772">
            <a:off x="500662" y="5009260"/>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Down Arrow 12">
            <a:extLst>
              <a:ext uri="{FF2B5EF4-FFF2-40B4-BE49-F238E27FC236}">
                <a16:creationId xmlns:a16="http://schemas.microsoft.com/office/drawing/2014/main" id="{6642879C-A0FD-595C-C4C2-7FF6AEECDFB6}"/>
              </a:ext>
            </a:extLst>
          </p:cNvPr>
          <p:cNvSpPr/>
          <p:nvPr/>
        </p:nvSpPr>
        <p:spPr bwMode="auto">
          <a:xfrm rot="5400000">
            <a:off x="6440901" y="696003"/>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06674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1FE228-6F37-7C4C-5000-798ECD1E8B52}"/>
              </a:ext>
            </a:extLst>
          </p:cNvPr>
          <p:cNvPicPr>
            <a:picLocks noChangeAspect="1"/>
          </p:cNvPicPr>
          <p:nvPr/>
        </p:nvPicPr>
        <p:blipFill>
          <a:blip r:embed="rId2"/>
          <a:stretch>
            <a:fillRect/>
          </a:stretch>
        </p:blipFill>
        <p:spPr>
          <a:xfrm>
            <a:off x="611560" y="620688"/>
            <a:ext cx="7772400" cy="2625168"/>
          </a:xfrm>
          <a:prstGeom prst="rect">
            <a:avLst/>
          </a:prstGeom>
        </p:spPr>
      </p:pic>
      <p:pic>
        <p:nvPicPr>
          <p:cNvPr id="7" name="Picture 6">
            <a:extLst>
              <a:ext uri="{FF2B5EF4-FFF2-40B4-BE49-F238E27FC236}">
                <a16:creationId xmlns:a16="http://schemas.microsoft.com/office/drawing/2014/main" id="{BB45EC48-AD2E-5D3E-2ED3-4B44A4661CD1}"/>
              </a:ext>
            </a:extLst>
          </p:cNvPr>
          <p:cNvPicPr>
            <a:picLocks noChangeAspect="1"/>
          </p:cNvPicPr>
          <p:nvPr/>
        </p:nvPicPr>
        <p:blipFill>
          <a:blip r:embed="rId3"/>
          <a:stretch>
            <a:fillRect/>
          </a:stretch>
        </p:blipFill>
        <p:spPr>
          <a:xfrm>
            <a:off x="685800" y="4293096"/>
            <a:ext cx="7772400" cy="757310"/>
          </a:xfrm>
          <a:prstGeom prst="rect">
            <a:avLst/>
          </a:prstGeom>
        </p:spPr>
      </p:pic>
      <p:sp>
        <p:nvSpPr>
          <p:cNvPr id="10" name="Down Arrow 9">
            <a:extLst>
              <a:ext uri="{FF2B5EF4-FFF2-40B4-BE49-F238E27FC236}">
                <a16:creationId xmlns:a16="http://schemas.microsoft.com/office/drawing/2014/main" id="{62CA3F2A-BE94-1F35-FB51-C577BFCDBD94}"/>
              </a:ext>
            </a:extLst>
          </p:cNvPr>
          <p:cNvSpPr/>
          <p:nvPr/>
        </p:nvSpPr>
        <p:spPr bwMode="auto">
          <a:xfrm rot="9273670">
            <a:off x="4539873" y="1450583"/>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Down Arrow 10">
            <a:extLst>
              <a:ext uri="{FF2B5EF4-FFF2-40B4-BE49-F238E27FC236}">
                <a16:creationId xmlns:a16="http://schemas.microsoft.com/office/drawing/2014/main" id="{A86750C2-E71C-7C0F-99F0-6B514DD8A6AD}"/>
              </a:ext>
            </a:extLst>
          </p:cNvPr>
          <p:cNvSpPr/>
          <p:nvPr/>
        </p:nvSpPr>
        <p:spPr bwMode="auto">
          <a:xfrm rot="5400000">
            <a:off x="3128533" y="4080379"/>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0210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DBEC522-FF63-C9D1-777F-BEBA02CC9586}"/>
              </a:ext>
            </a:extLst>
          </p:cNvPr>
          <p:cNvPicPr>
            <a:picLocks noChangeAspect="1"/>
          </p:cNvPicPr>
          <p:nvPr/>
        </p:nvPicPr>
        <p:blipFill>
          <a:blip r:embed="rId2"/>
          <a:stretch>
            <a:fillRect/>
          </a:stretch>
        </p:blipFill>
        <p:spPr>
          <a:xfrm>
            <a:off x="1331640" y="450850"/>
            <a:ext cx="6985000" cy="5956300"/>
          </a:xfrm>
          <a:prstGeom prst="rect">
            <a:avLst/>
          </a:prstGeom>
        </p:spPr>
      </p:pic>
      <p:sp>
        <p:nvSpPr>
          <p:cNvPr id="4" name="Down Arrow 3">
            <a:extLst>
              <a:ext uri="{FF2B5EF4-FFF2-40B4-BE49-F238E27FC236}">
                <a16:creationId xmlns:a16="http://schemas.microsoft.com/office/drawing/2014/main" id="{3CACE4B5-F171-E2C3-9D0D-5AA4FBA0195F}"/>
              </a:ext>
            </a:extLst>
          </p:cNvPr>
          <p:cNvSpPr/>
          <p:nvPr/>
        </p:nvSpPr>
        <p:spPr bwMode="auto">
          <a:xfrm rot="5400000">
            <a:off x="6620922" y="2316183"/>
            <a:ext cx="309382" cy="518793"/>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Down Arrow 6">
            <a:extLst>
              <a:ext uri="{FF2B5EF4-FFF2-40B4-BE49-F238E27FC236}">
                <a16:creationId xmlns:a16="http://schemas.microsoft.com/office/drawing/2014/main" id="{6001815B-70E8-C392-017A-5DDF2C690EB1}"/>
              </a:ext>
            </a:extLst>
          </p:cNvPr>
          <p:cNvSpPr/>
          <p:nvPr/>
        </p:nvSpPr>
        <p:spPr bwMode="auto">
          <a:xfrm rot="5400000">
            <a:off x="6620923" y="2619120"/>
            <a:ext cx="309382" cy="518793"/>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Down Arrow 7">
            <a:extLst>
              <a:ext uri="{FF2B5EF4-FFF2-40B4-BE49-F238E27FC236}">
                <a16:creationId xmlns:a16="http://schemas.microsoft.com/office/drawing/2014/main" id="{574B6CBB-F9DB-F946-C161-CADABF2F4E01}"/>
              </a:ext>
            </a:extLst>
          </p:cNvPr>
          <p:cNvSpPr/>
          <p:nvPr/>
        </p:nvSpPr>
        <p:spPr bwMode="auto">
          <a:xfrm rot="5400000">
            <a:off x="6620923" y="2922057"/>
            <a:ext cx="309382" cy="518793"/>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99519661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102273</TotalTime>
  <Words>672</Words>
  <Application>Microsoft Macintosh PowerPoint</Application>
  <PresentationFormat>On-screen Show (4:3)</PresentationFormat>
  <Paragraphs>111</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vt:lpstr>
      <vt:lpstr>publicsans</vt:lpstr>
      <vt:lpstr>Blank Presentation</vt:lpstr>
      <vt:lpstr>RiskAssess for Experienced Users  latest features, tips and tricks</vt:lpstr>
      <vt:lpstr>2700 schools VIC: 590 (101%)</vt:lpstr>
      <vt:lpstr>New Features</vt:lpstr>
      <vt:lpstr>PowerPoint Presentation</vt:lpstr>
      <vt:lpstr>Disposal</vt:lpstr>
      <vt:lpstr>Safety Databases</vt:lpstr>
      <vt:lpstr>PowerPoint Presentation</vt:lpstr>
      <vt:lpstr>PowerPoint Presentation</vt:lpstr>
      <vt:lpstr>PowerPoint Presentation</vt:lpstr>
      <vt:lpstr>PowerPoint Presentation</vt:lpstr>
      <vt:lpstr>VCAA: 9-10 Syllabus</vt:lpstr>
      <vt:lpstr>VCAA: Science subjects, Years11-12</vt:lpstr>
      <vt:lpstr>PowerPoint Presentation</vt:lpstr>
      <vt:lpstr>PowerPoint Presentation</vt:lpstr>
      <vt:lpstr>PowerPoint Presentation</vt:lpstr>
      <vt:lpstr>Future Ideas</vt:lpstr>
      <vt:lpstr>Chemical Register/Inventory DRAFT</vt:lpstr>
      <vt:lpstr>PowerPoint Presentation</vt:lpstr>
      <vt:lpstr>Tips &amp; Tricks</vt:lpstr>
      <vt:lpstr>Menu</vt:lpstr>
    </vt:vector>
  </TitlesOfParts>
  <Company>CEIC 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and control of risks</dc:title>
  <dc:creator>Phillip Crisp</dc:creator>
  <cp:lastModifiedBy>Phillip Crisp</cp:lastModifiedBy>
  <cp:revision>324</cp:revision>
  <cp:lastPrinted>2023-11-17T04:11:49Z</cp:lastPrinted>
  <dcterms:created xsi:type="dcterms:W3CDTF">2008-09-14T02:46:40Z</dcterms:created>
  <dcterms:modified xsi:type="dcterms:W3CDTF">2023-11-17T21:49:14Z</dcterms:modified>
</cp:coreProperties>
</file>