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36" r:id="rId3"/>
    <p:sldId id="338" r:id="rId4"/>
    <p:sldId id="339" r:id="rId5"/>
    <p:sldId id="340" r:id="rId6"/>
    <p:sldId id="316" r:id="rId7"/>
    <p:sldId id="282" r:id="rId8"/>
    <p:sldId id="333" r:id="rId9"/>
    <p:sldId id="334" r:id="rId10"/>
    <p:sldId id="329" r:id="rId11"/>
    <p:sldId id="328" r:id="rId12"/>
    <p:sldId id="330" r:id="rId13"/>
    <p:sldId id="342" r:id="rId14"/>
    <p:sldId id="332" r:id="rId15"/>
    <p:sldId id="344" r:id="rId16"/>
    <p:sldId id="343" r:id="rId17"/>
    <p:sldId id="345" r:id="rId18"/>
    <p:sldId id="346" r:id="rId19"/>
    <p:sldId id="341" r:id="rId20"/>
    <p:sldId id="33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84820"/>
  </p:normalViewPr>
  <p:slideViewPr>
    <p:cSldViewPr>
      <p:cViewPr varScale="1">
        <p:scale>
          <a:sx n="110" d="100"/>
          <a:sy n="110" d="100"/>
        </p:scale>
        <p:origin x="2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918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17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59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40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94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5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45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03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0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Dangerous chemicals! </a:t>
            </a:r>
            <a:br>
              <a:rPr lang="en-US" altLang="en-US" dirty="0"/>
            </a:br>
            <a:r>
              <a:rPr lang="en-US" altLang="en-US" dirty="0"/>
              <a:t>How can I use them safely?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98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Borax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657" y="1157591"/>
            <a:ext cx="9012685" cy="540060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damage fertility or the unborn child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2800" dirty="0"/>
              <a:t>Used in small amounts in ‘slime’</a:t>
            </a:r>
            <a:br>
              <a:rPr lang="en-US" altLang="en-US" sz="2800" dirty="0"/>
            </a:br>
            <a:r>
              <a:rPr lang="en-US" altLang="en-US" sz="28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2800" dirty="0"/>
              <a:t>Previously ‘Not classified as hazardous according to GHS’ at concentrations below 4.5%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, according to ECHA. Now classified as hazardous to 0.1%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/wt.</a:t>
            </a:r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92D050"/>
                </a:solidFill>
              </a:rPr>
              <a:t>Use smallest possible amount of borax in slime. Ensure that students do not eat it and wash hands carefully after playing with it (especially K-3)</a:t>
            </a:r>
          </a:p>
        </p:txBody>
      </p:sp>
    </p:spTree>
    <p:extLst>
      <p:ext uri="{BB962C8B-B14F-4D97-AF65-F5344CB8AC3E}">
        <p14:creationId xmlns:p14="http://schemas.microsoft.com/office/powerpoint/2010/main" val="373320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Copper sulfate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79513"/>
            <a:ext cx="8856984" cy="5345832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Harmful if swallowed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Causes serious eye damage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Commonly used, even in K-6.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Recent change: ‘eye irritation’ to ‘eye damage’.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solid or concentrated solution in eyes. Wear safety glasses. Ensure minimal release 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4983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Lead salts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76064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damage the unborn child and suspected of damaging fertility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cause damage to organs through prolonged or repeated exposure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a few drops of dilute solution for spot tests should be safe, with control measures.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Explain toxicity. Collect all residues. Wash hands!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Pregnant females should avoid handling the solid</a:t>
            </a:r>
          </a:p>
        </p:txBody>
      </p:sp>
    </p:spTree>
    <p:extLst>
      <p:ext uri="{BB962C8B-B14F-4D97-AF65-F5344CB8AC3E}">
        <p14:creationId xmlns:p14="http://schemas.microsoft.com/office/powerpoint/2010/main" val="166162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3595936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Nickel sulfate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325" y="1143000"/>
            <a:ext cx="8388932" cy="5382344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May cause cancer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Suspected of causing genetic defects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May damage the unborn child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Causes damage to organs through prolonged or repeated exposure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Harmful if inhaled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Harmful if swallowed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Causes skin irritation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May cause allergy or asthma symptoms or breathing difficulties if inhaled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May cause an allergic skin reaction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24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C8901D-0CF9-2D6C-E4F3-80F2A33D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168" y="64990"/>
            <a:ext cx="1080120" cy="10801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CFA3117-A681-8441-29CD-6EA292007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7555" y="68384"/>
            <a:ext cx="1080120" cy="108012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FA79573-FE9C-797B-AB66-0BC63E736C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2719" y="90872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Nickel sulfate (continued)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640960" cy="5688632"/>
          </a:xfrm>
        </p:spPr>
        <p:txBody>
          <a:bodyPr/>
          <a:lstStyle/>
          <a:p>
            <a:pPr indent="0" eaLnBrk="1" hangingPunct="1"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small volumes of dilute solution should be safe, with control measures.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Explain toxicity. Collect wastes. Wash hands!</a:t>
            </a:r>
          </a:p>
          <a:p>
            <a:pPr indent="0" eaLnBrk="1" hangingPunct="1"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4400" dirty="0"/>
              <a:t>Cobalt sulfate </a:t>
            </a:r>
            <a:r>
              <a:rPr lang="en-US" altLang="en-US" sz="3000" dirty="0"/>
              <a:t>has similar hazard statements. Can be handled similarly.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89335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Potassium permanganate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00" y="1180382"/>
            <a:ext cx="9001000" cy="5688632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intensify fire; oxidizer</a:t>
            </a:r>
          </a:p>
          <a:p>
            <a:pPr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Harmful if swallowed</a:t>
            </a:r>
          </a:p>
          <a:p>
            <a:pPr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Suspected of damaging the unborn child</a:t>
            </a:r>
          </a:p>
          <a:p>
            <a:pPr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Very toxic to aquatic life with long lasting effects</a:t>
            </a:r>
          </a:p>
          <a:p>
            <a:pPr indent="0" eaLnBrk="1" hangingPunct="1"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/>
              <a:t>Only recently recorded as a reproductive toxicant.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Available as </a:t>
            </a:r>
            <a:r>
              <a:rPr lang="en-US" altLang="en-US" sz="3000" dirty="0" err="1"/>
              <a:t>Condy’s</a:t>
            </a:r>
            <a:r>
              <a:rPr lang="en-US" altLang="en-US" sz="3000" dirty="0"/>
              <a:t> Crystals in pharmacies.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dilute solution should be safe, with control measures. Explain toxicity. Wash hands!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1210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Glyphosate (Roundup)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016" y="1052737"/>
            <a:ext cx="8856984" cy="5616624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Suspected of causing cancer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Causes serious eye damage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Widely used herbicide.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Agricultural workers were commonly drenched with the solution during crop dusting and inhaled airborne droplets. </a:t>
            </a: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inhaling aerosol when spraying.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Wear safety glasses. Wash hands!</a:t>
            </a:r>
          </a:p>
        </p:txBody>
      </p:sp>
    </p:spTree>
    <p:extLst>
      <p:ext uri="{BB962C8B-B14F-4D97-AF65-F5344CB8AC3E}">
        <p14:creationId xmlns:p14="http://schemas.microsoft.com/office/powerpoint/2010/main" val="42297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Hydrochloric acid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804001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Causes severe skin burns and eye damage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respiratory irritation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Most common mineral acid; buy in hardware store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12 M solution (“conc”) evolves lung-irritant HCl gas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3-8 M  solutions are strongly eye irritant, but do not cause eye damage.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&lt;3 M solutions are not classified as a hazardous chemical according to GHS; still eye irritant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HCl solutions less bad than generally believed!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1623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Sodium hydroxide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892480" cy="5804001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Causes severe skin burns and eye damage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Extremely corrosive to skin and eyes at concentrations above ~1 M, especially when hot.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Damages cornea faster than first aid is possible.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Wear safety glasses!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Used in drain cleaners and oven cleaners.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NaOH solutions worse than generally believed!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50624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CD-6A9B-4386-FC01-BDF533C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74" y="1185119"/>
            <a:ext cx="8680914" cy="5484241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altLang="en-US" sz="2800" kern="0" dirty="0"/>
              <a:t>Corrosives            </a:t>
            </a:r>
            <a:r>
              <a:rPr lang="en-US" altLang="en-US" sz="2800" dirty="0"/>
              <a:t>Beware eyes! Skin less important.</a:t>
            </a:r>
          </a:p>
          <a:p>
            <a:pPr marL="0" indent="0" algn="l" eaLnBrk="1" hangingPunct="1">
              <a:buNone/>
            </a:pPr>
            <a:endParaRPr lang="en-US" altLang="en-US" sz="120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Poisons                If non-volatile, avoid ingestion or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                             inhalation of fine particles.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                             If volatile, use fume cupboard.</a:t>
            </a:r>
          </a:p>
          <a:p>
            <a:pPr marL="0" indent="0" algn="l" eaLnBrk="1" hangingPunct="1">
              <a:buNone/>
            </a:pPr>
            <a:endParaRPr lang="en-US" altLang="en-US" sz="1200" kern="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Allergens              </a:t>
            </a:r>
            <a:r>
              <a:rPr lang="en-US" altLang="en-US" sz="2800" kern="0" dirty="0"/>
              <a:t>Simple chemicals rarely a problem.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                       </a:t>
            </a:r>
            <a:r>
              <a:rPr lang="en-US" altLang="en-US" sz="2800" kern="0" dirty="0"/>
              <a:t>      </a:t>
            </a:r>
            <a:r>
              <a:rPr lang="en-US" altLang="en-US" sz="2800" dirty="0"/>
              <a:t>A</a:t>
            </a:r>
            <a:r>
              <a:rPr lang="en-US" altLang="en-US" sz="2800" kern="0" dirty="0"/>
              <a:t>void ingestion or contact.</a:t>
            </a:r>
          </a:p>
          <a:p>
            <a:pPr marL="0" indent="0" algn="l" eaLnBrk="1" hangingPunct="1">
              <a:buNone/>
            </a:pPr>
            <a:endParaRPr lang="en-US" altLang="en-US" sz="120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Carcinogens         A</a:t>
            </a:r>
            <a:r>
              <a:rPr lang="en-US" altLang="en-US" sz="2800" kern="0" dirty="0"/>
              <a:t>void ingestion or inhalation.</a:t>
            </a:r>
            <a:endParaRPr lang="en-US" altLang="en-US" sz="280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&amp; Reproductive     Usually need repeated exposure.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toxicants                Compare environmental exposure.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7E885-690A-AA5E-1011-E662E929D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5823" y="33664"/>
            <a:ext cx="324036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3982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BDF1EA01-8928-C19C-0B40-71958E00BE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3048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ED09C9-D6C1-5269-05B8-CBD37B41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203" y="476672"/>
            <a:ext cx="1080120" cy="10801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F870943-C72B-027F-1F16-42E0479DF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536" y="1856953"/>
            <a:ext cx="1080120" cy="1080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39135D-E7C8-B5B5-F5B4-1D3F4A47C0B4}"/>
              </a:ext>
            </a:extLst>
          </p:cNvPr>
          <p:cNvSpPr txBox="1"/>
          <p:nvPr/>
        </p:nvSpPr>
        <p:spPr>
          <a:xfrm>
            <a:off x="1928664" y="4514277"/>
            <a:ext cx="6315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May cause cancer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Suspected of causing genetic defects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May damage fertility or the unborn child</a:t>
            </a:r>
          </a:p>
          <a:p>
            <a:r>
              <a:rPr lang="en-AU" dirty="0">
                <a:solidFill>
                  <a:srgbClr val="FF0000"/>
                </a:solidFill>
              </a:rPr>
              <a:t>May cause damage to organs</a:t>
            </a:r>
          </a:p>
          <a:p>
            <a:r>
              <a:rPr lang="en-AU" dirty="0">
                <a:solidFill>
                  <a:srgbClr val="FF0000"/>
                </a:solidFill>
              </a:rPr>
              <a:t>May cause allergy or asthma symptoms . . .</a:t>
            </a:r>
          </a:p>
          <a:p>
            <a:r>
              <a:rPr lang="en-AU" dirty="0">
                <a:solidFill>
                  <a:srgbClr val="FF0000"/>
                </a:solidFill>
              </a:rPr>
              <a:t>. . . . . . . . . 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3A552B2-3A7A-3AAF-1A5F-200CB8293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4342" y="490246"/>
            <a:ext cx="1080121" cy="108012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1B8BB8D-BCBD-D311-E10B-4BF68BB0E7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4342" y="1765431"/>
            <a:ext cx="1080120" cy="108012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1EFAA37-9682-818E-97F9-7C89F8FD7E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404" y="3053916"/>
            <a:ext cx="1080120" cy="10801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4747613-0C93-27B8-7FA0-6B5FA1BF0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24342" y="2964043"/>
            <a:ext cx="1080120" cy="108012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345AD8C-9A40-7558-D1BB-5C3A8A8733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16001" y="4162655"/>
            <a:ext cx="1080120" cy="108012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9A078D8-8F4F-D86A-0DD0-6EFF8FA591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2770" y="4252989"/>
            <a:ext cx="1080120" cy="1080120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188069C7-1E4C-FEC2-AB31-581F91F4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652" y="908720"/>
            <a:ext cx="531535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3500" kern="0" dirty="0"/>
              <a:t>Many chemicals used commonly in schools for decades are increasingly found to have hazardous properties.</a:t>
            </a:r>
            <a:br>
              <a:rPr lang="en-US" altLang="en-US" sz="3500" kern="0" dirty="0"/>
            </a:br>
            <a:endParaRPr lang="en-US" altLang="en-US" sz="3500" kern="0" dirty="0"/>
          </a:p>
        </p:txBody>
      </p:sp>
    </p:spTree>
    <p:extLst>
      <p:ext uri="{BB962C8B-B14F-4D97-AF65-F5344CB8AC3E}">
        <p14:creationId xmlns:p14="http://schemas.microsoft.com/office/powerpoint/2010/main" val="284024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484785"/>
            <a:ext cx="8856984" cy="403244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Many chemicals with hazardous properties can be used safely, provided risks are assessed and control measures are put in place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Important to maintain the variety of chemicals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 order to maintain student interest and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increase their enjoyment of practical chemistry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E08B1-A4C1-4206-8B05-EEC7DF079AF3}"/>
              </a:ext>
            </a:extLst>
          </p:cNvPr>
          <p:cNvSpPr/>
          <p:nvPr/>
        </p:nvSpPr>
        <p:spPr bwMode="auto">
          <a:xfrm>
            <a:off x="467544" y="1474212"/>
            <a:ext cx="8424936" cy="15947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2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CD-6A9B-4386-FC01-BDF533C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6232"/>
            <a:ext cx="7772400" cy="5195096"/>
          </a:xfrm>
        </p:spPr>
        <p:txBody>
          <a:bodyPr/>
          <a:lstStyle/>
          <a:p>
            <a:pPr algn="l" eaLnBrk="1" hangingPunct="1"/>
            <a:r>
              <a:rPr lang="en-US" altLang="en-US" sz="3200" kern="0" dirty="0"/>
              <a:t>Teachers and lab techs are increasingly worried about chemicals, especially less experienced staff</a:t>
            </a:r>
          </a:p>
          <a:p>
            <a:pPr marL="0" indent="0" algn="l" eaLnBrk="1" hangingPunct="1">
              <a:buNone/>
            </a:pPr>
            <a:endParaRPr lang="en-US" altLang="en-US" sz="1200" kern="0" dirty="0"/>
          </a:p>
          <a:p>
            <a:pPr algn="l" eaLnBrk="1" hangingPunct="1"/>
            <a:r>
              <a:rPr lang="en-US" altLang="en-US" sz="3200" kern="0" dirty="0"/>
              <a:t>To avoid hazards, schools are moving to salt-sugar-water experiments</a:t>
            </a:r>
          </a:p>
          <a:p>
            <a:pPr marL="0" indent="0" algn="l" eaLnBrk="1" hangingPunct="1">
              <a:buNone/>
            </a:pPr>
            <a:endParaRPr lang="en-US" altLang="en-US" sz="1200" kern="0" dirty="0"/>
          </a:p>
          <a:p>
            <a:pPr marL="0" indent="0" algn="l" eaLnBrk="1" hangingPunct="1">
              <a:buNone/>
            </a:pPr>
            <a:r>
              <a:rPr lang="en-US" altLang="en-US" sz="3200" kern="0" dirty="0">
                <a:solidFill>
                  <a:srgbClr val="FF0000"/>
                </a:solidFill>
              </a:rPr>
              <a:t>   Risks loss of student engagement</a:t>
            </a:r>
          </a:p>
          <a:p>
            <a:pPr marL="0" indent="0" algn="l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   Risks even fewer students continuing</a:t>
            </a:r>
          </a:p>
          <a:p>
            <a:pPr marL="0" indent="0" algn="l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   in STEM-based careers</a:t>
            </a:r>
            <a:endParaRPr lang="en-US" altLang="en-US" sz="3200" kern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7E885-690A-AA5E-1011-E662E929D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5823" y="33664"/>
            <a:ext cx="324036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78536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CD-6A9B-4386-FC01-BDF533C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947576"/>
            <a:ext cx="6622504" cy="3353632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altLang="en-US" sz="3600" kern="0" dirty="0"/>
              <a:t>  How worried should we be?</a:t>
            </a:r>
          </a:p>
          <a:p>
            <a:pPr marL="0" indent="0" algn="l" eaLnBrk="1" hangingPunct="1">
              <a:buNone/>
            </a:pPr>
            <a:endParaRPr lang="en-US" altLang="en-US" sz="3600" dirty="0"/>
          </a:p>
          <a:p>
            <a:pPr marL="0" indent="0" algn="l" eaLnBrk="1" hangingPunct="1">
              <a:buNone/>
            </a:pPr>
            <a:r>
              <a:rPr lang="en-US" altLang="en-US" sz="3600" kern="0" dirty="0"/>
              <a:t>How can we safely handle the “newly hazardous” chemicals in the school situation?</a:t>
            </a:r>
            <a:endParaRPr lang="en-US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7E885-690A-AA5E-1011-E662E929D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5823" y="33664"/>
            <a:ext cx="324036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A6263E-4F5E-9C54-4E4C-70A24D21059D}"/>
              </a:ext>
            </a:extLst>
          </p:cNvPr>
          <p:cNvSpPr/>
          <p:nvPr/>
        </p:nvSpPr>
        <p:spPr bwMode="auto">
          <a:xfrm>
            <a:off x="1547664" y="1844824"/>
            <a:ext cx="6192688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2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CD-6A9B-4386-FC01-BDF533C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02" y="1412776"/>
            <a:ext cx="8421494" cy="541156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altLang="en-US" sz="3600" kern="0" dirty="0">
                <a:solidFill>
                  <a:srgbClr val="92D050"/>
                </a:solidFill>
              </a:rPr>
              <a:t>ECHA data and GHS rules for mixtures are as good as we can get.</a:t>
            </a:r>
          </a:p>
          <a:p>
            <a:pPr marL="0" indent="0" algn="l" eaLnBrk="1" hangingPunct="1">
              <a:buNone/>
            </a:pPr>
            <a:endParaRPr lang="en-US" altLang="en-US" sz="3600" kern="0" dirty="0"/>
          </a:p>
          <a:p>
            <a:pPr marL="0" indent="0" algn="l" eaLnBrk="1" hangingPunct="1">
              <a:buNone/>
            </a:pPr>
            <a:r>
              <a:rPr lang="en-US" altLang="en-US" sz="3600" dirty="0"/>
              <a:t>BUT</a:t>
            </a:r>
          </a:p>
          <a:p>
            <a:pPr marL="0" indent="0" algn="l" eaLnBrk="1" hangingPunct="1">
              <a:buNone/>
            </a:pPr>
            <a:r>
              <a:rPr lang="en-US" altLang="en-US" sz="3600" kern="0" dirty="0"/>
              <a:t>Data mostly from industrial exposure</a:t>
            </a:r>
          </a:p>
          <a:p>
            <a:pPr marL="0" indent="0" algn="l" eaLnBrk="1" hangingPunct="1">
              <a:buNone/>
            </a:pPr>
            <a:r>
              <a:rPr lang="en-US" sz="3600" dirty="0"/>
              <a:t>Data biased towards males</a:t>
            </a:r>
          </a:p>
          <a:p>
            <a:pPr marL="0" indent="0" algn="l" eaLnBrk="1" hangingPunct="1">
              <a:buNone/>
            </a:pPr>
            <a:r>
              <a:rPr lang="en-US" sz="3600" dirty="0"/>
              <a:t>Children may be more (less) sensitive</a:t>
            </a:r>
          </a:p>
          <a:p>
            <a:pPr marL="0" indent="0" algn="l" eaLnBrk="1" hangingPunct="1">
              <a:buNone/>
            </a:pPr>
            <a:r>
              <a:rPr lang="en-US" sz="3600" dirty="0"/>
              <a:t>Solution data mostly very approximate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7E885-690A-AA5E-1011-E662E929D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33664"/>
            <a:ext cx="7488832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Quality of safety data</a:t>
            </a:r>
          </a:p>
        </p:txBody>
      </p:sp>
    </p:spTree>
    <p:extLst>
      <p:ext uri="{BB962C8B-B14F-4D97-AF65-F5344CB8AC3E}">
        <p14:creationId xmlns:p14="http://schemas.microsoft.com/office/powerpoint/2010/main" val="246121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206" y="3326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chemicals with hazardous properties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206" y="2132857"/>
            <a:ext cx="3960440" cy="39604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phenolphthalein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borax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600" dirty="0"/>
              <a:t>• copper(II) sulfate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lead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nickel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cobalt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2B5EBA8-82F1-3ABC-2A26-7A3222CC9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126" y="2115608"/>
            <a:ext cx="4155874" cy="352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/>
              <a:t>• </a:t>
            </a:r>
            <a:r>
              <a:rPr lang="en-US" altLang="en-US" sz="3600" dirty="0"/>
              <a:t>potassium permanganate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/>
              <a:t>• glyphosate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/>
              <a:t>• hydrochloric acid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/>
              <a:t>• sodium hydroxide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804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Phenolphthalein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144263"/>
            <a:ext cx="8928992" cy="542924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cause cancer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Suspected of causing birth defects and damaging fertility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Used as a laxative and weight-loss drug for many decades, typically at doses of 100 mg/day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/>
              <a:t>Student use of a few drops of dilute solution for a titration is very different to ingesting 100 mg/day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Females should take great care with the solid.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Pregnant females should avoid handling the solid.</a:t>
            </a:r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4D161-9501-554C-0B46-19C4C5F5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6632"/>
            <a:ext cx="3168352" cy="6605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1A0FB-B9A0-9D73-69E3-762987A833D4}"/>
              </a:ext>
            </a:extLst>
          </p:cNvPr>
          <p:cNvSpPr txBox="1"/>
          <p:nvPr/>
        </p:nvSpPr>
        <p:spPr>
          <a:xfrm>
            <a:off x="5652120" y="141277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‘Boys and girls come out to play, happy and gay the </a:t>
            </a:r>
            <a:r>
              <a:rPr lang="en-US" dirty="0" err="1"/>
              <a:t>Laxette</a:t>
            </a:r>
            <a:r>
              <a:rPr lang="en-US" dirty="0"/>
              <a:t> way!’</a:t>
            </a:r>
          </a:p>
        </p:txBody>
      </p:sp>
    </p:spTree>
    <p:extLst>
      <p:ext uri="{BB962C8B-B14F-4D97-AF65-F5344CB8AC3E}">
        <p14:creationId xmlns:p14="http://schemas.microsoft.com/office/powerpoint/2010/main" val="315780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8CA07-B040-D4C0-63AA-E3A4A258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519"/>
            <a:ext cx="52541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651F4-5E7C-3BF0-1597-CD43CD463042}"/>
              </a:ext>
            </a:extLst>
          </p:cNvPr>
          <p:cNvSpPr txBox="1"/>
          <p:nvPr/>
        </p:nvSpPr>
        <p:spPr>
          <a:xfrm>
            <a:off x="6372200" y="548680"/>
            <a:ext cx="2522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‘Ford pills can help make you as attractive as the girls your husband stares at in the street’</a:t>
            </a:r>
          </a:p>
          <a:p>
            <a:r>
              <a:rPr lang="en-US" sz="1800" i="1" dirty="0"/>
              <a:t>Australian </a:t>
            </a:r>
            <a:r>
              <a:rPr lang="en-US" sz="1800" i="1" dirty="0" err="1"/>
              <a:t>Womens</a:t>
            </a:r>
            <a:r>
              <a:rPr lang="en-US" sz="1800" i="1" dirty="0"/>
              <a:t> Weekly, 29 March 1972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059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110093</TotalTime>
  <Words>1027</Words>
  <Application>Microsoft Macintosh PowerPoint</Application>
  <PresentationFormat>On-screen Show (4:3)</PresentationFormat>
  <Paragraphs>175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Blank Presentation</vt:lpstr>
      <vt:lpstr>Dangerous chemicals!  How can I use them safely?</vt:lpstr>
      <vt:lpstr>PowerPoint Presentation</vt:lpstr>
      <vt:lpstr>Problem</vt:lpstr>
      <vt:lpstr>Question</vt:lpstr>
      <vt:lpstr>Quality of safety data</vt:lpstr>
      <vt:lpstr>Common chemicals with hazardous properties</vt:lpstr>
      <vt:lpstr>Phenolphthalein</vt:lpstr>
      <vt:lpstr>PowerPoint Presentation</vt:lpstr>
      <vt:lpstr>PowerPoint Presentation</vt:lpstr>
      <vt:lpstr>Borax</vt:lpstr>
      <vt:lpstr>Copper sulfate</vt:lpstr>
      <vt:lpstr>Lead salts</vt:lpstr>
      <vt:lpstr>Nickel sulfate</vt:lpstr>
      <vt:lpstr>Nickel sulfate (continued)</vt:lpstr>
      <vt:lpstr>Potassium permanganate</vt:lpstr>
      <vt:lpstr>Glyphosate (Roundup)</vt:lpstr>
      <vt:lpstr>Hydrochloric acid</vt:lpstr>
      <vt:lpstr>Sodium hydroxide</vt:lpstr>
      <vt:lpstr>Summary</vt:lpstr>
      <vt:lpstr>Conclusion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388</cp:revision>
  <cp:lastPrinted>2022-06-20T07:40:14Z</cp:lastPrinted>
  <dcterms:created xsi:type="dcterms:W3CDTF">2008-09-14T02:46:40Z</dcterms:created>
  <dcterms:modified xsi:type="dcterms:W3CDTF">2025-11-06T00:56:29Z</dcterms:modified>
</cp:coreProperties>
</file>