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331" r:id="rId4"/>
    <p:sldId id="328" r:id="rId5"/>
    <p:sldId id="329" r:id="rId6"/>
    <p:sldId id="271" r:id="rId7"/>
    <p:sldId id="339" r:id="rId8"/>
    <p:sldId id="340" r:id="rId9"/>
    <p:sldId id="274" r:id="rId10"/>
    <p:sldId id="275" r:id="rId11"/>
    <p:sldId id="276" r:id="rId12"/>
    <p:sldId id="296" r:id="rId13"/>
    <p:sldId id="281" r:id="rId14"/>
    <p:sldId id="341" r:id="rId15"/>
    <p:sldId id="336" r:id="rId16"/>
    <p:sldId id="277" r:id="rId17"/>
    <p:sldId id="342" r:id="rId18"/>
    <p:sldId id="337" r:id="rId19"/>
    <p:sldId id="295" r:id="rId20"/>
    <p:sldId id="343" r:id="rId21"/>
    <p:sldId id="284" r:id="rId22"/>
    <p:sldId id="292" r:id="rId23"/>
    <p:sldId id="290" r:id="rId24"/>
    <p:sldId id="29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5606"/>
  </p:normalViewPr>
  <p:slideViewPr>
    <p:cSldViewPr>
      <p:cViewPr varScale="1">
        <p:scale>
          <a:sx n="125" d="100"/>
          <a:sy n="125" d="100"/>
        </p:scale>
        <p:origin x="18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AD4D-99AF-9448-867C-CE0FA13872D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18BD-BCAD-214E-8471-1EE7EF1F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837E8CF-250C-526D-4F46-CAA3FB527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AE06BB-2AF3-0F44-88FF-377EC1C977D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3977B07-75CB-E000-9A73-B690DFA657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1EB99A-1BE4-C1C1-A721-8CCE0400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29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218AC-B3F4-4DE4-375F-CDC6D0A53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D7623D-4532-BACD-D09C-F6288F30D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3C937-3281-F4EE-BB21-DA92416F6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F7D71-DEB6-9981-AB41-46144052B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7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1114A-1081-16DD-31F8-5ADCE49C6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C04126-E3DF-12E9-5E1F-A7E9FB35B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0FDCCC-B53F-B3B6-2A55-C01905811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C91DA-210E-03C9-6898-9056849C6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23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5363C-EC64-3C92-C7BC-0AD0068AA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26B8E-9B6A-9F28-87DD-2E1C25A75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7DD825-FDA5-CD4C-12B4-CD7151670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CD98F-00E0-3B9B-BAAD-2AC3FBB69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7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5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65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56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7C1C91D-7615-D435-CA84-704F85EDB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D628A4-3232-A94C-8D16-53585310B4D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5960662-86FD-AB71-4A3D-94C8F8AE01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A44480-6DB0-E66C-D8AF-6AF205D6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35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0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99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AF532-D26C-8C45-B93E-5E80A32CE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7EA70A-9F40-8F45-9B1D-99CEF6BEE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2E9C1-6C7B-524E-A36F-A75A9FE46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44B0-0E79-6E44-959C-25EDBA961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7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D985A4-AAD9-B84B-9222-3E32E293C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04DB8-9EA9-2941-835B-E2D5F87B7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20227-3BF8-3849-BBA2-79C678267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0F48C-85BD-6E4A-AB15-3EB344C7CE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E1FA6-14C1-C643-B1A0-EAA8030E6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E3617-E8E2-D346-9F06-BC838A747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ADEF1A-1716-B745-95E8-460489C34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B68CE-D439-E440-AB73-1F11537F8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1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C77F9-56D3-2D4C-9922-C68343538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77EE0-5084-894C-A980-2AD61B2FF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A13840-DC47-394D-B980-BCDD91FD7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099CD-777E-3040-B306-63DCA24BF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4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36294-C14A-924D-9D33-2E88759EF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987FE5-579D-0346-88D5-588B74C04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8C8CE-CE5A-164B-85D7-B5B1396F8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3631-FAA3-D84C-A85D-491F71C76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60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C8C9B-C635-5D4C-9495-59577D949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10841-E485-5349-ADF4-9AC6B5C0A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71ECE-7147-7044-8AE5-B9A47FE61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5F930-4494-4B47-93FF-E1817412B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3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550849-4621-474B-A15C-085CE0121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A46B7A-0651-5548-B19E-2412C55FD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1503CA-C911-7547-9240-85C698560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6C8C6-2629-5141-ABD8-57172CD12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60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A7C548-5009-F940-9B73-D3A17B0B0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C2D682-F0EA-B742-BBAF-FAC5BD35A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C16327-E062-1B49-BADC-182715492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F5539-2F87-9D4D-BC6B-F14D16597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0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0553AB-CF96-B543-BD4D-CB8F1B063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9BA4CA-97D7-7C41-9039-437FC7A65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C76512-F5C5-3D45-B661-66A921061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B12F3-40CC-8A45-85BF-911086780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72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FD2D7-6C55-1946-88AE-FF028E3A0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3DC43-E8A8-6948-ACA1-B6A5B5E5B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DF1A8-76A5-3B49-A3FB-98073C52F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696B8-3D0B-DF49-AF6D-B3E1586C4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69F7C-A1BD-F642-A8A7-5EF62CF7A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2AB1B-EADC-C849-9B02-7B3AC8917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33FA0-0D52-EA41-9D71-B12F26929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7DF6B-A527-0F44-A255-E0D48B1A3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0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AB1219-1650-9946-97CE-4F3B2E3FA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5A0FB1-C183-6E42-A3A4-7A9831E50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0E8C4A-8179-1E45-A667-954EC13420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919BFD-9935-344F-A02F-71BC5F6FC1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D70C78-AEA5-B243-AC35-733D7AACF1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046DDC-0293-EC4E-B502-61071B8FC8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kassess.com.a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iskassess.com.au/info/learning_resourc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196EBFF3-0A79-E444-B42F-9692F07EAC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8648" y="2492896"/>
            <a:ext cx="7772400" cy="2223121"/>
          </a:xfrm>
        </p:spPr>
        <p:txBody>
          <a:bodyPr/>
          <a:lstStyle/>
          <a:p>
            <a:pPr eaLnBrk="1" hangingPunct="1"/>
            <a:r>
              <a:rPr lang="en-US" altLang="en-US" dirty="0"/>
              <a:t>Common laboratory accidents and how to avoid them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B3C26398-F9DE-D44C-A2B2-D99F9E3385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4448" y="5085184"/>
            <a:ext cx="6400800" cy="86409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Crisp and Eva Crisp</a:t>
            </a:r>
          </a:p>
        </p:txBody>
      </p:sp>
      <p:graphicFrame>
        <p:nvGraphicFramePr>
          <p:cNvPr id="13315" name="Object 4">
            <a:extLst>
              <a:ext uri="{FF2B5EF4-FFF2-40B4-BE49-F238E27FC236}">
                <a16:creationId xmlns:a16="http://schemas.microsoft.com/office/drawing/2014/main" id="{31E62E71-3015-0043-9EC1-6AB4B4DE2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"/>
          <a:ext cx="200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006600" imgH="1143000" progId="Word.Picture.8">
                  <p:embed/>
                </p:oleObj>
              </mc:Choice>
              <mc:Fallback>
                <p:oleObj name="Picture" r:id="rId2" imgW="2006600" imgH="1143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200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2" descr="burning_hair_medium.jpg">
            <a:extLst>
              <a:ext uri="{FF2B5EF4-FFF2-40B4-BE49-F238E27FC236}">
                <a16:creationId xmlns:a16="http://schemas.microsoft.com/office/drawing/2014/main" id="{FFEBDDFD-EBD2-3247-B308-6F429461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Toxic gases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 err="1"/>
              <a:t>sulfur</a:t>
            </a:r>
            <a:r>
              <a:rPr lang="en-AU" b="1" dirty="0"/>
              <a:t> dioxide</a:t>
            </a:r>
          </a:p>
          <a:p>
            <a:pPr marL="0" indent="0">
              <a:buNone/>
            </a:pPr>
            <a:r>
              <a:rPr lang="en-AU" dirty="0"/>
              <a:t>   e.g. heating </a:t>
            </a:r>
            <a:r>
              <a:rPr lang="en-AU" dirty="0" err="1"/>
              <a:t>sulfur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chlorine</a:t>
            </a:r>
          </a:p>
          <a:p>
            <a:pPr marL="0" indent="0">
              <a:buNone/>
            </a:pPr>
            <a:r>
              <a:rPr lang="en-AU" dirty="0"/>
              <a:t>   e.g. bleach + acid (incl. coca cola)</a:t>
            </a:r>
            <a:r>
              <a:rPr lang="en-AU" dirty="0">
                <a:solidFill>
                  <a:srgbClr val="FF0000"/>
                </a:solidFill>
              </a:rPr>
              <a:t> *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ammonia, e.g. spills</a:t>
            </a:r>
          </a:p>
          <a:p>
            <a:pPr marL="0" indent="0">
              <a:buNone/>
            </a:pPr>
            <a:r>
              <a:rPr lang="en-AU" dirty="0"/>
              <a:t>•  bromine + hexene </a:t>
            </a:r>
            <a:r>
              <a:rPr lang="en-AU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r>
              <a:rPr lang="en-AU" dirty="0"/>
              <a:t>•  iodine vapour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9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Corrosive chemicals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08720"/>
            <a:ext cx="8280920" cy="58326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alkalis</a:t>
            </a:r>
            <a:br>
              <a:rPr lang="en-AU" b="1" dirty="0"/>
            </a:br>
            <a:r>
              <a:rPr lang="en-AU" dirty="0"/>
              <a:t>e.g. NaOH, concentrated and hot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acids</a:t>
            </a:r>
          </a:p>
          <a:p>
            <a:pPr marL="0" indent="0">
              <a:buNone/>
            </a:pPr>
            <a:r>
              <a:rPr lang="en-AU" dirty="0"/>
              <a:t>   e.g. H</a:t>
            </a:r>
            <a:r>
              <a:rPr lang="en-AU" baseline="-25000" dirty="0"/>
              <a:t>2</a:t>
            </a:r>
            <a:r>
              <a:rPr lang="en-AU" dirty="0"/>
              <a:t>SO</a:t>
            </a:r>
            <a:r>
              <a:rPr lang="en-AU" baseline="-25000" dirty="0"/>
              <a:t>4</a:t>
            </a:r>
            <a:r>
              <a:rPr lang="en-AU" dirty="0"/>
              <a:t>, conc (another black snake)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HCl, conc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ammonia</a:t>
            </a:r>
          </a:p>
          <a:p>
            <a:pPr marL="0" indent="0">
              <a:buNone/>
            </a:pPr>
            <a:r>
              <a:rPr lang="en-AU" dirty="0"/>
              <a:t>   e.g. conc NH</a:t>
            </a:r>
            <a:r>
              <a:rPr lang="en-AU" baseline="-25000" dirty="0"/>
              <a:t>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4840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Cold burns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6" y="1052736"/>
            <a:ext cx="896448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dry ice</a:t>
            </a:r>
            <a:br>
              <a:rPr lang="en-AU" b="1" dirty="0"/>
            </a:br>
            <a:r>
              <a:rPr lang="en-AU" dirty="0"/>
              <a:t>e.g. prolonged skin contact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liquid nitrogen</a:t>
            </a:r>
          </a:p>
          <a:p>
            <a:pPr marL="0" indent="0">
              <a:buNone/>
            </a:pPr>
            <a:r>
              <a:rPr lang="en-AU" dirty="0"/>
              <a:t>   e.g. prolonged skin contact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asphyxiation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Don’t drink!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9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Scalding liquids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Beaker of liquid on tripod &amp; gauze</a:t>
            </a:r>
            <a:br>
              <a:rPr lang="en-AU" b="1" dirty="0"/>
            </a:br>
            <a:r>
              <a:rPr lang="en-AU" dirty="0"/>
              <a:t>e.g. major burns; easy to knock over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Liquid ejected from test tube</a:t>
            </a:r>
          </a:p>
          <a:p>
            <a:pPr marL="0" indent="0">
              <a:buNone/>
            </a:pPr>
            <a:r>
              <a:rPr lang="en-AU" dirty="0"/>
              <a:t>   e.g. minor or major burns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6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F7228-EAD9-00B4-2EF0-0BE2AA64B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CD4F-D0C8-DA98-BE54-A7F146758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556792"/>
            <a:ext cx="7505459" cy="496855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Catalogue of dangerous chemicals based mostly on Eastern Australia</a:t>
            </a:r>
            <a:br>
              <a:rPr lang="en-AU" b="1" dirty="0"/>
            </a:b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b="1" dirty="0"/>
              <a:t>Any chemicals used in WA that are especially problematic?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00698-9278-EF34-04F9-089E32FB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Other chemicals?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468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56" y="980728"/>
            <a:ext cx="8496944" cy="576064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COMMON</a:t>
            </a:r>
          </a:p>
          <a:p>
            <a:pPr marL="0" indent="0">
              <a:buNone/>
            </a:pPr>
            <a:r>
              <a:rPr lang="en-AU" dirty="0"/>
              <a:t>• hot objects, e.g. Bunsen, hotplate, glue gun</a:t>
            </a:r>
          </a:p>
          <a:p>
            <a:pPr marL="0" indent="0">
              <a:buNone/>
            </a:pPr>
            <a:r>
              <a:rPr lang="en-AU" dirty="0"/>
              <a:t>• sharp objects, e.g. broken glass, scalpel</a:t>
            </a:r>
          </a:p>
          <a:p>
            <a:pPr marL="0" indent="0">
              <a:buNone/>
            </a:pPr>
            <a:r>
              <a:rPr lang="en-AU" dirty="0"/>
              <a:t>• cracked beakers, flasks, etc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LESS COMMON</a:t>
            </a:r>
          </a:p>
          <a:p>
            <a:pPr marL="0" indent="0">
              <a:buNone/>
            </a:pPr>
            <a:r>
              <a:rPr lang="en-AU" dirty="0"/>
              <a:t>• short-circuited batteries</a:t>
            </a:r>
          </a:p>
          <a:p>
            <a:pPr marL="0" indent="0">
              <a:buNone/>
            </a:pPr>
            <a:r>
              <a:rPr lang="en-AU" dirty="0"/>
              <a:t>• latex gloves, balloons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dirty="0"/>
              <a:t>Students throwing things!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792088"/>
          </a:xfrm>
        </p:spPr>
        <p:txBody>
          <a:bodyPr anchor="t"/>
          <a:lstStyle/>
          <a:p>
            <a:r>
              <a:rPr lang="en-AU" sz="3600" dirty="0"/>
              <a:t>Equipment 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1039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Hot objects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52" y="980728"/>
            <a:ext cx="8080022" cy="57606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Bunsen burner + tripod + gauze</a:t>
            </a:r>
            <a:br>
              <a:rPr lang="en-AU" b="1" dirty="0"/>
            </a:br>
            <a:r>
              <a:rPr lang="en-AU" dirty="0"/>
              <a:t>e.g. numerous minor burns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hot beakers, flasks, test tubes</a:t>
            </a:r>
          </a:p>
          <a:p>
            <a:pPr marL="0" indent="0">
              <a:buNone/>
            </a:pPr>
            <a:r>
              <a:rPr lang="en-AU" dirty="0"/>
              <a:t>   e.g. numerous minor burns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hot glass rods/tubing, wires, crucibles</a:t>
            </a:r>
          </a:p>
          <a:p>
            <a:pPr marL="0" indent="0">
              <a:buNone/>
            </a:pPr>
            <a:r>
              <a:rPr lang="en-AU" dirty="0"/>
              <a:t>   e.g. flame tests, glass 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hot plates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e.g. burns to forearm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• thermite reaction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9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C81E3-638B-13F7-197A-7580CFA1B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39-678A-0B99-C339-3C5655DB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556792"/>
            <a:ext cx="7505459" cy="496855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Catalogue of equipment dangers</a:t>
            </a:r>
            <a:br>
              <a:rPr lang="en-AU" dirty="0"/>
            </a:br>
            <a:r>
              <a:rPr lang="en-AU" dirty="0"/>
              <a:t>based mostly on Eastern Australia</a:t>
            </a:r>
            <a:br>
              <a:rPr lang="en-AU" b="1" dirty="0"/>
            </a:b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b="1" dirty="0"/>
              <a:t>Any equipment used in WA that is especially problematic?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E2BAB-7C4D-656D-C074-CC84BF7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Other equipment?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910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69896"/>
            <a:ext cx="8424936" cy="590465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Extreme allergic reactions to foods:</a:t>
            </a:r>
          </a:p>
          <a:p>
            <a:pPr marL="0" indent="0">
              <a:buNone/>
            </a:pPr>
            <a:r>
              <a:rPr lang="en-AU" sz="2400" dirty="0"/>
              <a:t>• </a:t>
            </a:r>
            <a:r>
              <a:rPr lang="en-AU" sz="2400" b="1" dirty="0"/>
              <a:t>peanuts, peanut oil, peanut products</a:t>
            </a:r>
          </a:p>
          <a:p>
            <a:pPr marL="0" indent="0">
              <a:buNone/>
            </a:pPr>
            <a:r>
              <a:rPr lang="en-AU" sz="2400" dirty="0"/>
              <a:t>• tree nuts</a:t>
            </a:r>
          </a:p>
          <a:p>
            <a:pPr marL="0" indent="0">
              <a:buNone/>
            </a:pPr>
            <a:r>
              <a:rPr lang="en-AU" sz="2400" dirty="0"/>
              <a:t>• shellfish and crustaceans (including sea monkeys</a:t>
            </a:r>
            <a:r>
              <a:rPr lang="en-AU" sz="2400" dirty="0">
                <a:solidFill>
                  <a:srgbClr val="FF0000"/>
                </a:solidFill>
              </a:rPr>
              <a:t>*</a:t>
            </a:r>
            <a:r>
              <a:rPr lang="en-AU" sz="2400" dirty="0"/>
              <a:t>)</a:t>
            </a:r>
          </a:p>
          <a:p>
            <a:pPr marL="0" indent="0">
              <a:buNone/>
            </a:pPr>
            <a:r>
              <a:rPr lang="en-AU" sz="2400" dirty="0"/>
              <a:t>and, less commonly, eggs, milk, wheat, soy, fish, sesame, . .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Allergic reactions to plant materials, including:</a:t>
            </a:r>
          </a:p>
          <a:p>
            <a:pPr marL="0" indent="0">
              <a:buNone/>
            </a:pPr>
            <a:r>
              <a:rPr lang="en-AU" sz="2400" dirty="0"/>
              <a:t>• rhus (leaves, stems)</a:t>
            </a:r>
          </a:p>
          <a:p>
            <a:pPr marL="0" indent="0">
              <a:buNone/>
            </a:pPr>
            <a:r>
              <a:rPr lang="en-AU" sz="2400" dirty="0"/>
              <a:t>• London Plane tree (trichomes)</a:t>
            </a:r>
          </a:p>
          <a:p>
            <a:pPr marL="0" indent="0">
              <a:buNone/>
            </a:pPr>
            <a:r>
              <a:rPr lang="en-AU" sz="2400" dirty="0"/>
              <a:t>• pollens and moulds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Animal bites and stings</a:t>
            </a:r>
          </a:p>
          <a:p>
            <a:pPr marL="0" indent="0">
              <a:buNone/>
            </a:pPr>
            <a:r>
              <a:rPr lang="en-AU" sz="2400" dirty="0"/>
              <a:t>e.g. ticks, leeches, bees, pet animals</a:t>
            </a:r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81256"/>
          </a:xfrm>
        </p:spPr>
        <p:txBody>
          <a:bodyPr anchor="t"/>
          <a:lstStyle/>
          <a:p>
            <a:r>
              <a:rPr lang="en-AU" sz="3400" dirty="0"/>
              <a:t>Biological materials 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80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extreme allergies</a:t>
            </a:r>
            <a:br>
              <a:rPr lang="en-AU" b="1" dirty="0"/>
            </a:br>
            <a:r>
              <a:rPr lang="en-AU" dirty="0"/>
              <a:t>e.g. nuts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r>
              <a:rPr lang="en-AU" dirty="0"/>
              <a:t>(</a:t>
            </a:r>
            <a:r>
              <a:rPr lang="en-AU" dirty="0" err="1"/>
              <a:t>Epipen</a:t>
            </a:r>
            <a:r>
              <a:rPr lang="en-AU" dirty="0"/>
              <a:t> training, avoid peanut oil, etc)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human blood</a:t>
            </a:r>
            <a:br>
              <a:rPr lang="en-AU" b="1" dirty="0"/>
            </a:br>
            <a:r>
              <a:rPr lang="en-AU" dirty="0"/>
              <a:t>e.g. blood group testing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dirty="0"/>
              <a:t>•  culturing pathogens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1376772"/>
            <a:ext cx="4135259" cy="1800200"/>
          </a:xfrm>
        </p:spPr>
        <p:txBody>
          <a:bodyPr anchor="t"/>
          <a:lstStyle/>
          <a:p>
            <a:r>
              <a:rPr lang="en-AU" sz="3600" dirty="0"/>
              <a:t>21 November 2022</a:t>
            </a:r>
            <a:br>
              <a:rPr lang="en-AU" sz="3600" dirty="0"/>
            </a:br>
            <a:r>
              <a:rPr lang="en-AU" sz="3600" dirty="0"/>
              <a:t>Manly West</a:t>
            </a:r>
            <a:br>
              <a:rPr lang="en-AU" sz="3600" dirty="0"/>
            </a:br>
            <a:r>
              <a:rPr lang="en-AU" sz="3600" dirty="0"/>
              <a:t>Public School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2" y="3789040"/>
            <a:ext cx="8276456" cy="1584176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2 students with serious burns</a:t>
            </a:r>
          </a:p>
          <a:p>
            <a:pPr marL="0" indent="0">
              <a:buNone/>
            </a:pPr>
            <a:r>
              <a:rPr lang="en-AU" sz="2800" dirty="0"/>
              <a:t>9 students with superficial burns</a:t>
            </a:r>
          </a:p>
          <a:p>
            <a:pPr marL="0" indent="0">
              <a:buNone/>
            </a:pPr>
            <a:r>
              <a:rPr lang="en-AU" sz="2800" dirty="0"/>
              <a:t>1 teacher with minor burns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4C10E5-3536-EA70-587B-93FF9EBF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4350"/>
            <a:ext cx="4059560" cy="30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DC5A0C-D9B0-C66D-C5DC-63A01C3CC03E}"/>
              </a:ext>
            </a:extLst>
          </p:cNvPr>
          <p:cNvSpPr txBox="1">
            <a:spLocks/>
          </p:cNvSpPr>
          <p:nvPr/>
        </p:nvSpPr>
        <p:spPr bwMode="auto">
          <a:xfrm>
            <a:off x="532892" y="5480214"/>
            <a:ext cx="8276456" cy="120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1400" kern="0" dirty="0"/>
              <a:t>• S Keoghan, M. </a:t>
            </a:r>
            <a:r>
              <a:rPr lang="en-AU" sz="1400" kern="0" dirty="0" err="1"/>
              <a:t>Muroi</a:t>
            </a:r>
            <a:r>
              <a:rPr lang="en-AU" sz="1400" kern="0" dirty="0"/>
              <a:t> and M. </a:t>
            </a:r>
            <a:r>
              <a:rPr lang="en-AU" sz="1400" kern="0" dirty="0" err="1"/>
              <a:t>Gorrey</a:t>
            </a:r>
            <a:r>
              <a:rPr lang="en-AU" sz="1400" kern="0" dirty="0"/>
              <a:t> “’Something had to be up’: Children in hospital as experiment goes wrong” Sydney Morning Herald,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“Hazmat incident at Manly West Public School”, Manly Observer,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E. </a:t>
            </a:r>
            <a:r>
              <a:rPr lang="en-AU" sz="1400" kern="0" dirty="0" err="1"/>
              <a:t>Visontay</a:t>
            </a:r>
            <a:r>
              <a:rPr lang="en-AU" sz="1400" kern="0" dirty="0"/>
              <a:t> and T. Rose “Children suffer serious burns after outdoor science experiment goes wrong at Sydney school” The Guardian, 21/11/22.</a:t>
            </a:r>
          </a:p>
          <a:p>
            <a:pPr marL="0" indent="0">
              <a:buFontTx/>
              <a:buNone/>
            </a:pPr>
            <a:endParaRPr lang="en-AU" sz="1400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6454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035BA-4BDC-8A06-7E9E-0A6CA61A8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502F-A822-C937-52D3-47460FE2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556792"/>
            <a:ext cx="8424936" cy="496855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Maybe different dissection materials,</a:t>
            </a:r>
          </a:p>
          <a:p>
            <a:pPr marL="0" indent="0">
              <a:buNone/>
            </a:pPr>
            <a:r>
              <a:rPr lang="en-AU" dirty="0"/>
              <a:t>plants with allergic properties,</a:t>
            </a:r>
          </a:p>
          <a:p>
            <a:pPr marL="0" indent="0">
              <a:buNone/>
            </a:pPr>
            <a:r>
              <a:rPr lang="en-AU" dirty="0"/>
              <a:t>different bites/stings,</a:t>
            </a:r>
            <a:br>
              <a:rPr lang="en-AU" dirty="0"/>
            </a:br>
            <a:r>
              <a:rPr lang="en-AU" dirty="0"/>
              <a:t> . . . . . . . . </a:t>
            </a: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r>
              <a:rPr lang="en-AU" b="1" dirty="0"/>
              <a:t>Any biological items used or encountered  in WA that are especially problematic?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5EC68-AD57-5D20-B415-B37B69658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Other biological materials?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6176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D75D83-7798-C861-ADA5-3C98B306B176}"/>
              </a:ext>
            </a:extLst>
          </p:cNvPr>
          <p:cNvSpPr txBox="1"/>
          <p:nvPr/>
        </p:nvSpPr>
        <p:spPr>
          <a:xfrm>
            <a:off x="1259632" y="199224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Laboratory injuries are significant</a:t>
            </a:r>
          </a:p>
          <a:p>
            <a:r>
              <a:rPr lang="en-AU" sz="3200" b="1" dirty="0"/>
              <a:t>and nearly all can be prevented.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E434C-31FA-5EFD-FBB7-8D9A0F6EC880}"/>
              </a:ext>
            </a:extLst>
          </p:cNvPr>
          <p:cNvSpPr/>
          <p:nvPr/>
        </p:nvSpPr>
        <p:spPr bwMode="auto">
          <a:xfrm>
            <a:off x="726272" y="1988840"/>
            <a:ext cx="7992888" cy="1124744"/>
          </a:xfrm>
          <a:prstGeom prst="rect">
            <a:avLst/>
          </a:prstGeom>
          <a:solidFill>
            <a:srgbClr val="FF0000">
              <a:alpha val="2808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8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EECD453-72AF-77A6-A2EE-970A510B6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How to spot dangers</a:t>
            </a:r>
            <a:endParaRPr lang="en-US" alt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13344A3-2370-D279-EBAF-9C3984274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83768" y="1628800"/>
            <a:ext cx="5759970" cy="47525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Lack of knowledge</a:t>
            </a:r>
          </a:p>
          <a:p>
            <a:pPr eaLnBrk="1" hangingPunct="1">
              <a:buNone/>
            </a:pPr>
            <a:r>
              <a:rPr lang="en-US" altLang="en-US" sz="2400" dirty="0"/>
              <a:t>Untrained people doing things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Failure to assess risks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Failure to test experiment beforehand</a:t>
            </a:r>
          </a:p>
          <a:p>
            <a:pPr eaLnBrk="1" hangingPunct="1">
              <a:buFontTx/>
              <a:buNone/>
            </a:pPr>
            <a:r>
              <a:rPr lang="en-US" altLang="en-US" sz="2400" dirty="0" err="1"/>
              <a:t>Disorganised</a:t>
            </a:r>
            <a:r>
              <a:rPr lang="en-US" altLang="en-US" sz="2400" dirty="0"/>
              <a:t> workplace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No ‘routine procedures’ for lab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Spur-of-the-moment experiments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Change without preparation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YouTube without thinking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. . . . . .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D9FACEE-970C-6C78-C1DC-306742C1C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How to prevent an “accident”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A740A638-BA5C-485A-15AB-9DCBE9E71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098693"/>
            <a:ext cx="8153400" cy="5733256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Understand the potential hazards associated with equipment, chemicals and biological/food items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r>
              <a:rPr lang="en-US" sz="2400" b="1" dirty="0"/>
              <a:t>Carry out a risk assessment before you do anything!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r>
              <a:rPr lang="en-US" sz="2400" dirty="0"/>
              <a:t>Introduce </a:t>
            </a:r>
            <a:r>
              <a:rPr lang="en-US" sz="2400" b="1" dirty="0"/>
              <a:t>control measures </a:t>
            </a:r>
            <a:r>
              <a:rPr lang="en-US" sz="2400" dirty="0"/>
              <a:t>to make risk level </a:t>
            </a:r>
            <a:r>
              <a:rPr lang="en-US" sz="2400" b="1" dirty="0"/>
              <a:t>LOW</a:t>
            </a:r>
            <a:r>
              <a:rPr lang="en-US" sz="2400" dirty="0"/>
              <a:t>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/>
              <a:t>Protect against likely problems (e.g. tray beneath)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/>
              <a:t>Physically protect the work area (e.g. fume cupboard)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/>
              <a:t>Protect yourself (e.g. safety glasses, gloves)</a:t>
            </a:r>
            <a:br>
              <a:rPr lang="en-US" sz="2400" dirty="0"/>
            </a:b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en-US" sz="2400" dirty="0"/>
              <a:t>Know emergency procedures and first aid</a:t>
            </a:r>
          </a:p>
          <a:p>
            <a:pPr marL="0" indent="0" eaLnBrk="1" hangingPunct="1">
              <a:buNone/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en-US" sz="2400" b="1" dirty="0"/>
              <a:t>                      </a:t>
            </a:r>
            <a:r>
              <a:rPr lang="en-US" sz="2400" b="1" dirty="0" err="1"/>
              <a:t>RiskAssess</a:t>
            </a:r>
            <a:r>
              <a:rPr lang="en-US" sz="2400" b="1" dirty="0"/>
              <a:t> can help!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75EC-F755-9172-B49D-BD7F0F68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96752"/>
            <a:ext cx="7772400" cy="1143000"/>
          </a:xfrm>
        </p:spPr>
        <p:txBody>
          <a:bodyPr/>
          <a:lstStyle/>
          <a:p>
            <a:r>
              <a:rPr lang="en-US" dirty="0" err="1"/>
              <a:t>RiskAssess</a:t>
            </a:r>
            <a:br>
              <a:rPr lang="en-US" dirty="0"/>
            </a:br>
            <a:r>
              <a:rPr lang="en-US" dirty="0"/>
              <a:t>demonstration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737EE-3A3D-E693-EEB5-AC33B8AF404B}"/>
              </a:ext>
            </a:extLst>
          </p:cNvPr>
          <p:cNvSpPr txBox="1"/>
          <p:nvPr/>
        </p:nvSpPr>
        <p:spPr>
          <a:xfrm>
            <a:off x="1691680" y="3861048"/>
            <a:ext cx="7200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Website</a:t>
            </a:r>
          </a:p>
          <a:p>
            <a:r>
              <a:rPr lang="en-US" dirty="0">
                <a:hlinkClick r:id="rId3"/>
              </a:rPr>
              <a:t>www.riskassess.com.au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Learning resources</a:t>
            </a:r>
          </a:p>
          <a:p>
            <a:r>
              <a:rPr lang="en-US" dirty="0">
                <a:hlinkClick r:id="rId4"/>
              </a:rPr>
              <a:t>www.riskassess.com.au/info/learning_resources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5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BFC4C7-63A6-C1A3-CC0F-6806FB0C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219312"/>
            <a:ext cx="4392488" cy="2238598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Carbon sugar snake</a:t>
            </a:r>
          </a:p>
          <a:p>
            <a:pPr marL="0" indent="0">
              <a:buNone/>
            </a:pPr>
            <a:r>
              <a:rPr lang="en-AU" sz="2400" b="1" dirty="0"/>
              <a:t>(black snake, sugar snake)</a:t>
            </a:r>
          </a:p>
          <a:p>
            <a:pPr marL="0" indent="0">
              <a:buNone/>
            </a:pPr>
            <a:r>
              <a:rPr lang="en-AU" sz="2400" dirty="0"/>
              <a:t>sugar</a:t>
            </a:r>
          </a:p>
          <a:p>
            <a:pPr marL="0" indent="0">
              <a:buNone/>
            </a:pPr>
            <a:r>
              <a:rPr lang="en-AU" sz="2400" dirty="0"/>
              <a:t>sodium bicarbonate</a:t>
            </a:r>
          </a:p>
          <a:p>
            <a:pPr marL="0" indent="0">
              <a:buNone/>
            </a:pPr>
            <a:r>
              <a:rPr lang="en-AU" sz="2400" dirty="0"/>
              <a:t>methylated spirits / lighter fluid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What happened?</a:t>
            </a:r>
            <a:br>
              <a:rPr lang="en-AU" sz="3600" dirty="0"/>
            </a:br>
            <a:endParaRPr lang="en-US" sz="3600" dirty="0"/>
          </a:p>
        </p:txBody>
      </p:sp>
      <p:pic>
        <p:nvPicPr>
          <p:cNvPr id="2052" name="Picture 4" descr="Photo reference of how to complete step 5">
            <a:extLst>
              <a:ext uri="{FF2B5EF4-FFF2-40B4-BE49-F238E27FC236}">
                <a16:creationId xmlns:a16="http://schemas.microsoft.com/office/drawing/2014/main" id="{54EC1491-D58F-5081-2A93-BE1D3A7C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C7D23E-FEFF-2BCE-7292-5F75EE533EAD}"/>
              </a:ext>
            </a:extLst>
          </p:cNvPr>
          <p:cNvSpPr txBox="1">
            <a:spLocks/>
          </p:cNvSpPr>
          <p:nvPr/>
        </p:nvSpPr>
        <p:spPr bwMode="auto">
          <a:xfrm>
            <a:off x="664452" y="4149080"/>
            <a:ext cx="736393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2000" kern="0" dirty="0"/>
              <a:t>From the limited information in the news reports, apparently:</a:t>
            </a:r>
          </a:p>
          <a:p>
            <a:pPr marL="0" indent="0">
              <a:buFontTx/>
              <a:buNone/>
            </a:pPr>
            <a:r>
              <a:rPr lang="en-AU" sz="2000" kern="0" dirty="0"/>
              <a:t>• Demonstration performed outdoors on a very windy day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Gust of wind blew burning material onto students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Suspect a large-scale demonstration (since so many injured)</a:t>
            </a:r>
          </a:p>
          <a:p>
            <a:pPr marL="0" indent="0">
              <a:buFontTx/>
              <a:buNone/>
            </a:pPr>
            <a:endParaRPr lang="en-AU" sz="2000" i="1" kern="0" dirty="0"/>
          </a:p>
          <a:p>
            <a:pPr marL="0" indent="0">
              <a:buFontTx/>
              <a:buNone/>
            </a:pPr>
            <a:r>
              <a:rPr lang="en-AU" sz="2000" i="1" kern="0" dirty="0"/>
              <a:t>Further information?</a:t>
            </a: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1541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5002985-649F-B550-7804-F5BA3CC7B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Work Health &amp; Safety Act 2020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246FC105-07BA-25F6-D5B8-7AE9FA6E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  <a:br>
              <a:rPr lang="en-US" altLang="en-US" sz="3000"/>
            </a:b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53331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63D4CCA7-1AAD-CD13-804A-8B0AF3C84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404664"/>
            <a:ext cx="8229600" cy="6192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 . . . . 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(NOT book “risk assessment”, tick sheet, </a:t>
            </a:r>
            <a:r>
              <a:rPr lang="en-US" altLang="en-US" sz="3000" dirty="0" err="1"/>
              <a:t>etc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3366FF"/>
                </a:solidFill>
              </a:rPr>
              <a:t>likelihood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3366FF"/>
                </a:solidFill>
              </a:rPr>
              <a:t>degree of harm </a:t>
            </a:r>
            <a:r>
              <a:rPr lang="en-US" altLang="en-US" sz="30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e.g. Aust/ISO Standard on Risk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50985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329348" cy="648072"/>
          </a:xfrm>
        </p:spPr>
        <p:txBody>
          <a:bodyPr anchor="t"/>
          <a:lstStyle/>
          <a:p>
            <a:r>
              <a:rPr lang="en-AU" sz="3600" dirty="0"/>
              <a:t>Chemicals most likely to cause injury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609159" cy="540060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MAJOR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methylated spirits fires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hot water scalding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chlorine, </a:t>
            </a:r>
            <a:r>
              <a:rPr lang="en-AU" dirty="0" err="1"/>
              <a:t>sulfur</a:t>
            </a:r>
            <a:r>
              <a:rPr lang="en-AU" dirty="0"/>
              <a:t> dioxide inhalation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sodium hydroxide in eyes</a:t>
            </a:r>
          </a:p>
          <a:p>
            <a:pPr marL="0" indent="0">
              <a:buNone/>
            </a:pPr>
            <a:r>
              <a:rPr lang="en-AU" dirty="0"/>
              <a:t>MINOR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acids/alkalis on skin (or in eyes)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r>
              <a:rPr lang="en-AU" sz="3200" dirty="0">
                <a:solidFill>
                  <a:srgbClr val="FF0000"/>
                </a:solidFill>
              </a:rPr>
              <a:t>Don’t follow YouTube without further research!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7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Flammable liquids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25352"/>
            <a:ext cx="8276456" cy="57160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methylated spirits</a:t>
            </a:r>
          </a:p>
          <a:p>
            <a:pPr marL="0" indent="0">
              <a:buNone/>
            </a:pPr>
            <a:r>
              <a:rPr lang="en-AU" dirty="0"/>
              <a:t>   e.g. chlorophyll extraction </a:t>
            </a:r>
            <a:r>
              <a:rPr lang="en-AU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r>
              <a:rPr lang="en-AU" dirty="0"/>
              <a:t>	  steam engine</a:t>
            </a:r>
          </a:p>
          <a:p>
            <a:pPr marL="0" indent="0">
              <a:buNone/>
            </a:pPr>
            <a:r>
              <a:rPr lang="en-AU" dirty="0"/>
              <a:t>	  coloured flames (</a:t>
            </a:r>
            <a:r>
              <a:rPr lang="en-AU" dirty="0" err="1"/>
              <a:t>MCl</a:t>
            </a:r>
            <a:r>
              <a:rPr lang="en-AU" baseline="-25000" dirty="0" err="1"/>
              <a:t>n</a:t>
            </a:r>
            <a:r>
              <a:rPr lang="en-AU" dirty="0"/>
              <a:t>, borates)</a:t>
            </a:r>
          </a:p>
          <a:p>
            <a:pPr marL="0" indent="0">
              <a:buNone/>
            </a:pPr>
            <a:r>
              <a:rPr lang="en-AU" dirty="0"/>
              <a:t>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petrol and liquid hydrocarbons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acetone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i="1" dirty="0"/>
              <a:t>Bunsen burner on ‘safety’ = ignition source</a:t>
            </a:r>
          </a:p>
          <a:p>
            <a:pPr marL="0" indent="0">
              <a:buNone/>
            </a:pPr>
            <a:r>
              <a:rPr lang="en-AU" i="1" dirty="0"/>
              <a:t>Tools (e.g. angle grinder) = ignition source </a:t>
            </a:r>
            <a:r>
              <a:rPr lang="en-AU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8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Flammable solids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 err="1"/>
              <a:t>sulfur</a:t>
            </a:r>
            <a:endParaRPr lang="en-AU" b="1" dirty="0"/>
          </a:p>
          <a:p>
            <a:pPr marL="0" indent="0">
              <a:buNone/>
            </a:pPr>
            <a:r>
              <a:rPr lang="en-AU" dirty="0"/>
              <a:t>   e.g. plastic </a:t>
            </a:r>
            <a:r>
              <a:rPr lang="en-AU" dirty="0" err="1"/>
              <a:t>sulfur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paper</a:t>
            </a:r>
          </a:p>
          <a:p>
            <a:pPr marL="0" indent="0">
              <a:buNone/>
            </a:pPr>
            <a:r>
              <a:rPr lang="en-AU" dirty="0"/>
              <a:t>   e.g. ignition in Bunsen flame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err="1"/>
              <a:t>sulfur</a:t>
            </a:r>
            <a:r>
              <a:rPr lang="en-AU" dirty="0"/>
              <a:t> + KClO</a:t>
            </a:r>
            <a:r>
              <a:rPr lang="en-AU" baseline="-25000" dirty="0"/>
              <a:t>3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gummy bear + KClO</a:t>
            </a:r>
            <a:r>
              <a:rPr lang="en-AU" baseline="-25000" dirty="0"/>
              <a:t>3</a:t>
            </a:r>
            <a:r>
              <a:rPr lang="en-AU" dirty="0">
                <a:solidFill>
                  <a:srgbClr val="FF0000"/>
                </a:solidFill>
              </a:rPr>
              <a:t> *</a:t>
            </a:r>
            <a:endParaRPr lang="en-AU" baseline="-25000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1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Flammable gases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657" y="836712"/>
            <a:ext cx="7505459" cy="59046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Town gas</a:t>
            </a:r>
          </a:p>
          <a:p>
            <a:pPr marL="0" indent="0">
              <a:buNone/>
            </a:pPr>
            <a:r>
              <a:rPr lang="en-AU" dirty="0"/>
              <a:t>   e.g. whole building explosion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leak from fitting/Bunsen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Hydrogen</a:t>
            </a:r>
          </a:p>
          <a:p>
            <a:pPr marL="0" indent="0">
              <a:buNone/>
            </a:pPr>
            <a:r>
              <a:rPr lang="en-AU" dirty="0"/>
              <a:t>   e.g. Na + water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Al + NaOH(</a:t>
            </a:r>
            <a:r>
              <a:rPr lang="en-AU" dirty="0" err="1"/>
              <a:t>aq</a:t>
            </a:r>
            <a:r>
              <a:rPr lang="en-AU" dirty="0"/>
              <a:t>)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	  metal + acid, electrolysis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LPG</a:t>
            </a:r>
          </a:p>
          <a:p>
            <a:pPr marL="0" indent="0">
              <a:buNone/>
            </a:pPr>
            <a:r>
              <a:rPr lang="en-AU" dirty="0"/>
              <a:t>   e.g. leaks from fittings (barbeque)</a:t>
            </a:r>
          </a:p>
          <a:p>
            <a:pPr marL="0" indent="0">
              <a:buNone/>
            </a:pPr>
            <a:r>
              <a:rPr lang="en-AU" dirty="0"/>
              <a:t>          LPG + O</a:t>
            </a:r>
            <a:r>
              <a:rPr lang="en-AU" baseline="-25000" dirty="0"/>
              <a:t>2</a:t>
            </a:r>
            <a:r>
              <a:rPr lang="en-AU" dirty="0">
                <a:solidFill>
                  <a:srgbClr val="FF0000"/>
                </a:solidFill>
              </a:rPr>
              <a:t> *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969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46261</TotalTime>
  <Words>1218</Words>
  <Application>Microsoft Macintosh PowerPoint</Application>
  <PresentationFormat>On-screen Show (4:3)</PresentationFormat>
  <Paragraphs>219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Blank Presentation</vt:lpstr>
      <vt:lpstr>Picture</vt:lpstr>
      <vt:lpstr>Common laboratory accidents and how to avoid them</vt:lpstr>
      <vt:lpstr>21 November 2022 Manly West Public School </vt:lpstr>
      <vt:lpstr>What happened? </vt:lpstr>
      <vt:lpstr>Work Health &amp; Safety Act 2020</vt:lpstr>
      <vt:lpstr>PowerPoint Presentation</vt:lpstr>
      <vt:lpstr>Chemicals most likely to cause injury </vt:lpstr>
      <vt:lpstr>Flammable liquids </vt:lpstr>
      <vt:lpstr>Flammable solids </vt:lpstr>
      <vt:lpstr>Flammable gases </vt:lpstr>
      <vt:lpstr>Toxic gases </vt:lpstr>
      <vt:lpstr>Corrosive chemicals </vt:lpstr>
      <vt:lpstr>Cold burns </vt:lpstr>
      <vt:lpstr>Scalding liquids </vt:lpstr>
      <vt:lpstr>Other chemicals? </vt:lpstr>
      <vt:lpstr>Equipment most likely to cause injury </vt:lpstr>
      <vt:lpstr>Hot objects </vt:lpstr>
      <vt:lpstr>Other equipment? </vt:lpstr>
      <vt:lpstr>Biological materials most likely to cause injury </vt:lpstr>
      <vt:lpstr>PowerPoint Presentation</vt:lpstr>
      <vt:lpstr>Other biological materials? </vt:lpstr>
      <vt:lpstr>PowerPoint Presentation</vt:lpstr>
      <vt:lpstr>How to spot dangers</vt:lpstr>
      <vt:lpstr>How to prevent an “accident”</vt:lpstr>
      <vt:lpstr>RiskAssess demonstration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253</cp:revision>
  <cp:lastPrinted>2008-09-18T23:01:23Z</cp:lastPrinted>
  <dcterms:created xsi:type="dcterms:W3CDTF">2008-09-14T02:46:40Z</dcterms:created>
  <dcterms:modified xsi:type="dcterms:W3CDTF">2024-10-30T23:27:43Z</dcterms:modified>
</cp:coreProperties>
</file>