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311" r:id="rId3"/>
    <p:sldId id="259" r:id="rId4"/>
    <p:sldId id="319" r:id="rId5"/>
    <p:sldId id="261" r:id="rId6"/>
    <p:sldId id="327" r:id="rId7"/>
    <p:sldId id="325" r:id="rId8"/>
    <p:sldId id="263" r:id="rId9"/>
    <p:sldId id="265" r:id="rId10"/>
    <p:sldId id="313" r:id="rId11"/>
    <p:sldId id="315" r:id="rId12"/>
    <p:sldId id="326" r:id="rId13"/>
    <p:sldId id="317" r:id="rId14"/>
    <p:sldId id="328" r:id="rId15"/>
    <p:sldId id="318" r:id="rId16"/>
    <p:sldId id="316" r:id="rId17"/>
    <p:sldId id="300" r:id="rId18"/>
    <p:sldId id="329" r:id="rId19"/>
    <p:sldId id="322" r:id="rId20"/>
    <p:sldId id="332" r:id="rId21"/>
    <p:sldId id="33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1"/>
    <p:restoredTop sz="94674"/>
  </p:normalViewPr>
  <p:slideViewPr>
    <p:cSldViewPr>
      <p:cViewPr varScale="1">
        <p:scale>
          <a:sx n="124" d="100"/>
          <a:sy n="124" d="100"/>
        </p:scale>
        <p:origin x="18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D78556E-133C-864A-A760-8F9657AC7F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C3B8B6C-2E99-D648-A0EF-6BEFE4CF49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F11EDF7C-53D3-1A4C-A1B8-655DE3BA09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7D6B4354-EDE6-1140-AA48-0425048A81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DF8006D3-AD11-3F43-B06C-11DDDDAD9F7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6C997A5E-4DF9-2E41-B150-6892182B47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642BC1-5102-5C43-8EB9-DA4DE94BCE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7261F9DE-97D2-B14C-A6B5-5F35E28BEE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C8CEC27-2B06-DB47-89F8-9ACC7D15A121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BAD1F0F3-943F-BA4B-9B30-10678F6D45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AD344F4-810D-C345-BC8D-C07CFD5733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42BC1-5102-5C43-8EB9-DA4DE94BCE6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7239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0C4001-5DE4-1047-80A6-07ADDB1131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4A3C6A-4C28-A442-B747-CC04B279C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8A6831-AE79-FE47-8ED7-B496D4A37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E219AC-8064-4543-8EE2-0BF3567E01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45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374D23-07FD-1D44-BDE9-8F4F4AA89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7362E7-784E-5748-8D39-02CAEA1323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22DACF-352E-2749-A0F6-CE4FF1AAA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EF811-3151-584F-9889-8797D91419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47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0E58BF-5C59-BA41-9F94-38C666942C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EFE726-1A86-B342-ABEE-3694AFCD19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6734BD-DBE8-1E46-AC7B-FCB0376B47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3DAC58-2BCC-424C-954C-8558AF9E1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53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F4AF3E-8463-324B-977A-0D7CBF4B98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13911D-54C9-D641-A2B4-EF1A8D4D7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C95F52-7376-D44A-9A37-DFC721182A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FF8E6-2203-D141-9676-64BA6A9C9E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84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4564CD-F5CD-264A-A4D8-3539ABBDBA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99177E-400B-B342-87F7-CB097F6560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958993-FF0D-F142-8526-6B6B35FAE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1DE56E-6369-1C41-9BF1-BD0664AFB6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83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CE5FF7-E286-944E-902E-073A79F56D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366B00-48B1-0247-9231-22C2C2E2CC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96767C-0711-7845-AE2E-12B41EC472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AC3899-F9C0-E049-A1D6-64C84DFF37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155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65B633F-A74D-4748-88F7-8A07277C2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D4A3EEE-91F4-6445-97A6-765FAEFAD1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2B9E9CC-0824-0E4B-B71E-29B95F091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C9B5F8-9D9C-4742-96E8-D1F927BAEB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BACA16E-5B6A-ED40-A3A0-6A0C9E7D6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CC63FB-44C2-6842-A4A8-7AE6892C8A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A297373-5967-C34F-AFC0-E1169C9406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7D417-1DBF-6142-984B-60648A104F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56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C34B47B-A8D2-4B4F-8AE0-72EA0FF049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340C05D-93E4-FE40-AF78-38D7D28F8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500F58-17A5-1641-9752-5B60E2782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E0CC1-6EF4-4048-A6F4-E3D5B331BD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77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5F711C-672A-6342-8EC9-5BD7F88613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059B3-1A86-984E-A963-8C665697E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608835-62BC-B042-AEA5-D2BEE768A2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AD726-C719-ED4C-9A29-E9C311B27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26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0AE99-924E-1143-8E79-12112BAA8F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71B44D-A9DC-B547-A390-28A5E9F56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13F8C-FF33-3F4D-8FDD-96A5F707B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3AA69-CB5E-A74E-A46E-F73B0879B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04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8940265-2772-AD48-A9DD-DC74CA959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819E79C-D473-F541-A2A5-090D9626D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258E0FE-5753-D646-B67D-335673A275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404B002-BE63-0D4C-BC65-BB0BB4EC56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A5EBA3-C685-2B45-B005-A3BB4D9055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0065DE-C8D5-3D44-A0A4-F2FC923157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bnetwest.asn.au/wp-content/uploads/2020/06/Laboratory-waste-from-schools.pdf" TargetMode="External"/><Relationship Id="rId2" Type="http://schemas.openxmlformats.org/officeDocument/2006/relationships/hyperlink" Target="https://www.watercorporation.com.au/Help-and-advice/Trade-waste/Trade-waste-in-your-business/Other-industries/Laboratory-chemical-wast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atercorporation.com.au/Help-and-advice/Trade-waste/Permits/Trade-waste-permits/Acceptance-criteria-for-trade-wast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steauthority.wa.gov.au/ws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asteauthority.wa.gov.au/programs/view/household-hazardous-wast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22331C2-E579-A147-AEFD-B049F3DDE9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58888" y="2838450"/>
            <a:ext cx="6793160" cy="2232025"/>
          </a:xfrm>
        </p:spPr>
        <p:txBody>
          <a:bodyPr/>
          <a:lstStyle/>
          <a:p>
            <a:pPr algn="l" eaLnBrk="1" hangingPunct="1"/>
            <a:r>
              <a:rPr lang="en-US" altLang="en-US" dirty="0"/>
              <a:t>Chemical waste disposal: protect the environment and save money!</a:t>
            </a:r>
            <a:br>
              <a:rPr lang="en-US" altLang="en-US" dirty="0"/>
            </a:br>
            <a:endParaRPr lang="en-US" altLang="en-US" sz="3200" dirty="0"/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DB2EBE60-1B4A-1647-83DF-A9220E509CD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29221" y="5373216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Phillip Crisp and Eva Crisp</a:t>
            </a:r>
          </a:p>
        </p:txBody>
      </p:sp>
      <p:graphicFrame>
        <p:nvGraphicFramePr>
          <p:cNvPr id="14339" name="Object 5">
            <a:extLst>
              <a:ext uri="{FF2B5EF4-FFF2-40B4-BE49-F238E27FC236}">
                <a16:creationId xmlns:a16="http://schemas.microsoft.com/office/drawing/2014/main" id="{766FE01D-FE11-3841-B808-D2EB045BE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533400"/>
          <a:ext cx="20050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003300" imgH="571500" progId="Word.Picture.8">
                  <p:embed/>
                </p:oleObj>
              </mc:Choice>
              <mc:Fallback>
                <p:oleObj name="Picture" r:id="rId3" imgW="1003300" imgH="5715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33400"/>
                        <a:ext cx="200501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0" name="Picture 2" descr="burning_hair_medium.jpg">
            <a:extLst>
              <a:ext uri="{FF2B5EF4-FFF2-40B4-BE49-F238E27FC236}">
                <a16:creationId xmlns:a16="http://schemas.microsoft.com/office/drawing/2014/main" id="{19B85121-8A71-6A41-AB91-403735181E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8477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Estimation of “safe” quantities</a:t>
            </a:r>
            <a:r>
              <a:rPr lang="en-US" altLang="en-US" sz="3600" dirty="0">
                <a:solidFill>
                  <a:srgbClr val="0070C0"/>
                </a:solidFill>
              </a:rPr>
              <a:t>*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96752"/>
            <a:ext cx="835292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Consider the cation and anion in a salt separately.</a:t>
            </a:r>
          </a:p>
          <a:p>
            <a:r>
              <a:rPr lang="en-US" altLang="en-US" sz="2800" dirty="0"/>
              <a:t>Toxicity of a salt is dominated by the most toxic ion:</a:t>
            </a:r>
          </a:p>
          <a:p>
            <a:endParaRPr lang="en-US" altLang="en-US" sz="2800" dirty="0"/>
          </a:p>
          <a:p>
            <a:r>
              <a:rPr lang="en-US" altLang="en-US" sz="2800" dirty="0"/>
              <a:t>e.g. </a:t>
            </a:r>
            <a:r>
              <a:rPr lang="en-US" altLang="en-US" sz="2800" dirty="0">
                <a:solidFill>
                  <a:srgbClr val="FF0000"/>
                </a:solidFill>
              </a:rPr>
              <a:t>lead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00B050"/>
                </a:solidFill>
              </a:rPr>
              <a:t>chloride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00B050"/>
                </a:solidFill>
              </a:rPr>
              <a:t>potassium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dichromate</a:t>
            </a:r>
          </a:p>
          <a:p>
            <a:endParaRPr lang="en-US" altLang="en-US" sz="2800" dirty="0"/>
          </a:p>
          <a:p>
            <a:r>
              <a:rPr lang="en-US" altLang="en-US" sz="2800" dirty="0"/>
              <a:t>Some ions should not go down the drain at all</a:t>
            </a:r>
          </a:p>
          <a:p>
            <a:r>
              <a:rPr lang="en-US" altLang="en-US" sz="2800" dirty="0"/>
              <a:t>   e.g. Hg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Pb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Cd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while others are ok almost without (school) limit</a:t>
            </a:r>
          </a:p>
          <a:p>
            <a:r>
              <a:rPr lang="en-US" altLang="en-US" sz="2800" dirty="0"/>
              <a:t>   e.g. Na</a:t>
            </a:r>
            <a:r>
              <a:rPr lang="en-US" altLang="en-US" sz="2800" baseline="30000" dirty="0"/>
              <a:t>+</a:t>
            </a:r>
            <a:r>
              <a:rPr lang="en-US" altLang="en-US" sz="2800" dirty="0"/>
              <a:t>, Ca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Cl</a:t>
            </a:r>
            <a:r>
              <a:rPr lang="en-US" altLang="en-US" sz="2800" baseline="30000" dirty="0"/>
              <a:t>-</a:t>
            </a:r>
            <a:r>
              <a:rPr lang="en-US" altLang="en-US" sz="2800" dirty="0"/>
              <a:t>, SO</a:t>
            </a:r>
            <a:r>
              <a:rPr lang="en-US" altLang="en-US" sz="2800" baseline="-25000" dirty="0"/>
              <a:t>4</a:t>
            </a:r>
            <a:r>
              <a:rPr lang="en-US" altLang="en-US" sz="2800" baseline="30000" dirty="0"/>
              <a:t>2-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and other ions in between</a:t>
            </a:r>
          </a:p>
          <a:p>
            <a:endParaRPr lang="en-US" altLang="en-US" sz="2800" dirty="0"/>
          </a:p>
          <a:p>
            <a:r>
              <a:rPr lang="en-US" altLang="en-US" sz="2000" dirty="0">
                <a:solidFill>
                  <a:srgbClr val="0070C0"/>
                </a:solidFill>
              </a:rPr>
              <a:t>* </a:t>
            </a:r>
            <a:r>
              <a:rPr lang="en-US" altLang="en-US" sz="2000" dirty="0" err="1">
                <a:solidFill>
                  <a:srgbClr val="0070C0"/>
                </a:solidFill>
              </a:rPr>
              <a:t>RiskAssess</a:t>
            </a:r>
            <a:r>
              <a:rPr lang="en-US" altLang="en-US" sz="2000" dirty="0">
                <a:solidFill>
                  <a:srgbClr val="0070C0"/>
                </a:solidFill>
              </a:rPr>
              <a:t> “Disposal of chemical wastes”, in Learning Resources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70447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404664"/>
            <a:ext cx="590465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Tabulation and calculation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12776"/>
            <a:ext cx="885698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“Safe” disposal quantity for an ion for a class:</a:t>
            </a:r>
          </a:p>
          <a:p>
            <a:r>
              <a:rPr lang="en-US" altLang="en-US" sz="2800" dirty="0"/>
              <a:t>               0 – 1000 g/day</a:t>
            </a:r>
          </a:p>
          <a:p>
            <a:endParaRPr lang="en-AU" altLang="ja-JP" sz="2800" dirty="0"/>
          </a:p>
          <a:p>
            <a:r>
              <a:rPr lang="en-US" altLang="en-US" sz="2800" dirty="0"/>
              <a:t>Copper sulfate</a:t>
            </a:r>
          </a:p>
          <a:p>
            <a:r>
              <a:rPr lang="en-US" altLang="en-US" sz="2800" dirty="0"/>
              <a:t>   copper: 1 g/day          </a:t>
            </a:r>
            <a:r>
              <a:rPr lang="en-US" altLang="en-US" sz="2800" dirty="0">
                <a:solidFill>
                  <a:srgbClr val="FF0000"/>
                </a:solidFill>
              </a:rPr>
              <a:t>[Very toxic to aquatic life</a:t>
            </a:r>
          </a:p>
          <a:p>
            <a:r>
              <a:rPr lang="en-US" altLang="en-US" sz="2800" dirty="0">
                <a:solidFill>
                  <a:srgbClr val="FF0000"/>
                </a:solidFill>
              </a:rPr>
              <a:t>                                       with long lasting effects]   </a:t>
            </a:r>
          </a:p>
          <a:p>
            <a:r>
              <a:rPr lang="en-US" altLang="en-US" sz="2800" dirty="0"/>
              <a:t>   sulfate: 1000 g/day.    </a:t>
            </a:r>
            <a:r>
              <a:rPr lang="en-US" altLang="en-US" sz="2800" dirty="0">
                <a:solidFill>
                  <a:srgbClr val="00B050"/>
                </a:solidFill>
              </a:rPr>
              <a:t>[In solid laundry detergent]</a:t>
            </a:r>
          </a:p>
          <a:p>
            <a:r>
              <a:rPr lang="en-US" altLang="en-US" sz="2800" dirty="0"/>
              <a:t>Therefore, copper sulfate: 1 g/day (as solid or solution)</a:t>
            </a:r>
          </a:p>
          <a:p>
            <a:endParaRPr lang="en-US" altLang="en-US" sz="2800" dirty="0"/>
          </a:p>
          <a:p>
            <a:r>
              <a:rPr lang="en-US" altLang="en-US" sz="2800" dirty="0"/>
              <a:t>Enough for some spot tests down the drain.</a:t>
            </a:r>
          </a:p>
          <a:p>
            <a:r>
              <a:rPr lang="en-US" altLang="en-US" sz="2800" dirty="0"/>
              <a:t>Beyond that, wastes need to be collected!</a:t>
            </a:r>
          </a:p>
        </p:txBody>
      </p:sp>
    </p:spTree>
    <p:extLst>
      <p:ext uri="{BB962C8B-B14F-4D97-AF65-F5344CB8AC3E}">
        <p14:creationId xmlns:p14="http://schemas.microsoft.com/office/powerpoint/2010/main" val="1965507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9396"/>
            <a:ext cx="6840760" cy="620688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Comparison (g/day) to sewer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08" y="645742"/>
            <a:ext cx="8856984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 dirty="0"/>
              <a:t>Element</a:t>
            </a:r>
            <a:r>
              <a:rPr lang="en-US" altLang="en-US" sz="2800" dirty="0"/>
              <a:t>          </a:t>
            </a:r>
            <a:r>
              <a:rPr lang="en-US" altLang="en-US" sz="2800" i="1" dirty="0"/>
              <a:t>Water Corporation*          </a:t>
            </a:r>
            <a:r>
              <a:rPr lang="en-US" altLang="en-US" sz="2800" i="1" dirty="0">
                <a:solidFill>
                  <a:srgbClr val="00B050"/>
                </a:solidFill>
              </a:rPr>
              <a:t> </a:t>
            </a:r>
            <a:r>
              <a:rPr lang="en-US" altLang="en-US" sz="2800" i="1" dirty="0" err="1">
                <a:solidFill>
                  <a:srgbClr val="00B050"/>
                </a:solidFill>
              </a:rPr>
              <a:t>RiskAssess</a:t>
            </a:r>
            <a:r>
              <a:rPr lang="en-US" altLang="en-US" sz="28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en-US" sz="2800" dirty="0"/>
              <a:t>Arsenic			1				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  <a:r>
              <a:rPr lang="en-US" altLang="en-US" sz="2800" dirty="0"/>
              <a:t>	</a:t>
            </a:r>
          </a:p>
          <a:p>
            <a:r>
              <a:rPr lang="en-US" altLang="en-US" sz="2800" dirty="0"/>
              <a:t>Cadmium			1				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</a:p>
          <a:p>
            <a:r>
              <a:rPr lang="en-US" altLang="en-US" sz="2800" dirty="0"/>
              <a:t>Chromium			30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10</a:t>
            </a:r>
          </a:p>
          <a:p>
            <a:r>
              <a:rPr lang="en-US" altLang="en-US" sz="2800" dirty="0"/>
              <a:t>Copper			30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Lead				30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</a:p>
          <a:p>
            <a:r>
              <a:rPr lang="en-US" altLang="en-US" sz="2800" dirty="0"/>
              <a:t>Mercury			0.1 </a:t>
            </a:r>
            <a:r>
              <a:rPr lang="en-US" altLang="en-US" sz="2800" dirty="0">
                <a:solidFill>
                  <a:srgbClr val="0070C0"/>
                </a:solidFill>
              </a:rPr>
              <a:t>(1)**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</a:p>
          <a:p>
            <a:r>
              <a:rPr lang="en-US" altLang="en-US" sz="2800" dirty="0"/>
              <a:t>Molybdenum		1	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Nickel			6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Selenium			1	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Silver				2	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Zinc				50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10</a:t>
            </a:r>
            <a:endParaRPr lang="en-US" altLang="en-US" sz="1600" dirty="0">
              <a:solidFill>
                <a:srgbClr val="00B050"/>
              </a:solidFill>
            </a:endParaRPr>
          </a:p>
          <a:p>
            <a:endParaRPr lang="en-US" altLang="en-US" sz="1600" dirty="0"/>
          </a:p>
          <a:p>
            <a:r>
              <a:rPr lang="en-US" altLang="en-US" sz="1600" dirty="0"/>
              <a:t>*   Acceptance criteria for large metropolitan WWTPs only (</a:t>
            </a:r>
            <a:r>
              <a:rPr lang="en-US" altLang="en-US" sz="1600" dirty="0" err="1"/>
              <a:t>Beenyup</a:t>
            </a:r>
            <a:r>
              <a:rPr lang="en-US" altLang="en-US" sz="1600" dirty="0"/>
              <a:t>, Subiaco and Woodman</a:t>
            </a:r>
            <a:br>
              <a:rPr lang="en-US" altLang="en-US" sz="1600" dirty="0"/>
            </a:br>
            <a:r>
              <a:rPr lang="en-US" altLang="en-US" sz="1600" dirty="0"/>
              <a:t>    Point); otherwise, case by case</a:t>
            </a:r>
          </a:p>
          <a:p>
            <a:r>
              <a:rPr lang="en-US" altLang="en-US" sz="1600" dirty="0">
                <a:solidFill>
                  <a:srgbClr val="0070C0"/>
                </a:solidFill>
              </a:rPr>
              <a:t>** Water Corporation “Laboratory chemical waste”, criteria for treatment before discharge</a:t>
            </a:r>
          </a:p>
        </p:txBody>
      </p:sp>
    </p:spTree>
    <p:extLst>
      <p:ext uri="{BB962C8B-B14F-4D97-AF65-F5344CB8AC3E}">
        <p14:creationId xmlns:p14="http://schemas.microsoft.com/office/powerpoint/2010/main" val="4197024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Organic liquid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878497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>
                <a:solidFill>
                  <a:srgbClr val="00B050"/>
                </a:solidFill>
              </a:rPr>
              <a:t>Water-miscible</a:t>
            </a:r>
          </a:p>
          <a:p>
            <a:r>
              <a:rPr lang="en-AU" altLang="ja-JP" sz="2800" dirty="0"/>
              <a:t>    e.g. methylated spirits, acetone</a:t>
            </a:r>
            <a:endParaRPr lang="en-US" altLang="ja-JP" sz="2800" dirty="0"/>
          </a:p>
          <a:p>
            <a:r>
              <a:rPr lang="en-US" altLang="en-US" sz="2800" dirty="0"/>
              <a:t>Dilute 1 part to 20 parts water, then down the drain.</a:t>
            </a:r>
          </a:p>
          <a:p>
            <a:r>
              <a:rPr lang="en-US" altLang="en-US" sz="2800" dirty="0"/>
              <a:t>Prevents explosive air/</a:t>
            </a:r>
            <a:r>
              <a:rPr lang="en-US" altLang="en-US" sz="2800" dirty="0" err="1"/>
              <a:t>vapour</a:t>
            </a:r>
            <a:r>
              <a:rPr lang="en-US" altLang="en-US" sz="2800" dirty="0"/>
              <a:t> mixture.</a:t>
            </a:r>
          </a:p>
          <a:p>
            <a:r>
              <a:rPr lang="en-US" altLang="en-US" sz="2800" dirty="0"/>
              <a:t>Microorganisms in sewer will consume the chemicals.</a:t>
            </a:r>
          </a:p>
          <a:p>
            <a:endParaRPr lang="en-US" altLang="en-US" sz="2800" dirty="0"/>
          </a:p>
          <a:p>
            <a:r>
              <a:rPr lang="en-US" altLang="en-US" sz="3200" dirty="0">
                <a:solidFill>
                  <a:srgbClr val="FF0000"/>
                </a:solidFill>
              </a:rPr>
              <a:t>Water-immiscible</a:t>
            </a:r>
          </a:p>
          <a:p>
            <a:r>
              <a:rPr lang="en-US" altLang="en-US" sz="2800" dirty="0"/>
              <a:t>    e.g. hexane, kerosene</a:t>
            </a:r>
          </a:p>
          <a:p>
            <a:r>
              <a:rPr lang="en-US" altLang="en-US" sz="2800" dirty="0"/>
              <a:t>Retain for collection by waste service.</a:t>
            </a:r>
          </a:p>
          <a:p>
            <a:r>
              <a:rPr lang="en-US" altLang="en-US" sz="2800" dirty="0"/>
              <a:t>Separate hydrocarbon waste from halogenated waste.</a:t>
            </a:r>
          </a:p>
        </p:txBody>
      </p:sp>
    </p:spTree>
    <p:extLst>
      <p:ext uri="{BB962C8B-B14F-4D97-AF65-F5344CB8AC3E}">
        <p14:creationId xmlns:p14="http://schemas.microsoft.com/office/powerpoint/2010/main" val="352297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29801"/>
            <a:ext cx="7560840" cy="550927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processing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24744"/>
            <a:ext cx="8568952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Collection</a:t>
            </a:r>
          </a:p>
          <a:p>
            <a:r>
              <a:rPr lang="en-AU" altLang="ja-JP" sz="2800" dirty="0"/>
              <a:t>Large bottles (e.g. 2.5 L ‘Winchesters’)</a:t>
            </a:r>
            <a:br>
              <a:rPr lang="en-AU" altLang="ja-JP" sz="2800" dirty="0"/>
            </a:br>
            <a:r>
              <a:rPr lang="en-AU" altLang="ja-JP" sz="2800" dirty="0"/>
              <a:t>correctly labelled, funnel at top (fume cupboard)</a:t>
            </a:r>
          </a:p>
          <a:p>
            <a:endParaRPr lang="en-US" altLang="en-US" sz="1800" dirty="0"/>
          </a:p>
          <a:p>
            <a:r>
              <a:rPr lang="en-US" altLang="en-US" sz="3200" dirty="0"/>
              <a:t>Treatment</a:t>
            </a:r>
          </a:p>
          <a:p>
            <a:r>
              <a:rPr lang="en-AU" altLang="ja-JP" sz="2800" dirty="0"/>
              <a:t>Only if time, equipment and skilled people available</a:t>
            </a:r>
          </a:p>
          <a:p>
            <a:endParaRPr lang="en-AU" altLang="en-US" sz="2800" dirty="0"/>
          </a:p>
          <a:p>
            <a:r>
              <a:rPr lang="en-AU" altLang="en-US" sz="3200" dirty="0"/>
              <a:t>Disposal</a:t>
            </a:r>
          </a:p>
          <a:p>
            <a:r>
              <a:rPr lang="en-AU" altLang="en-US" sz="2800" dirty="0"/>
              <a:t>To maximum recommended daily quantity:</a:t>
            </a:r>
          </a:p>
          <a:p>
            <a:r>
              <a:rPr lang="en-AU" altLang="en-US" sz="2800" dirty="0"/>
              <a:t>• down the drain or into garbage</a:t>
            </a:r>
          </a:p>
          <a:p>
            <a:r>
              <a:rPr lang="en-AU" altLang="en-US" sz="2800" dirty="0"/>
              <a:t>Otherwise, retain for waste collection 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2800" dirty="0">
                <a:solidFill>
                  <a:srgbClr val="FF0000"/>
                </a:solidFill>
              </a:rPr>
              <a:t>SEPARATE CONTAINER FOR EACH WASTE!</a:t>
            </a:r>
          </a:p>
        </p:txBody>
      </p:sp>
    </p:spTree>
    <p:extLst>
      <p:ext uri="{BB962C8B-B14F-4D97-AF65-F5344CB8AC3E}">
        <p14:creationId xmlns:p14="http://schemas.microsoft.com/office/powerpoint/2010/main" val="925860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Solid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556792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Only </a:t>
            </a:r>
            <a:r>
              <a:rPr lang="en-US" altLang="ja-JP" dirty="0">
                <a:solidFill>
                  <a:srgbClr val="00B050"/>
                </a:solidFill>
              </a:rPr>
              <a:t>material of a domestic nature</a:t>
            </a:r>
          </a:p>
          <a:p>
            <a:r>
              <a:rPr lang="en-US" altLang="en-US" dirty="0"/>
              <a:t>is allowed to be disposed of in the garbage</a:t>
            </a:r>
          </a:p>
          <a:p>
            <a:endParaRPr lang="en-US" altLang="en-US" dirty="0"/>
          </a:p>
          <a:p>
            <a:r>
              <a:rPr lang="en-US" altLang="en-US" dirty="0"/>
              <a:t>Consider</a:t>
            </a:r>
          </a:p>
          <a:p>
            <a:pPr>
              <a:buFontTx/>
              <a:buChar char="•"/>
            </a:pPr>
            <a:r>
              <a:rPr lang="en-US" altLang="en-US" dirty="0"/>
              <a:t> transport of garbage</a:t>
            </a:r>
          </a:p>
          <a:p>
            <a:pPr>
              <a:buFontTx/>
              <a:buChar char="•"/>
            </a:pPr>
            <a:r>
              <a:rPr lang="en-US" altLang="en-US" dirty="0"/>
              <a:t> leaching from landfill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r>
              <a:rPr lang="en-US" altLang="en-US" dirty="0"/>
              <a:t>Geologically-stable minerals</a:t>
            </a:r>
          </a:p>
          <a:p>
            <a:r>
              <a:rPr lang="en-US" altLang="en-US" i="1" dirty="0"/>
              <a:t>(precipitated during reactions)</a:t>
            </a:r>
          </a:p>
          <a:p>
            <a:r>
              <a:rPr lang="en-US" altLang="en-US" dirty="0"/>
              <a:t>   e.g. barium sulfate (baryte)</a:t>
            </a:r>
          </a:p>
          <a:p>
            <a:r>
              <a:rPr lang="en-US" altLang="en-US" dirty="0"/>
              <a:t>No leaching of toxic chemicals in a domestic landfill.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208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Purpose of disposal advice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1844824"/>
            <a:ext cx="8136904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dirty="0"/>
              <a:t>• improves understanding of harmful properties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focuses on avoiding serious environmental harm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reduces the cost of waste collection service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</a:t>
            </a:r>
            <a:r>
              <a:rPr lang="en-AU" altLang="ja-JP" sz="2800" dirty="0"/>
              <a:t>provides a learning tool for staff and students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</a:t>
            </a:r>
            <a:r>
              <a:rPr lang="en-AU" altLang="en-US" sz="2800" dirty="0">
                <a:solidFill>
                  <a:srgbClr val="00B050"/>
                </a:solidFill>
              </a:rPr>
              <a:t>promotes care for the environment</a:t>
            </a:r>
            <a:endParaRPr lang="en-US" altLang="en-US" sz="2800" dirty="0">
              <a:solidFill>
                <a:srgbClr val="00B050"/>
              </a:solidFill>
            </a:endParaRP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9920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07681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solidFill>
                  <a:schemeClr val="tx1"/>
                </a:solidFill>
              </a:rPr>
              <a:t>RiskAssess</a:t>
            </a:r>
            <a:r>
              <a:rPr lang="en-US" altLang="en-US" sz="3600" dirty="0">
                <a:solidFill>
                  <a:schemeClr val="tx1"/>
                </a:solidFill>
              </a:rPr>
              <a:t>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953" y="790689"/>
            <a:ext cx="8713215" cy="6067311"/>
          </a:xfrm>
        </p:spPr>
        <p:txBody>
          <a:bodyPr/>
          <a:lstStyle/>
          <a:p>
            <a:r>
              <a:rPr lang="en-US" altLang="en-US" sz="2400" dirty="0"/>
              <a:t>Individual chemical advice in ‘Disposal’</a:t>
            </a:r>
            <a:r>
              <a:rPr lang="en-US" altLang="en-US" sz="2400" dirty="0">
                <a:solidFill>
                  <a:srgbClr val="00B050"/>
                </a:solidFill>
              </a:rPr>
              <a:t>                </a:t>
            </a:r>
            <a:r>
              <a:rPr lang="en-US" altLang="en-US" sz="1600" dirty="0">
                <a:solidFill>
                  <a:srgbClr val="00B050"/>
                </a:solidFill>
              </a:rPr>
              <a:t>SUBSCRIBER</a:t>
            </a:r>
            <a:br>
              <a:rPr lang="en-US" altLang="en-US" sz="2400" dirty="0"/>
            </a:br>
            <a:r>
              <a:rPr lang="en-US" altLang="en-US" sz="2400" dirty="0"/>
              <a:t>for each of &gt;3000 chemicals and solutions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/>
              <a:t>‘Disposal of chemical wastes’                                </a:t>
            </a:r>
            <a:r>
              <a:rPr lang="en-US" altLang="en-US" sz="1600" dirty="0">
                <a:solidFill>
                  <a:srgbClr val="00B050"/>
                </a:solidFill>
              </a:rPr>
              <a:t>FREE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/docs/</a:t>
            </a:r>
            <a:r>
              <a:rPr lang="en-US" altLang="en-US" sz="2400" dirty="0" err="1">
                <a:solidFill>
                  <a:srgbClr val="0070C0"/>
                </a:solidFill>
              </a:rPr>
              <a:t>DisposalOfChemicalWastes.pdf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‘Chemical waste containers’                                  </a:t>
            </a:r>
            <a:r>
              <a:rPr lang="en-US" altLang="en-US" sz="1600" dirty="0">
                <a:solidFill>
                  <a:srgbClr val="00B050"/>
                </a:solidFill>
              </a:rPr>
              <a:t>FREE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waste_containers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‘Labels for chemical waste containers’                  </a:t>
            </a:r>
            <a:r>
              <a:rPr lang="en-US" altLang="en-US" sz="1600" dirty="0">
                <a:solidFill>
                  <a:srgbClr val="00B050"/>
                </a:solidFill>
              </a:rPr>
              <a:t>FREE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waste_container_labels</a:t>
            </a:r>
            <a:endParaRPr lang="en-US" alt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sz="2400" dirty="0"/>
              <a:t>‘How to dispose of chemical wastes ’</a:t>
            </a:r>
            <a:r>
              <a:rPr lang="en-US" altLang="en-US" sz="2400" dirty="0">
                <a:solidFill>
                  <a:srgbClr val="00B050"/>
                </a:solidFill>
              </a:rPr>
              <a:t>                    </a:t>
            </a:r>
            <a:r>
              <a:rPr lang="en-US" altLang="en-US" sz="1600" dirty="0">
                <a:solidFill>
                  <a:srgbClr val="00B050"/>
                </a:solidFill>
              </a:rPr>
              <a:t>SUBSCRIBER</a:t>
            </a:r>
            <a:br>
              <a:rPr lang="en-US" altLang="en-US" sz="2400" dirty="0"/>
            </a:br>
            <a:r>
              <a:rPr lang="en-US" altLang="en-US" sz="2400" dirty="0"/>
              <a:t>In: ‘Safety in Schools’ book, chapter C7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491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12D094-278E-A446-AF58-D88454760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" y="1628800"/>
            <a:ext cx="8893175" cy="30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03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Labelling and storage of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1412776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All wastes must be</a:t>
            </a:r>
          </a:p>
          <a:p>
            <a:r>
              <a:rPr lang="en-AU" altLang="en-US" dirty="0"/>
              <a:t>• labelled according to GHS, and</a:t>
            </a:r>
          </a:p>
          <a:p>
            <a:r>
              <a:rPr lang="en-AU" altLang="en-US" dirty="0"/>
              <a:t>• stored according to Dangerous Goods Class.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FF0000"/>
                </a:solidFill>
              </a:rPr>
              <a:t>Flammable wastes in a flammable liquids cabinet!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0070C0"/>
                </a:solidFill>
              </a:rPr>
              <a:t>Place each toxic waste in a SEPARATE container!</a:t>
            </a:r>
          </a:p>
          <a:p>
            <a:endParaRPr lang="en-AU" altLang="en-US" dirty="0"/>
          </a:p>
          <a:p>
            <a:r>
              <a:rPr lang="en-US" altLang="en-US" dirty="0"/>
              <a:t>Recommend </a:t>
            </a:r>
            <a:r>
              <a:rPr lang="en-US" altLang="en-US" u="sng" dirty="0"/>
              <a:t>both</a:t>
            </a:r>
            <a:r>
              <a:rPr lang="en-US" altLang="en-US" dirty="0"/>
              <a:t>:</a:t>
            </a:r>
          </a:p>
          <a:p>
            <a:pPr>
              <a:buFontTx/>
              <a:buChar char="•"/>
            </a:pPr>
            <a:r>
              <a:rPr lang="en-US" altLang="en-US" dirty="0"/>
              <a:t> large RA label with GHS information</a:t>
            </a:r>
          </a:p>
          <a:p>
            <a:pPr>
              <a:buFontTx/>
              <a:buChar char="•"/>
            </a:pPr>
            <a:r>
              <a:rPr lang="en-US" altLang="en-US" dirty="0"/>
              <a:t> large blank label for hand-writing the quantity and</a:t>
            </a:r>
            <a:br>
              <a:rPr lang="en-US" altLang="en-US" dirty="0"/>
            </a:br>
            <a:r>
              <a:rPr lang="en-US" altLang="en-US" dirty="0"/>
              <a:t>  identity of each waste added to the container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86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F25E-B86F-1042-8AB2-D1424A3BC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US" dirty="0"/>
              <a:t>Chemical Disposal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8A34-A5E0-6045-A1B8-DFD903E3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24744"/>
            <a:ext cx="8132440" cy="5400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quantity of chemical wastes generated in a school is insignificant</a:t>
            </a:r>
          </a:p>
          <a:p>
            <a:pPr marL="0" indent="0">
              <a:buNone/>
            </a:pPr>
            <a:r>
              <a:rPr lang="en-US" sz="2800" dirty="0"/>
              <a:t>(compared with agriculture, mining and industry)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HOWEVER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Wastes can pose hazards, if stored poorly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A school is an educational institution</a:t>
            </a:r>
          </a:p>
          <a:p>
            <a:pPr marL="0" indent="0">
              <a:buNone/>
            </a:pPr>
            <a:r>
              <a:rPr lang="en-US" sz="2800" dirty="0"/>
              <a:t>• Attitudes adopted during youth continue into adulthood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• Proper training should be given to those who will later be decision makers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88585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 err="1"/>
              <a:t>RiskAssess</a:t>
            </a:r>
            <a:r>
              <a:rPr lang="en-US" altLang="en-US" sz="3600" dirty="0"/>
              <a:t> pre-prepared</a:t>
            </a:r>
            <a:br>
              <a:rPr lang="en-US" altLang="en-US" sz="3600" dirty="0"/>
            </a:br>
            <a:r>
              <a:rPr lang="en-US" altLang="en-US" sz="3600" dirty="0"/>
              <a:t>waste labels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2060849"/>
            <a:ext cx="7200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Labels for 25 common wastes ready to print</a:t>
            </a:r>
          </a:p>
          <a:p>
            <a:endParaRPr lang="en-US" altLang="en-US" dirty="0"/>
          </a:p>
          <a:p>
            <a:r>
              <a:rPr lang="en-AU" dirty="0"/>
              <a:t>Based on the likely compositions and likely maximum concentrations</a:t>
            </a:r>
          </a:p>
          <a:p>
            <a:endParaRPr lang="en-AU" dirty="0"/>
          </a:p>
          <a:p>
            <a:r>
              <a:rPr lang="en-AU" dirty="0"/>
              <a:t>Otherwise, use Custom Labels,</a:t>
            </a:r>
          </a:p>
          <a:p>
            <a:r>
              <a:rPr lang="en-AU" dirty="0"/>
              <a:t>especially if wastes are less hazardous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8965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DEMONSTRATION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1587237"/>
            <a:ext cx="54006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/>
              <a:t>• Learning resources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Examples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Waste treatment and recycling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Labels</a:t>
            </a:r>
            <a:endParaRPr lang="en-US" altLang="en-US" sz="2800" dirty="0"/>
          </a:p>
          <a:p>
            <a:endParaRPr lang="en-US" altLang="en-US" sz="28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B225D1F-827A-2758-5138-22C621A4A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4653136"/>
            <a:ext cx="770485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QUESTIONS</a:t>
            </a:r>
            <a:endParaRPr lang="en-US" altLang="en-US" sz="2000" kern="0" dirty="0">
              <a:solidFill>
                <a:srgbClr val="0070C0"/>
              </a:solidFill>
            </a:endParaRPr>
          </a:p>
        </p:txBody>
      </p:sp>
      <p:sp>
        <p:nvSpPr>
          <p:cNvPr id="3" name="Rectangle 36">
            <a:extLst>
              <a:ext uri="{FF2B5EF4-FFF2-40B4-BE49-F238E27FC236}">
                <a16:creationId xmlns:a16="http://schemas.microsoft.com/office/drawing/2014/main" id="{E271B10B-43AF-DE6B-4FAD-8926E0DF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8085" y="5517232"/>
            <a:ext cx="46085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 err="1">
                <a:solidFill>
                  <a:srgbClr val="0070C0"/>
                </a:solidFill>
              </a:rPr>
              <a:t>team@riskassess.com.au</a:t>
            </a:r>
            <a:endParaRPr lang="en-AU" altLang="en-US" sz="2800" dirty="0">
              <a:solidFill>
                <a:srgbClr val="0070C0"/>
              </a:solidFill>
            </a:endParaRP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86211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The improvement process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7536" y="1556792"/>
            <a:ext cx="7681664" cy="506496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eliminate unwanted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redesign procedures to minimize waste production, e.g. spot reactions, recycling, destruction, less toxic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dispose of wastes   </a:t>
            </a:r>
            <a:r>
              <a:rPr lang="en-US" altLang="en-US" sz="2800" dirty="0">
                <a:solidFill>
                  <a:srgbClr val="0070C0"/>
                </a:solidFill>
              </a:rPr>
              <a:t>LEGALLY</a:t>
            </a:r>
            <a:br>
              <a:rPr lang="en-US" altLang="en-US" sz="2800" dirty="0"/>
            </a:br>
            <a:r>
              <a:rPr lang="en-US" altLang="en-US" sz="2800" dirty="0"/>
              <a:t>   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SAFELY</a:t>
            </a:r>
            <a:r>
              <a:rPr lang="en-US" altLang="en-US" sz="2800" dirty="0"/>
              <a:t>     by</a:t>
            </a:r>
            <a:br>
              <a:rPr lang="en-US" altLang="en-US" sz="2800" dirty="0"/>
            </a:br>
            <a:r>
              <a:rPr lang="en-US" altLang="en-US" sz="2800" dirty="0"/>
              <a:t>- sewer</a:t>
            </a:r>
            <a:br>
              <a:rPr lang="en-US" altLang="en-US" sz="2800" dirty="0"/>
            </a:br>
            <a:r>
              <a:rPr lang="en-US" altLang="en-US" sz="2800" dirty="0"/>
              <a:t>- garbage</a:t>
            </a:r>
            <a:br>
              <a:rPr lang="en-US" altLang="en-US" sz="2800" dirty="0"/>
            </a:br>
            <a:r>
              <a:rPr lang="en-US" altLang="en-US" sz="2800" dirty="0"/>
              <a:t>- waste collection service</a:t>
            </a:r>
          </a:p>
        </p:txBody>
      </p:sp>
    </p:spTree>
    <p:extLst>
      <p:ext uri="{BB962C8B-B14F-4D97-AF65-F5344CB8AC3E}">
        <p14:creationId xmlns:p14="http://schemas.microsoft.com/office/powerpoint/2010/main" val="128118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rgbClr val="0070C0"/>
                </a:solidFill>
              </a:rPr>
              <a:t>THE LAW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47664" y="2060848"/>
            <a:ext cx="7014864" cy="331236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Follow all </a:t>
            </a: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* WA laws</a:t>
            </a: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* local government/authority regulations</a:t>
            </a: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instead of the advice in </a:t>
            </a:r>
            <a:r>
              <a:rPr lang="en-US" altLang="en-US" sz="2800" dirty="0" err="1">
                <a:solidFill>
                  <a:srgbClr val="0070C0"/>
                </a:solidFill>
              </a:rPr>
              <a:t>RiskAssess</a:t>
            </a:r>
            <a:endParaRPr lang="en-US" altLang="en-US" sz="2800" dirty="0">
              <a:solidFill>
                <a:srgbClr val="0070C0"/>
              </a:solidFill>
            </a:endParaRP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whenever there is conflict between the two</a:t>
            </a:r>
            <a:br>
              <a:rPr lang="en-US" altLang="en-US" sz="2800" dirty="0">
                <a:solidFill>
                  <a:srgbClr val="0070C0"/>
                </a:solidFill>
              </a:rPr>
            </a:br>
            <a:endParaRPr lang="en-US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124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Water Corporation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850499"/>
            <a:ext cx="8024936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Laboratory chemical waste</a:t>
            </a:r>
          </a:p>
          <a:p>
            <a:r>
              <a:rPr lang="en-AU" altLang="en-US" sz="1600" dirty="0">
                <a:hlinkClick r:id="rId2"/>
              </a:rPr>
              <a:t>https://www.watercorporation.com.au/Help-and-advice/Trade-waste/Trade-waste-in-your-business/Other-industries/Laboratory-chemical-waste</a:t>
            </a:r>
            <a:endParaRPr lang="en-AU" altLang="en-US" sz="1000" dirty="0"/>
          </a:p>
          <a:p>
            <a:endParaRPr lang="en-AU" altLang="en-US" sz="1000" dirty="0"/>
          </a:p>
          <a:p>
            <a:r>
              <a:rPr lang="en-AU" altLang="en-US" dirty="0"/>
              <a:t>•  chemicals of major concern</a:t>
            </a:r>
          </a:p>
          <a:p>
            <a:r>
              <a:rPr lang="en-AU" altLang="en-US" dirty="0"/>
              <a:t>•  waste avoidance and minimisation</a:t>
            </a:r>
          </a:p>
          <a:p>
            <a:r>
              <a:rPr lang="en-AU" altLang="en-US" dirty="0"/>
              <a:t>•  best management practices &amp; specific requirements</a:t>
            </a:r>
          </a:p>
          <a:p>
            <a:endParaRPr lang="en-AU" altLang="en-US" dirty="0"/>
          </a:p>
          <a:p>
            <a:r>
              <a:rPr lang="en-AU" altLang="en-US" dirty="0"/>
              <a:t>Laboratory waste from schools</a:t>
            </a:r>
          </a:p>
          <a:p>
            <a:r>
              <a:rPr lang="en-AU" altLang="en-US" sz="1600" dirty="0">
                <a:hlinkClick r:id="rId3"/>
              </a:rPr>
              <a:t>http://www.labnetwest.asn.au/wp-content/uploads/2020/06/Laboratory-waste-from-schools.pdf</a:t>
            </a:r>
            <a:endParaRPr lang="en-AU" altLang="en-US" sz="1600" dirty="0"/>
          </a:p>
          <a:p>
            <a:endParaRPr lang="en-US" altLang="en-US" sz="1600" dirty="0"/>
          </a:p>
          <a:p>
            <a:r>
              <a:rPr lang="en-US" altLang="en-US" dirty="0"/>
              <a:t>Acceptance criteria for trade waste</a:t>
            </a:r>
          </a:p>
          <a:p>
            <a:r>
              <a:rPr lang="en-US" altLang="en-US" sz="1600" dirty="0">
                <a:hlinkClick r:id="rId4"/>
              </a:rPr>
              <a:t>https://www.watercorporation.com.au/Help-and-advice/Trade-waste/Permits/Trade-waste-permits/Acceptance-criteria-for-trade-waste</a:t>
            </a:r>
            <a:endParaRPr lang="en-US" altLang="en-US" sz="1000" dirty="0"/>
          </a:p>
          <a:p>
            <a:r>
              <a:rPr lang="en-US" altLang="en-US" dirty="0"/>
              <a:t>•</a:t>
            </a:r>
            <a:r>
              <a:rPr lang="en-US" altLang="en-US" sz="1600" dirty="0"/>
              <a:t> </a:t>
            </a:r>
            <a:r>
              <a:rPr lang="en-US" altLang="en-US" dirty="0"/>
              <a:t>substances subject to acceptance criteria</a:t>
            </a:r>
          </a:p>
          <a:p>
            <a:pPr>
              <a:buFontTx/>
              <a:buChar char="•"/>
            </a:pPr>
            <a:r>
              <a:rPr lang="en-US" altLang="en-US" dirty="0"/>
              <a:t> acceptance criteria for common waste components</a:t>
            </a:r>
          </a:p>
          <a:p>
            <a:pPr>
              <a:buFontTx/>
              <a:buChar char="•"/>
            </a:pPr>
            <a:r>
              <a:rPr lang="en-US" altLang="en-US" dirty="0"/>
              <a:t> acceptance criteria for heavy metals (metropolitan)</a:t>
            </a:r>
          </a:p>
        </p:txBody>
      </p:sp>
    </p:spTree>
    <p:extLst>
      <p:ext uri="{BB962C8B-B14F-4D97-AF65-F5344CB8AC3E}">
        <p14:creationId xmlns:p14="http://schemas.microsoft.com/office/powerpoint/2010/main" val="117229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Authority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1556792"/>
            <a:ext cx="784887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• </a:t>
            </a:r>
            <a:r>
              <a:rPr lang="en-US" altLang="en-US" dirty="0" err="1"/>
              <a:t>WasteSorted</a:t>
            </a:r>
            <a:r>
              <a:rPr lang="en-US" altLang="en-US" dirty="0"/>
              <a:t> Schools program</a:t>
            </a:r>
          </a:p>
          <a:p>
            <a:r>
              <a:rPr lang="en-US" altLang="en-US" dirty="0"/>
              <a:t>  </a:t>
            </a:r>
            <a:r>
              <a:rPr lang="en-US" altLang="en-US" sz="1600" dirty="0">
                <a:hlinkClick r:id="rId3"/>
              </a:rPr>
              <a:t>https://www.wasteauthority.wa.gov.au/wss/</a:t>
            </a:r>
            <a:endParaRPr lang="en-US" altLang="en-US" sz="1600" dirty="0"/>
          </a:p>
          <a:p>
            <a:r>
              <a:rPr lang="en-US" altLang="en-US" dirty="0"/>
              <a:t>  programs, resources, grants, accredited schools</a:t>
            </a:r>
          </a:p>
          <a:p>
            <a:endParaRPr lang="en-US" altLang="en-US" dirty="0"/>
          </a:p>
          <a:p>
            <a:pPr>
              <a:buFontTx/>
              <a:buChar char="•"/>
            </a:pPr>
            <a:r>
              <a:rPr lang="en-US" altLang="en-US" dirty="0"/>
              <a:t> Household Hazardous Waste free </a:t>
            </a:r>
            <a:r>
              <a:rPr lang="en-US" altLang="en-US" dirty="0" err="1"/>
              <a:t>dropoff</a:t>
            </a:r>
            <a:endParaRPr lang="en-US" altLang="en-US" dirty="0"/>
          </a:p>
          <a:p>
            <a:r>
              <a:rPr lang="en-US" altLang="en-US" dirty="0"/>
              <a:t>  </a:t>
            </a:r>
            <a:r>
              <a:rPr lang="en-US" altLang="en-US" sz="1600" dirty="0">
                <a:hlinkClick r:id="rId4"/>
              </a:rPr>
              <a:t>https://www.wasteauthority.wa.gov.au/programs/view/household-hazardous-waste</a:t>
            </a:r>
            <a:endParaRPr lang="en-US" altLang="en-US" sz="1600" dirty="0"/>
          </a:p>
          <a:p>
            <a:r>
              <a:rPr lang="en-US" altLang="en-US" dirty="0"/>
              <a:t>  items that can and can’t be dropped off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pPr>
              <a:buFontTx/>
              <a:buChar char="•"/>
            </a:pPr>
            <a:r>
              <a:rPr lang="en-US" altLang="en-US" dirty="0"/>
              <a:t> school laboratory garbage?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80250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Chemical wastes in schools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980419"/>
            <a:ext cx="744887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Aqueous liquid wastes</a:t>
            </a:r>
          </a:p>
          <a:p>
            <a:r>
              <a:rPr lang="en-AU" altLang="en-US" dirty="0"/>
              <a:t>•  dissolved salts</a:t>
            </a:r>
          </a:p>
          <a:p>
            <a:r>
              <a:rPr lang="en-AU" altLang="en-US" dirty="0"/>
              <a:t>•  acidic or basic</a:t>
            </a:r>
          </a:p>
          <a:p>
            <a:r>
              <a:rPr lang="en-AU" altLang="en-US" dirty="0"/>
              <a:t>•  suspended particles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Water-miscible organic wastes</a:t>
            </a:r>
          </a:p>
          <a:p>
            <a:pPr>
              <a:buFontTx/>
              <a:buChar char="•"/>
            </a:pPr>
            <a:r>
              <a:rPr lang="en-US" altLang="en-US" dirty="0"/>
              <a:t> alcohols, e.g. methylated spirits</a:t>
            </a:r>
          </a:p>
          <a:p>
            <a:pPr>
              <a:buFontTx/>
              <a:buChar char="•"/>
            </a:pPr>
            <a:r>
              <a:rPr lang="en-US" altLang="en-US" dirty="0"/>
              <a:t> ketones, e.g. acetone</a:t>
            </a:r>
          </a:p>
          <a:p>
            <a:endParaRPr lang="en-US" altLang="en-US" dirty="0"/>
          </a:p>
          <a:p>
            <a:r>
              <a:rPr lang="en-US" altLang="en-US" dirty="0"/>
              <a:t>Water-immiscible organic wastes</a:t>
            </a:r>
          </a:p>
          <a:p>
            <a:r>
              <a:rPr lang="en-US" altLang="en-US" dirty="0"/>
              <a:t>• hydrocarbons, e.g. hexane, kerosene</a:t>
            </a:r>
          </a:p>
          <a:p>
            <a:r>
              <a:rPr lang="en-US" altLang="en-US" dirty="0"/>
              <a:t>• special chemicals, mostly for organic chemistry</a:t>
            </a:r>
          </a:p>
          <a:p>
            <a:endParaRPr lang="en-US" altLang="en-US" dirty="0"/>
          </a:p>
          <a:p>
            <a:r>
              <a:rPr lang="en-US" altLang="en-US" dirty="0"/>
              <a:t>Solid wastes</a:t>
            </a:r>
          </a:p>
          <a:p>
            <a:r>
              <a:rPr lang="en-US" altLang="en-US" dirty="0"/>
              <a:t>• precipitates, e.g. BaSO</a:t>
            </a:r>
            <a:r>
              <a:rPr lang="en-US" altLang="en-US" baseline="-25000" dirty="0"/>
              <a:t>4</a:t>
            </a:r>
            <a:r>
              <a:rPr lang="en-US" altLang="en-US" dirty="0"/>
              <a:t>, Fe oxides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9D43B6-3CE1-2F4B-8E56-D7819D749983}"/>
              </a:ext>
            </a:extLst>
          </p:cNvPr>
          <p:cNvSpPr txBox="1"/>
          <p:nvPr/>
        </p:nvSpPr>
        <p:spPr>
          <a:xfrm>
            <a:off x="467544" y="836712"/>
            <a:ext cx="1152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61071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>
            <a:extLst>
              <a:ext uri="{FF2B5EF4-FFF2-40B4-BE49-F238E27FC236}">
                <a16:creationId xmlns:a16="http://schemas.microsoft.com/office/drawing/2014/main" id="{DFC8D36E-5AE0-1146-B93C-FB52FC42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1720" y="404664"/>
            <a:ext cx="520824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Problems in the sewer!</a:t>
            </a:r>
          </a:p>
        </p:txBody>
      </p:sp>
      <p:sp>
        <p:nvSpPr>
          <p:cNvPr id="18434" name="Rectangle 7">
            <a:extLst>
              <a:ext uri="{FF2B5EF4-FFF2-40B4-BE49-F238E27FC236}">
                <a16:creationId xmlns:a16="http://schemas.microsoft.com/office/drawing/2014/main" id="{3F1FE15F-C1D0-D24D-8CAB-CEB64B13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41438"/>
            <a:ext cx="745306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• toxic metals</a:t>
            </a:r>
          </a:p>
          <a:p>
            <a:r>
              <a:rPr lang="en-US" altLang="en-US" sz="2800" dirty="0"/>
              <a:t>	e.g. </a:t>
            </a:r>
            <a:r>
              <a:rPr lang="en-US" altLang="en-US" sz="2800" dirty="0">
                <a:solidFill>
                  <a:srgbClr val="C00000"/>
                </a:solidFill>
              </a:rPr>
              <a:t>Hg, Cd, </a:t>
            </a:r>
            <a:r>
              <a:rPr lang="en-US" altLang="en-US" sz="2800" dirty="0" err="1">
                <a:solidFill>
                  <a:srgbClr val="C00000"/>
                </a:solidFill>
              </a:rPr>
              <a:t>Pb</a:t>
            </a:r>
            <a:r>
              <a:rPr lang="en-US" altLang="en-US" sz="2800" dirty="0">
                <a:solidFill>
                  <a:srgbClr val="C00000"/>
                </a:solidFill>
              </a:rPr>
              <a:t>, As, . . . VERY BAD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Cu, Ni, Co, . . .         BAD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toxic persistent organic chemicals</a:t>
            </a:r>
          </a:p>
          <a:p>
            <a:r>
              <a:rPr lang="en-US" altLang="en-US" sz="2800" dirty="0"/>
              <a:t>	e.g. pesticides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highly acidic/alkaline liquids</a:t>
            </a:r>
            <a:br>
              <a:rPr lang="en-US" altLang="en-US" sz="2800" dirty="0"/>
            </a:br>
            <a:r>
              <a:rPr lang="en-US" altLang="en-US" sz="2800" dirty="0"/>
              <a:t>                since may damage pipes</a:t>
            </a:r>
          </a:p>
          <a:p>
            <a:r>
              <a:rPr lang="en-US" altLang="en-US" sz="2800" dirty="0"/>
              <a:t>• flammable liquids (water-immiscible)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since may cause an explosion!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5473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>
            <a:extLst>
              <a:ext uri="{FF2B5EF4-FFF2-40B4-BE49-F238E27FC236}">
                <a16:creationId xmlns:a16="http://schemas.microsoft.com/office/drawing/2014/main" id="{67F17658-2540-D747-A09D-9885BA413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6096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Aqueous liquid wastes</a:t>
            </a:r>
          </a:p>
        </p:txBody>
      </p:sp>
      <p:sp>
        <p:nvSpPr>
          <p:cNvPr id="19458" name="Rectangle 11">
            <a:extLst>
              <a:ext uri="{FF2B5EF4-FFF2-40B4-BE49-F238E27FC236}">
                <a16:creationId xmlns:a16="http://schemas.microsoft.com/office/drawing/2014/main" id="{FBA24054-6426-B645-8329-43232D15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1524000"/>
            <a:ext cx="8424936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Pour down the sewer ONLY if the ‘acceptance criteria’ of the Water Corporation are met (known for metropolitan schools).</a:t>
            </a:r>
          </a:p>
          <a:p>
            <a:endParaRPr lang="en-US" altLang="en-US" dirty="0"/>
          </a:p>
          <a:p>
            <a:r>
              <a:rPr lang="en-US" altLang="en-US" dirty="0"/>
              <a:t>Otherwise, an environmentally responsible approach:</a:t>
            </a:r>
          </a:p>
          <a:p>
            <a:r>
              <a:rPr lang="en-US" altLang="en-US" dirty="0"/>
              <a:t>•   neutralize to ~pH 6.5-8.5 (natural waters)</a:t>
            </a:r>
          </a:p>
          <a:p>
            <a:r>
              <a:rPr lang="en-US" altLang="en-US" dirty="0"/>
              <a:t>•   only “safe” amount of each chemical down the drain</a:t>
            </a:r>
          </a:p>
          <a:p>
            <a:r>
              <a:rPr lang="en-US" altLang="en-US" dirty="0"/>
              <a:t>in order to </a:t>
            </a:r>
            <a:r>
              <a:rPr lang="en-US" altLang="en-US" dirty="0" err="1"/>
              <a:t>minimise</a:t>
            </a:r>
            <a:r>
              <a:rPr lang="en-US" altLang="en-US" dirty="0"/>
              <a:t> environmental harm from treated sewage when it is released into river or ocean.</a:t>
            </a:r>
          </a:p>
          <a:p>
            <a:endParaRPr lang="en-US" altLang="en-US" dirty="0"/>
          </a:p>
          <a:p>
            <a:r>
              <a:rPr lang="en-US" altLang="en-US" dirty="0"/>
              <a:t>All wastes exceeding a “safe” amount of a chemical should be retained for a waste collection service.</a:t>
            </a:r>
          </a:p>
          <a:p>
            <a:endParaRPr lang="en-US" altLang="en-US" dirty="0"/>
          </a:p>
          <a:p>
            <a:r>
              <a:rPr lang="en-US" altLang="en-US" dirty="0"/>
              <a:t>                             </a:t>
            </a:r>
            <a:r>
              <a:rPr lang="en-US" altLang="en-US" sz="2800" dirty="0">
                <a:solidFill>
                  <a:srgbClr val="FF0000"/>
                </a:solidFill>
              </a:rPr>
              <a:t>WHAT IS SAFE?</a:t>
            </a:r>
          </a:p>
        </p:txBody>
      </p:sp>
    </p:spTree>
    <p:extLst>
      <p:ext uri="{BB962C8B-B14F-4D97-AF65-F5344CB8AC3E}">
        <p14:creationId xmlns:p14="http://schemas.microsoft.com/office/powerpoint/2010/main" val="50611278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104836</TotalTime>
  <Words>1414</Words>
  <Application>Microsoft Macintosh PowerPoint</Application>
  <PresentationFormat>On-screen Show (4:3)</PresentationFormat>
  <Paragraphs>202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Blank Presentation</vt:lpstr>
      <vt:lpstr>Picture</vt:lpstr>
      <vt:lpstr>Chemical waste disposal: protect the environment and save money! </vt:lpstr>
      <vt:lpstr>Chemical Disposal</vt:lpstr>
      <vt:lpstr>The improvement process</vt:lpstr>
      <vt:lpstr>THE LAW</vt:lpstr>
      <vt:lpstr>Water Corporation</vt:lpstr>
      <vt:lpstr>Waste Authority</vt:lpstr>
      <vt:lpstr>Chemical wastes in schools</vt:lpstr>
      <vt:lpstr>PowerPoint Presentation</vt:lpstr>
      <vt:lpstr>PowerPoint Presentation</vt:lpstr>
      <vt:lpstr>Estimation of “safe” quantities*</vt:lpstr>
      <vt:lpstr>Tabulation and calculation</vt:lpstr>
      <vt:lpstr>Comparison (g/day) to sewer</vt:lpstr>
      <vt:lpstr>Organic liquid wastes</vt:lpstr>
      <vt:lpstr>Waste processing</vt:lpstr>
      <vt:lpstr>Solid wastes</vt:lpstr>
      <vt:lpstr>Purpose of disposal advice</vt:lpstr>
      <vt:lpstr>RiskAssess Advice</vt:lpstr>
      <vt:lpstr>PowerPoint Presentation</vt:lpstr>
      <vt:lpstr>Labelling and storage of wastes</vt:lpstr>
      <vt:lpstr>RiskAssess pre-prepared waste labels</vt:lpstr>
      <vt:lpstr>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322</cp:revision>
  <cp:lastPrinted>2010-11-30T03:29:40Z</cp:lastPrinted>
  <dcterms:created xsi:type="dcterms:W3CDTF">2008-09-14T02:46:40Z</dcterms:created>
  <dcterms:modified xsi:type="dcterms:W3CDTF">2025-11-06T06:25:13Z</dcterms:modified>
</cp:coreProperties>
</file>