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327" r:id="rId3"/>
    <p:sldId id="312" r:id="rId4"/>
    <p:sldId id="311" r:id="rId5"/>
    <p:sldId id="329" r:id="rId6"/>
    <p:sldId id="300" r:id="rId7"/>
    <p:sldId id="330" r:id="rId8"/>
    <p:sldId id="331" r:id="rId9"/>
    <p:sldId id="332" r:id="rId10"/>
    <p:sldId id="316" r:id="rId11"/>
    <p:sldId id="338" r:id="rId12"/>
    <p:sldId id="333" r:id="rId13"/>
    <p:sldId id="334" r:id="rId14"/>
    <p:sldId id="335" r:id="rId15"/>
    <p:sldId id="336" r:id="rId16"/>
    <p:sldId id="337" r:id="rId17"/>
    <p:sldId id="328"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F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91"/>
    <p:restoredTop sz="94014"/>
  </p:normalViewPr>
  <p:slideViewPr>
    <p:cSldViewPr>
      <p:cViewPr varScale="1">
        <p:scale>
          <a:sx n="103" d="100"/>
          <a:sy n="103" d="100"/>
        </p:scale>
        <p:origin x="176" y="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A54900-4329-8F45-97BD-0532BFD93DB0}" type="datetimeFigureOut">
              <a:rPr lang="en-US" smtClean="0"/>
              <a:t>5/3/26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ED4D45-94DD-3145-B909-6D9D8C7BC163}" type="slidenum">
              <a:rPr lang="en-US" smtClean="0"/>
              <a:t>‹#›</a:t>
            </a:fld>
            <a:endParaRPr lang="en-US"/>
          </a:p>
        </p:txBody>
      </p:sp>
    </p:spTree>
    <p:extLst>
      <p:ext uri="{BB962C8B-B14F-4D97-AF65-F5344CB8AC3E}">
        <p14:creationId xmlns:p14="http://schemas.microsoft.com/office/powerpoint/2010/main" val="306747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a:extLst>
              <a:ext uri="{FF2B5EF4-FFF2-40B4-BE49-F238E27FC236}">
                <a16:creationId xmlns:a16="http://schemas.microsoft.com/office/drawing/2014/main" id="{76C180C7-D8F3-9C40-920B-79A9CCD221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54D72D-9061-654E-A394-19214118E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1B29B9-C89D-2F4D-8FE6-2DB1456E8B22}"/>
              </a:ext>
            </a:extLst>
          </p:cNvPr>
          <p:cNvSpPr>
            <a:spLocks noGrp="1" noChangeArrowheads="1"/>
          </p:cNvSpPr>
          <p:nvPr>
            <p:ph type="sldNum" sz="quarter" idx="12"/>
          </p:nvPr>
        </p:nvSpPr>
        <p:spPr>
          <a:ln/>
        </p:spPr>
        <p:txBody>
          <a:bodyPr/>
          <a:lstStyle>
            <a:lvl1pPr>
              <a:defRPr/>
            </a:lvl1pPr>
          </a:lstStyle>
          <a:p>
            <a:fld id="{EDB92F7E-AF63-9842-B10A-EDCB845AFAF9}" type="slidenum">
              <a:rPr lang="en-US" altLang="en-US"/>
              <a:pPr/>
              <a:t>‹#›</a:t>
            </a:fld>
            <a:endParaRPr lang="en-US" altLang="en-US"/>
          </a:p>
        </p:txBody>
      </p:sp>
    </p:spTree>
    <p:extLst>
      <p:ext uri="{BB962C8B-B14F-4D97-AF65-F5344CB8AC3E}">
        <p14:creationId xmlns:p14="http://schemas.microsoft.com/office/powerpoint/2010/main" val="232528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E0D4B70-3198-DF40-8361-7929AD8451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EE1E612-6EB8-1B4F-AC4F-F42960142D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E401277-AD17-1A4F-97F4-4C2723F24B4E}"/>
              </a:ext>
            </a:extLst>
          </p:cNvPr>
          <p:cNvSpPr>
            <a:spLocks noGrp="1" noChangeArrowheads="1"/>
          </p:cNvSpPr>
          <p:nvPr>
            <p:ph type="sldNum" sz="quarter" idx="12"/>
          </p:nvPr>
        </p:nvSpPr>
        <p:spPr>
          <a:ln/>
        </p:spPr>
        <p:txBody>
          <a:bodyPr/>
          <a:lstStyle>
            <a:lvl1pPr>
              <a:defRPr/>
            </a:lvl1pPr>
          </a:lstStyle>
          <a:p>
            <a:fld id="{251D1974-5A11-784D-963F-D3977CA827CF}" type="slidenum">
              <a:rPr lang="en-US" altLang="en-US"/>
              <a:pPr/>
              <a:t>‹#›</a:t>
            </a:fld>
            <a:endParaRPr lang="en-US" altLang="en-US"/>
          </a:p>
        </p:txBody>
      </p:sp>
    </p:spTree>
    <p:extLst>
      <p:ext uri="{BB962C8B-B14F-4D97-AF65-F5344CB8AC3E}">
        <p14:creationId xmlns:p14="http://schemas.microsoft.com/office/powerpoint/2010/main" val="414165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915B4716-B623-0C4A-8348-3AC44153FE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E611BB7-1EA7-8447-96FA-7C5CF17457A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76DDEC-4543-274E-8AA5-99DD5E7E7B2F}"/>
              </a:ext>
            </a:extLst>
          </p:cNvPr>
          <p:cNvSpPr>
            <a:spLocks noGrp="1" noChangeArrowheads="1"/>
          </p:cNvSpPr>
          <p:nvPr>
            <p:ph type="sldNum" sz="quarter" idx="12"/>
          </p:nvPr>
        </p:nvSpPr>
        <p:spPr>
          <a:ln/>
        </p:spPr>
        <p:txBody>
          <a:bodyPr/>
          <a:lstStyle>
            <a:lvl1pPr>
              <a:defRPr/>
            </a:lvl1pPr>
          </a:lstStyle>
          <a:p>
            <a:fld id="{5A6ED7FD-E0E5-3546-80CC-280368BB131C}" type="slidenum">
              <a:rPr lang="en-US" altLang="en-US"/>
              <a:pPr/>
              <a:t>‹#›</a:t>
            </a:fld>
            <a:endParaRPr lang="en-US" altLang="en-US"/>
          </a:p>
        </p:txBody>
      </p:sp>
    </p:spTree>
    <p:extLst>
      <p:ext uri="{BB962C8B-B14F-4D97-AF65-F5344CB8AC3E}">
        <p14:creationId xmlns:p14="http://schemas.microsoft.com/office/powerpoint/2010/main" val="321117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40BA6B9-DD46-3749-B600-3775CA6371E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5431D4-7A8A-8E42-8A21-A4A7ADCC3A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349B15-A780-EA4C-97EF-5FA678B4A420}"/>
              </a:ext>
            </a:extLst>
          </p:cNvPr>
          <p:cNvSpPr>
            <a:spLocks noGrp="1" noChangeArrowheads="1"/>
          </p:cNvSpPr>
          <p:nvPr>
            <p:ph type="sldNum" sz="quarter" idx="12"/>
          </p:nvPr>
        </p:nvSpPr>
        <p:spPr>
          <a:ln/>
        </p:spPr>
        <p:txBody>
          <a:bodyPr/>
          <a:lstStyle>
            <a:lvl1pPr>
              <a:defRPr/>
            </a:lvl1pPr>
          </a:lstStyle>
          <a:p>
            <a:fld id="{FB3CFF33-DE18-2040-AEE8-F55E84543ADE}" type="slidenum">
              <a:rPr lang="en-US" altLang="en-US"/>
              <a:pPr/>
              <a:t>‹#›</a:t>
            </a:fld>
            <a:endParaRPr lang="en-US" altLang="en-US"/>
          </a:p>
        </p:txBody>
      </p:sp>
    </p:spTree>
    <p:extLst>
      <p:ext uri="{BB962C8B-B14F-4D97-AF65-F5344CB8AC3E}">
        <p14:creationId xmlns:p14="http://schemas.microsoft.com/office/powerpoint/2010/main" val="317261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6F146059-68C9-6940-8133-9063A765B3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A89DB68-02B5-5C46-8169-CAC4A46B9B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3A10DB-D166-7B42-857B-943B896D2D0C}"/>
              </a:ext>
            </a:extLst>
          </p:cNvPr>
          <p:cNvSpPr>
            <a:spLocks noGrp="1" noChangeArrowheads="1"/>
          </p:cNvSpPr>
          <p:nvPr>
            <p:ph type="sldNum" sz="quarter" idx="12"/>
          </p:nvPr>
        </p:nvSpPr>
        <p:spPr>
          <a:ln/>
        </p:spPr>
        <p:txBody>
          <a:bodyPr/>
          <a:lstStyle>
            <a:lvl1pPr>
              <a:defRPr/>
            </a:lvl1pPr>
          </a:lstStyle>
          <a:p>
            <a:fld id="{8232170A-94A5-F741-9E77-06CAECCC688E}" type="slidenum">
              <a:rPr lang="en-US" altLang="en-US"/>
              <a:pPr/>
              <a:t>‹#›</a:t>
            </a:fld>
            <a:endParaRPr lang="en-US" altLang="en-US"/>
          </a:p>
        </p:txBody>
      </p:sp>
    </p:spTree>
    <p:extLst>
      <p:ext uri="{BB962C8B-B14F-4D97-AF65-F5344CB8AC3E}">
        <p14:creationId xmlns:p14="http://schemas.microsoft.com/office/powerpoint/2010/main" val="2880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a:extLst>
              <a:ext uri="{FF2B5EF4-FFF2-40B4-BE49-F238E27FC236}">
                <a16:creationId xmlns:a16="http://schemas.microsoft.com/office/drawing/2014/main" id="{2BF9124B-94AE-DD46-9DBD-AAE7D69D026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68208D4-40A8-C342-A4E5-5A52B62EA5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99C3ABB-EB14-5146-895B-BCDC674229B7}"/>
              </a:ext>
            </a:extLst>
          </p:cNvPr>
          <p:cNvSpPr>
            <a:spLocks noGrp="1" noChangeArrowheads="1"/>
          </p:cNvSpPr>
          <p:nvPr>
            <p:ph type="sldNum" sz="quarter" idx="12"/>
          </p:nvPr>
        </p:nvSpPr>
        <p:spPr>
          <a:ln/>
        </p:spPr>
        <p:txBody>
          <a:bodyPr/>
          <a:lstStyle>
            <a:lvl1pPr>
              <a:defRPr/>
            </a:lvl1pPr>
          </a:lstStyle>
          <a:p>
            <a:fld id="{7A52F326-2981-F947-8C0E-CA582F08623F}" type="slidenum">
              <a:rPr lang="en-US" altLang="en-US"/>
              <a:pPr/>
              <a:t>‹#›</a:t>
            </a:fld>
            <a:endParaRPr lang="en-US" altLang="en-US"/>
          </a:p>
        </p:txBody>
      </p:sp>
    </p:spTree>
    <p:extLst>
      <p:ext uri="{BB962C8B-B14F-4D97-AF65-F5344CB8AC3E}">
        <p14:creationId xmlns:p14="http://schemas.microsoft.com/office/powerpoint/2010/main" val="2092828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a:extLst>
              <a:ext uri="{FF2B5EF4-FFF2-40B4-BE49-F238E27FC236}">
                <a16:creationId xmlns:a16="http://schemas.microsoft.com/office/drawing/2014/main" id="{088B41BF-67F9-FA4B-8CDB-F2B26BFA209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957C665-E470-6D44-9018-CC619A172A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846AAFA-7688-7142-8A93-FDF540C75E6D}"/>
              </a:ext>
            </a:extLst>
          </p:cNvPr>
          <p:cNvSpPr>
            <a:spLocks noGrp="1" noChangeArrowheads="1"/>
          </p:cNvSpPr>
          <p:nvPr>
            <p:ph type="sldNum" sz="quarter" idx="12"/>
          </p:nvPr>
        </p:nvSpPr>
        <p:spPr>
          <a:ln/>
        </p:spPr>
        <p:txBody>
          <a:bodyPr/>
          <a:lstStyle>
            <a:lvl1pPr>
              <a:defRPr/>
            </a:lvl1pPr>
          </a:lstStyle>
          <a:p>
            <a:fld id="{1FDF4F55-3437-A948-9FD0-8F9FB3E7C8E3}" type="slidenum">
              <a:rPr lang="en-US" altLang="en-US"/>
              <a:pPr/>
              <a:t>‹#›</a:t>
            </a:fld>
            <a:endParaRPr lang="en-US" altLang="en-US"/>
          </a:p>
        </p:txBody>
      </p:sp>
    </p:spTree>
    <p:extLst>
      <p:ext uri="{BB962C8B-B14F-4D97-AF65-F5344CB8AC3E}">
        <p14:creationId xmlns:p14="http://schemas.microsoft.com/office/powerpoint/2010/main" val="283760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a:extLst>
              <a:ext uri="{FF2B5EF4-FFF2-40B4-BE49-F238E27FC236}">
                <a16:creationId xmlns:a16="http://schemas.microsoft.com/office/drawing/2014/main" id="{DD0C862B-FE9A-9C4E-87B6-CEEB319AC2D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E60E3AA-849C-1846-9706-E3322A97A8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DDC42BE-613E-8249-B013-2B62EB714D91}"/>
              </a:ext>
            </a:extLst>
          </p:cNvPr>
          <p:cNvSpPr>
            <a:spLocks noGrp="1" noChangeArrowheads="1"/>
          </p:cNvSpPr>
          <p:nvPr>
            <p:ph type="sldNum" sz="quarter" idx="12"/>
          </p:nvPr>
        </p:nvSpPr>
        <p:spPr>
          <a:ln/>
        </p:spPr>
        <p:txBody>
          <a:bodyPr/>
          <a:lstStyle>
            <a:lvl1pPr>
              <a:defRPr/>
            </a:lvl1pPr>
          </a:lstStyle>
          <a:p>
            <a:fld id="{EE861F7F-1CDB-E949-8E52-39D57EAC1DCE}" type="slidenum">
              <a:rPr lang="en-US" altLang="en-US"/>
              <a:pPr/>
              <a:t>‹#›</a:t>
            </a:fld>
            <a:endParaRPr lang="en-US" altLang="en-US"/>
          </a:p>
        </p:txBody>
      </p:sp>
    </p:spTree>
    <p:extLst>
      <p:ext uri="{BB962C8B-B14F-4D97-AF65-F5344CB8AC3E}">
        <p14:creationId xmlns:p14="http://schemas.microsoft.com/office/powerpoint/2010/main" val="4133992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229F93A-7075-1843-BC99-B5CE6154D68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9D68FD3-359C-A544-9D09-B838FD5F00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E7F9588-F001-3C43-8E64-5C28C1B2E31F}"/>
              </a:ext>
            </a:extLst>
          </p:cNvPr>
          <p:cNvSpPr>
            <a:spLocks noGrp="1" noChangeArrowheads="1"/>
          </p:cNvSpPr>
          <p:nvPr>
            <p:ph type="sldNum" sz="quarter" idx="12"/>
          </p:nvPr>
        </p:nvSpPr>
        <p:spPr>
          <a:ln/>
        </p:spPr>
        <p:txBody>
          <a:bodyPr/>
          <a:lstStyle>
            <a:lvl1pPr>
              <a:defRPr/>
            </a:lvl1pPr>
          </a:lstStyle>
          <a:p>
            <a:fld id="{D64DEB51-1045-E945-992D-319BF6B33713}" type="slidenum">
              <a:rPr lang="en-US" altLang="en-US"/>
              <a:pPr/>
              <a:t>‹#›</a:t>
            </a:fld>
            <a:endParaRPr lang="en-US" altLang="en-US"/>
          </a:p>
        </p:txBody>
      </p:sp>
    </p:spTree>
    <p:extLst>
      <p:ext uri="{BB962C8B-B14F-4D97-AF65-F5344CB8AC3E}">
        <p14:creationId xmlns:p14="http://schemas.microsoft.com/office/powerpoint/2010/main" val="221711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391DC8D-E6F7-AA42-8F21-0B34C813F93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DDD981-ADC3-304A-A259-C88AFBA3B5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9EDCFAA-93FD-5D49-A733-F563370DC341}"/>
              </a:ext>
            </a:extLst>
          </p:cNvPr>
          <p:cNvSpPr>
            <a:spLocks noGrp="1" noChangeArrowheads="1"/>
          </p:cNvSpPr>
          <p:nvPr>
            <p:ph type="sldNum" sz="quarter" idx="12"/>
          </p:nvPr>
        </p:nvSpPr>
        <p:spPr>
          <a:ln/>
        </p:spPr>
        <p:txBody>
          <a:bodyPr/>
          <a:lstStyle>
            <a:lvl1pPr>
              <a:defRPr/>
            </a:lvl1pPr>
          </a:lstStyle>
          <a:p>
            <a:fld id="{4B3E431A-D352-F045-B6D0-C40E190DA7B8}" type="slidenum">
              <a:rPr lang="en-US" altLang="en-US"/>
              <a:pPr/>
              <a:t>‹#›</a:t>
            </a:fld>
            <a:endParaRPr lang="en-US" altLang="en-US"/>
          </a:p>
        </p:txBody>
      </p:sp>
    </p:spTree>
    <p:extLst>
      <p:ext uri="{BB962C8B-B14F-4D97-AF65-F5344CB8AC3E}">
        <p14:creationId xmlns:p14="http://schemas.microsoft.com/office/powerpoint/2010/main" val="205482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F650D5D-DC06-9C41-94A5-1AB0B4F9139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5AF9455-E5DC-FF42-B890-0C789E523C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F2CDD0D-3000-EC46-984E-681D6DE95B4C}"/>
              </a:ext>
            </a:extLst>
          </p:cNvPr>
          <p:cNvSpPr>
            <a:spLocks noGrp="1" noChangeArrowheads="1"/>
          </p:cNvSpPr>
          <p:nvPr>
            <p:ph type="sldNum" sz="quarter" idx="12"/>
          </p:nvPr>
        </p:nvSpPr>
        <p:spPr>
          <a:ln/>
        </p:spPr>
        <p:txBody>
          <a:bodyPr/>
          <a:lstStyle>
            <a:lvl1pPr>
              <a:defRPr/>
            </a:lvl1pPr>
          </a:lstStyle>
          <a:p>
            <a:fld id="{5D7F445D-5BB6-9446-B9CD-6148C8B944EB}" type="slidenum">
              <a:rPr lang="en-US" altLang="en-US"/>
              <a:pPr/>
              <a:t>‹#›</a:t>
            </a:fld>
            <a:endParaRPr lang="en-US" altLang="en-US"/>
          </a:p>
        </p:txBody>
      </p:sp>
    </p:spTree>
    <p:extLst>
      <p:ext uri="{BB962C8B-B14F-4D97-AF65-F5344CB8AC3E}">
        <p14:creationId xmlns:p14="http://schemas.microsoft.com/office/powerpoint/2010/main" val="175756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F70D866-6D20-5242-82F2-C8E9D410C827}"/>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5D28B84-F4A6-0E42-84DB-164E91FFF008}"/>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116EB6B-2469-7C4D-9FB9-69899638E68E}"/>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C98B2676-B0AD-0C43-AD6B-16940A353C94}"/>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3EE966A7-8B9E-5345-9437-F8C4B583AFBF}"/>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AC4790D1-39FB-D840-99D8-F26DCF0A718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404FA89C-2333-FD4C-AD88-C575EF8E4243}"/>
              </a:ext>
            </a:extLst>
          </p:cNvPr>
          <p:cNvSpPr>
            <a:spLocks noGrp="1" noChangeArrowheads="1"/>
          </p:cNvSpPr>
          <p:nvPr>
            <p:ph type="ctrTitle"/>
          </p:nvPr>
        </p:nvSpPr>
        <p:spPr>
          <a:xfrm>
            <a:off x="323528" y="2324100"/>
            <a:ext cx="8359080" cy="2209800"/>
          </a:xfrm>
        </p:spPr>
        <p:txBody>
          <a:bodyPr/>
          <a:lstStyle/>
          <a:p>
            <a:pPr eaLnBrk="1" hangingPunct="1"/>
            <a:r>
              <a:rPr lang="en-US" altLang="en-US" dirty="0"/>
              <a:t>Safe Storage of Chemicals:</a:t>
            </a:r>
            <a:br>
              <a:rPr lang="en-US" altLang="en-US" dirty="0"/>
            </a:br>
            <a:r>
              <a:rPr lang="en-US" altLang="en-US" dirty="0"/>
              <a:t>The Law and Best Practice</a:t>
            </a:r>
          </a:p>
        </p:txBody>
      </p:sp>
      <p:sp>
        <p:nvSpPr>
          <p:cNvPr id="13314" name="Rectangle 3">
            <a:extLst>
              <a:ext uri="{FF2B5EF4-FFF2-40B4-BE49-F238E27FC236}">
                <a16:creationId xmlns:a16="http://schemas.microsoft.com/office/drawing/2014/main" id="{908A7FA1-C3A3-0042-AE96-4FF97C85CDD2}"/>
              </a:ext>
            </a:extLst>
          </p:cNvPr>
          <p:cNvSpPr>
            <a:spLocks noGrp="1" noChangeArrowheads="1"/>
          </p:cNvSpPr>
          <p:nvPr>
            <p:ph type="subTitle" idx="1"/>
          </p:nvPr>
        </p:nvSpPr>
        <p:spPr>
          <a:xfrm>
            <a:off x="1476375" y="5157788"/>
            <a:ext cx="6400800" cy="850900"/>
          </a:xfrm>
        </p:spPr>
        <p:txBody>
          <a:bodyPr/>
          <a:lstStyle/>
          <a:p>
            <a:pPr eaLnBrk="1" hangingPunct="1"/>
            <a:r>
              <a:rPr lang="en-US" altLang="en-US" sz="3600"/>
              <a:t>Phillip Crisp and Eva Crisp</a:t>
            </a:r>
          </a:p>
        </p:txBody>
      </p:sp>
      <p:pic>
        <p:nvPicPr>
          <p:cNvPr id="13315" name="Picture 2" descr="burning_hair_medium.jpg">
            <a:extLst>
              <a:ext uri="{FF2B5EF4-FFF2-40B4-BE49-F238E27FC236}">
                <a16:creationId xmlns:a16="http://schemas.microsoft.com/office/drawing/2014/main" id="{76B28CB0-7A26-CD44-A517-FB0CBABA7E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115888"/>
            <a:ext cx="2160587"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D6AE9EC-9D6C-84C7-5C66-8119A4B292E4}"/>
              </a:ext>
            </a:extLst>
          </p:cNvPr>
          <p:cNvCxnSpPr>
            <a:cxnSpLocks/>
          </p:cNvCxnSpPr>
          <p:nvPr/>
        </p:nvCxnSpPr>
        <p:spPr bwMode="auto">
          <a:xfrm>
            <a:off x="1403648" y="908720"/>
            <a:ext cx="0" cy="5616624"/>
          </a:xfrm>
          <a:prstGeom prst="line">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5" name="Straight Connector 4">
            <a:extLst>
              <a:ext uri="{FF2B5EF4-FFF2-40B4-BE49-F238E27FC236}">
                <a16:creationId xmlns:a16="http://schemas.microsoft.com/office/drawing/2014/main" id="{04535D96-57BE-37EE-1843-DDBC715BEFAA}"/>
              </a:ext>
            </a:extLst>
          </p:cNvPr>
          <p:cNvCxnSpPr>
            <a:cxnSpLocks/>
          </p:cNvCxnSpPr>
          <p:nvPr/>
        </p:nvCxnSpPr>
        <p:spPr bwMode="auto">
          <a:xfrm flipH="1">
            <a:off x="1403648" y="920912"/>
            <a:ext cx="6912768" cy="0"/>
          </a:xfrm>
          <a:prstGeom prst="line">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A0177699-0627-CEBA-0C51-3B68FC3A59E1}"/>
              </a:ext>
            </a:extLst>
          </p:cNvPr>
          <p:cNvCxnSpPr>
            <a:cxnSpLocks/>
          </p:cNvCxnSpPr>
          <p:nvPr/>
        </p:nvCxnSpPr>
        <p:spPr bwMode="auto">
          <a:xfrm>
            <a:off x="4939328" y="908720"/>
            <a:ext cx="0" cy="3672408"/>
          </a:xfrm>
          <a:prstGeom prst="line">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0" name="Straight Connector 9">
            <a:extLst>
              <a:ext uri="{FF2B5EF4-FFF2-40B4-BE49-F238E27FC236}">
                <a16:creationId xmlns:a16="http://schemas.microsoft.com/office/drawing/2014/main" id="{DF827DDD-E109-8536-9C6D-DD6E1EFA15DF}"/>
              </a:ext>
            </a:extLst>
          </p:cNvPr>
          <p:cNvCxnSpPr>
            <a:cxnSpLocks/>
          </p:cNvCxnSpPr>
          <p:nvPr/>
        </p:nvCxnSpPr>
        <p:spPr bwMode="auto">
          <a:xfrm flipH="1">
            <a:off x="1403648" y="4590704"/>
            <a:ext cx="2448272" cy="18632"/>
          </a:xfrm>
          <a:prstGeom prst="line">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2" name="Straight Connector 11">
            <a:extLst>
              <a:ext uri="{FF2B5EF4-FFF2-40B4-BE49-F238E27FC236}">
                <a16:creationId xmlns:a16="http://schemas.microsoft.com/office/drawing/2014/main" id="{F8386486-4716-3DE2-42F2-29597CEE236C}"/>
              </a:ext>
            </a:extLst>
          </p:cNvPr>
          <p:cNvCxnSpPr>
            <a:cxnSpLocks/>
          </p:cNvCxnSpPr>
          <p:nvPr/>
        </p:nvCxnSpPr>
        <p:spPr bwMode="auto">
          <a:xfrm flipH="1">
            <a:off x="4695488" y="4602896"/>
            <a:ext cx="243840" cy="0"/>
          </a:xfrm>
          <a:prstGeom prst="line">
            <a:avLst/>
          </a:prstGeom>
          <a:ln>
            <a:headEnd type="none" w="med" len="med"/>
            <a:tailEnd type="none" w="med" len="med"/>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6" name="Straight Connector 15">
            <a:extLst>
              <a:ext uri="{FF2B5EF4-FFF2-40B4-BE49-F238E27FC236}">
                <a16:creationId xmlns:a16="http://schemas.microsoft.com/office/drawing/2014/main" id="{934CE942-D9C4-AC33-093C-98453638563C}"/>
              </a:ext>
            </a:extLst>
          </p:cNvPr>
          <p:cNvCxnSpPr>
            <a:cxnSpLocks/>
          </p:cNvCxnSpPr>
          <p:nvPr/>
        </p:nvCxnSpPr>
        <p:spPr bwMode="auto">
          <a:xfrm>
            <a:off x="3851920" y="4590704"/>
            <a:ext cx="0" cy="81851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7" name="Arc 16">
            <a:extLst>
              <a:ext uri="{FF2B5EF4-FFF2-40B4-BE49-F238E27FC236}">
                <a16:creationId xmlns:a16="http://schemas.microsoft.com/office/drawing/2014/main" id="{4080B97C-1786-E66E-0F7C-15F6CD4BB31A}"/>
              </a:ext>
            </a:extLst>
          </p:cNvPr>
          <p:cNvSpPr/>
          <p:nvPr/>
        </p:nvSpPr>
        <p:spPr bwMode="auto">
          <a:xfrm flipH="1">
            <a:off x="3059857" y="3753039"/>
            <a:ext cx="1656159" cy="1656177"/>
          </a:xfrm>
          <a:prstGeom prst="arc">
            <a:avLst>
              <a:gd name="adj1" fmla="val 5356911"/>
              <a:gd name="adj2" fmla="val 10772534"/>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20" name="Straight Connector 19">
            <a:extLst>
              <a:ext uri="{FF2B5EF4-FFF2-40B4-BE49-F238E27FC236}">
                <a16:creationId xmlns:a16="http://schemas.microsoft.com/office/drawing/2014/main" id="{DC2101AB-9B17-D197-E2CE-DAA9DA9B14CD}"/>
              </a:ext>
            </a:extLst>
          </p:cNvPr>
          <p:cNvCxnSpPr>
            <a:cxnSpLocks/>
          </p:cNvCxnSpPr>
          <p:nvPr/>
        </p:nvCxnSpPr>
        <p:spPr bwMode="auto">
          <a:xfrm>
            <a:off x="1907704" y="920912"/>
            <a:ext cx="0" cy="312671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1" name="Straight Connector 20">
            <a:extLst>
              <a:ext uri="{FF2B5EF4-FFF2-40B4-BE49-F238E27FC236}">
                <a16:creationId xmlns:a16="http://schemas.microsoft.com/office/drawing/2014/main" id="{30531374-CF23-250C-86EA-24F12E405A54}"/>
              </a:ext>
            </a:extLst>
          </p:cNvPr>
          <p:cNvCxnSpPr>
            <a:cxnSpLocks/>
          </p:cNvCxnSpPr>
          <p:nvPr/>
        </p:nvCxnSpPr>
        <p:spPr bwMode="auto">
          <a:xfrm>
            <a:off x="4431448" y="969680"/>
            <a:ext cx="0" cy="260333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3" name="Straight Connector 22">
            <a:extLst>
              <a:ext uri="{FF2B5EF4-FFF2-40B4-BE49-F238E27FC236}">
                <a16:creationId xmlns:a16="http://schemas.microsoft.com/office/drawing/2014/main" id="{ECD6BB83-E6EF-6247-88AB-FB01EC0DFF8D}"/>
              </a:ext>
            </a:extLst>
          </p:cNvPr>
          <p:cNvCxnSpPr>
            <a:cxnSpLocks/>
          </p:cNvCxnSpPr>
          <p:nvPr/>
        </p:nvCxnSpPr>
        <p:spPr bwMode="auto">
          <a:xfrm>
            <a:off x="3468280" y="4047628"/>
            <a:ext cx="0" cy="56170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5" name="Straight Connector 24">
            <a:extLst>
              <a:ext uri="{FF2B5EF4-FFF2-40B4-BE49-F238E27FC236}">
                <a16:creationId xmlns:a16="http://schemas.microsoft.com/office/drawing/2014/main" id="{811C65C1-2A84-A045-292C-C244E497FDCE}"/>
              </a:ext>
            </a:extLst>
          </p:cNvPr>
          <p:cNvCxnSpPr>
            <a:cxnSpLocks/>
          </p:cNvCxnSpPr>
          <p:nvPr/>
        </p:nvCxnSpPr>
        <p:spPr bwMode="auto">
          <a:xfrm>
            <a:off x="1907704" y="4047628"/>
            <a:ext cx="156057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2" name="Straight Connector 31">
            <a:extLst>
              <a:ext uri="{FF2B5EF4-FFF2-40B4-BE49-F238E27FC236}">
                <a16:creationId xmlns:a16="http://schemas.microsoft.com/office/drawing/2014/main" id="{7FFF6343-4785-8E61-4098-DC1165BB6375}"/>
              </a:ext>
            </a:extLst>
          </p:cNvPr>
          <p:cNvCxnSpPr>
            <a:cxnSpLocks/>
          </p:cNvCxnSpPr>
          <p:nvPr/>
        </p:nvCxnSpPr>
        <p:spPr bwMode="auto">
          <a:xfrm>
            <a:off x="4431448" y="3584332"/>
            <a:ext cx="48768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34" name="Frame 33">
            <a:extLst>
              <a:ext uri="{FF2B5EF4-FFF2-40B4-BE49-F238E27FC236}">
                <a16:creationId xmlns:a16="http://schemas.microsoft.com/office/drawing/2014/main" id="{1F21E380-D15F-00EF-FFD5-340721CC5D26}"/>
              </a:ext>
            </a:extLst>
          </p:cNvPr>
          <p:cNvSpPr/>
          <p:nvPr/>
        </p:nvSpPr>
        <p:spPr bwMode="auto">
          <a:xfrm>
            <a:off x="1979716" y="1029960"/>
            <a:ext cx="1080141" cy="371083"/>
          </a:xfrm>
          <a:prstGeom prst="fram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5" name="Frame 34">
            <a:extLst>
              <a:ext uri="{FF2B5EF4-FFF2-40B4-BE49-F238E27FC236}">
                <a16:creationId xmlns:a16="http://schemas.microsoft.com/office/drawing/2014/main" id="{E9C7F06C-BF7C-5E67-309B-82AC9F32F9CC}"/>
              </a:ext>
            </a:extLst>
          </p:cNvPr>
          <p:cNvSpPr/>
          <p:nvPr/>
        </p:nvSpPr>
        <p:spPr bwMode="auto">
          <a:xfrm>
            <a:off x="3254438" y="1043575"/>
            <a:ext cx="1080141" cy="371083"/>
          </a:xfrm>
          <a:prstGeom prst="fram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7" name="Process 36">
            <a:extLst>
              <a:ext uri="{FF2B5EF4-FFF2-40B4-BE49-F238E27FC236}">
                <a16:creationId xmlns:a16="http://schemas.microsoft.com/office/drawing/2014/main" id="{C454976C-7310-9FD1-4546-5F41F4E55E62}"/>
              </a:ext>
            </a:extLst>
          </p:cNvPr>
          <p:cNvSpPr/>
          <p:nvPr/>
        </p:nvSpPr>
        <p:spPr bwMode="auto">
          <a:xfrm>
            <a:off x="1268393" y="4070876"/>
            <a:ext cx="279270" cy="360040"/>
          </a:xfrm>
          <a:prstGeom prst="flowChartProcess">
            <a:avLst/>
          </a:prstGeom>
          <a:solidFill>
            <a:schemeClr val="bg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8" name="Process 37">
            <a:extLst>
              <a:ext uri="{FF2B5EF4-FFF2-40B4-BE49-F238E27FC236}">
                <a16:creationId xmlns:a16="http://schemas.microsoft.com/office/drawing/2014/main" id="{987FFA6E-BDBD-3B57-4F2A-84602FA15684}"/>
              </a:ext>
            </a:extLst>
          </p:cNvPr>
          <p:cNvSpPr/>
          <p:nvPr/>
        </p:nvSpPr>
        <p:spPr bwMode="auto">
          <a:xfrm>
            <a:off x="3859954" y="560872"/>
            <a:ext cx="344717" cy="408808"/>
          </a:xfrm>
          <a:prstGeom prst="flowChartProcess">
            <a:avLst/>
          </a:prstGeom>
          <a:solidFill>
            <a:schemeClr val="bg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40" name="Straight Arrow Connector 39">
            <a:extLst>
              <a:ext uri="{FF2B5EF4-FFF2-40B4-BE49-F238E27FC236}">
                <a16:creationId xmlns:a16="http://schemas.microsoft.com/office/drawing/2014/main" id="{CA99CBDD-D26B-2BFE-9B9E-411A2B85E818}"/>
              </a:ext>
            </a:extLst>
          </p:cNvPr>
          <p:cNvCxnSpPr/>
          <p:nvPr/>
        </p:nvCxnSpPr>
        <p:spPr bwMode="auto">
          <a:xfrm>
            <a:off x="996409" y="4293096"/>
            <a:ext cx="576063"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41" name="Straight Arrow Connector 40">
            <a:extLst>
              <a:ext uri="{FF2B5EF4-FFF2-40B4-BE49-F238E27FC236}">
                <a16:creationId xmlns:a16="http://schemas.microsoft.com/office/drawing/2014/main" id="{9CA87E7E-EBDB-F5A0-41A8-A16324040B23}"/>
              </a:ext>
            </a:extLst>
          </p:cNvPr>
          <p:cNvCxnSpPr>
            <a:cxnSpLocks/>
          </p:cNvCxnSpPr>
          <p:nvPr/>
        </p:nvCxnSpPr>
        <p:spPr bwMode="auto">
          <a:xfrm flipV="1">
            <a:off x="4032313" y="356468"/>
            <a:ext cx="0" cy="408808"/>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46" name="Straight Connector 45">
            <a:extLst>
              <a:ext uri="{FF2B5EF4-FFF2-40B4-BE49-F238E27FC236}">
                <a16:creationId xmlns:a16="http://schemas.microsoft.com/office/drawing/2014/main" id="{30860AD8-579C-37E9-BC0A-5B8EC45847CE}"/>
              </a:ext>
            </a:extLst>
          </p:cNvPr>
          <p:cNvCxnSpPr>
            <a:cxnSpLocks/>
          </p:cNvCxnSpPr>
          <p:nvPr/>
        </p:nvCxnSpPr>
        <p:spPr bwMode="auto">
          <a:xfrm>
            <a:off x="3877251" y="818966"/>
            <a:ext cx="286301" cy="14314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47" name="Straight Connector 46">
            <a:extLst>
              <a:ext uri="{FF2B5EF4-FFF2-40B4-BE49-F238E27FC236}">
                <a16:creationId xmlns:a16="http://schemas.microsoft.com/office/drawing/2014/main" id="{3340C621-0B23-7615-FED2-D223F2B44437}"/>
              </a:ext>
            </a:extLst>
          </p:cNvPr>
          <p:cNvCxnSpPr>
            <a:cxnSpLocks/>
          </p:cNvCxnSpPr>
          <p:nvPr/>
        </p:nvCxnSpPr>
        <p:spPr bwMode="auto">
          <a:xfrm flipV="1">
            <a:off x="3921133" y="815972"/>
            <a:ext cx="264040" cy="13855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54" name="TextBox 53">
            <a:extLst>
              <a:ext uri="{FF2B5EF4-FFF2-40B4-BE49-F238E27FC236}">
                <a16:creationId xmlns:a16="http://schemas.microsoft.com/office/drawing/2014/main" id="{97955012-D292-A1EC-23BC-AEC12EC4194E}"/>
              </a:ext>
            </a:extLst>
          </p:cNvPr>
          <p:cNvSpPr txBox="1"/>
          <p:nvPr/>
        </p:nvSpPr>
        <p:spPr>
          <a:xfrm>
            <a:off x="2383501" y="988971"/>
            <a:ext cx="360036" cy="461665"/>
          </a:xfrm>
          <a:prstGeom prst="rect">
            <a:avLst/>
          </a:prstGeom>
          <a:noFill/>
        </p:spPr>
        <p:txBody>
          <a:bodyPr wrap="square" rtlCol="0">
            <a:spAutoFit/>
          </a:bodyPr>
          <a:lstStyle/>
          <a:p>
            <a:r>
              <a:rPr lang="en-US" dirty="0">
                <a:highlight>
                  <a:srgbClr val="00FFFF"/>
                </a:highlight>
              </a:rPr>
              <a:t>3</a:t>
            </a:r>
          </a:p>
        </p:txBody>
      </p:sp>
      <p:sp>
        <p:nvSpPr>
          <p:cNvPr id="55" name="TextBox 54">
            <a:extLst>
              <a:ext uri="{FF2B5EF4-FFF2-40B4-BE49-F238E27FC236}">
                <a16:creationId xmlns:a16="http://schemas.microsoft.com/office/drawing/2014/main" id="{1979A4D4-2730-8F09-CC1E-380B6FE1E390}"/>
              </a:ext>
            </a:extLst>
          </p:cNvPr>
          <p:cNvSpPr txBox="1"/>
          <p:nvPr/>
        </p:nvSpPr>
        <p:spPr>
          <a:xfrm>
            <a:off x="3663661" y="988971"/>
            <a:ext cx="360036" cy="461665"/>
          </a:xfrm>
          <a:prstGeom prst="rect">
            <a:avLst/>
          </a:prstGeom>
          <a:noFill/>
        </p:spPr>
        <p:txBody>
          <a:bodyPr wrap="square" rtlCol="0">
            <a:spAutoFit/>
          </a:bodyPr>
          <a:lstStyle/>
          <a:p>
            <a:r>
              <a:rPr lang="en-US" dirty="0">
                <a:highlight>
                  <a:srgbClr val="00FFFF"/>
                </a:highlight>
              </a:rPr>
              <a:t>8</a:t>
            </a:r>
          </a:p>
        </p:txBody>
      </p:sp>
      <p:sp>
        <p:nvSpPr>
          <p:cNvPr id="56" name="TextBox 55">
            <a:extLst>
              <a:ext uri="{FF2B5EF4-FFF2-40B4-BE49-F238E27FC236}">
                <a16:creationId xmlns:a16="http://schemas.microsoft.com/office/drawing/2014/main" id="{11963545-4783-5668-D074-A549E937D53A}"/>
              </a:ext>
            </a:extLst>
          </p:cNvPr>
          <p:cNvSpPr txBox="1"/>
          <p:nvPr/>
        </p:nvSpPr>
        <p:spPr>
          <a:xfrm>
            <a:off x="4383347" y="1414658"/>
            <a:ext cx="638185" cy="461665"/>
          </a:xfrm>
          <a:prstGeom prst="rect">
            <a:avLst/>
          </a:prstGeom>
          <a:noFill/>
        </p:spPr>
        <p:txBody>
          <a:bodyPr wrap="square" rtlCol="0">
            <a:spAutoFit/>
          </a:bodyPr>
          <a:lstStyle/>
          <a:p>
            <a:r>
              <a:rPr lang="en-US" dirty="0">
                <a:highlight>
                  <a:srgbClr val="00FFFF"/>
                </a:highlight>
              </a:rPr>
              <a:t>4.3</a:t>
            </a:r>
          </a:p>
        </p:txBody>
      </p:sp>
      <p:sp>
        <p:nvSpPr>
          <p:cNvPr id="57" name="TextBox 56">
            <a:extLst>
              <a:ext uri="{FF2B5EF4-FFF2-40B4-BE49-F238E27FC236}">
                <a16:creationId xmlns:a16="http://schemas.microsoft.com/office/drawing/2014/main" id="{F88DA4FA-48A3-85D0-AA18-237B005D7D82}"/>
              </a:ext>
            </a:extLst>
          </p:cNvPr>
          <p:cNvSpPr txBox="1"/>
          <p:nvPr/>
        </p:nvSpPr>
        <p:spPr>
          <a:xfrm>
            <a:off x="1810835" y="4072514"/>
            <a:ext cx="638185" cy="461665"/>
          </a:xfrm>
          <a:prstGeom prst="rect">
            <a:avLst/>
          </a:prstGeom>
          <a:noFill/>
        </p:spPr>
        <p:txBody>
          <a:bodyPr wrap="square" rtlCol="0">
            <a:spAutoFit/>
          </a:bodyPr>
          <a:lstStyle/>
          <a:p>
            <a:r>
              <a:rPr lang="en-US" dirty="0">
                <a:highlight>
                  <a:srgbClr val="00FFFF"/>
                </a:highlight>
              </a:rPr>
              <a:t>5.1</a:t>
            </a:r>
          </a:p>
        </p:txBody>
      </p:sp>
      <p:sp>
        <p:nvSpPr>
          <p:cNvPr id="58" name="TextBox 57">
            <a:extLst>
              <a:ext uri="{FF2B5EF4-FFF2-40B4-BE49-F238E27FC236}">
                <a16:creationId xmlns:a16="http://schemas.microsoft.com/office/drawing/2014/main" id="{0E58AC4E-18E1-140C-82C4-9E83F0902F5D}"/>
              </a:ext>
            </a:extLst>
          </p:cNvPr>
          <p:cNvSpPr txBox="1"/>
          <p:nvPr/>
        </p:nvSpPr>
        <p:spPr>
          <a:xfrm>
            <a:off x="1485724" y="3489489"/>
            <a:ext cx="360036" cy="461665"/>
          </a:xfrm>
          <a:prstGeom prst="rect">
            <a:avLst/>
          </a:prstGeom>
          <a:noFill/>
        </p:spPr>
        <p:txBody>
          <a:bodyPr wrap="square" rtlCol="0">
            <a:spAutoFit/>
          </a:bodyPr>
          <a:lstStyle/>
          <a:p>
            <a:r>
              <a:rPr lang="en-US" dirty="0">
                <a:highlight>
                  <a:srgbClr val="00FFFF"/>
                </a:highlight>
              </a:rPr>
              <a:t>9</a:t>
            </a:r>
          </a:p>
        </p:txBody>
      </p:sp>
      <p:sp>
        <p:nvSpPr>
          <p:cNvPr id="59" name="TextBox 58">
            <a:extLst>
              <a:ext uri="{FF2B5EF4-FFF2-40B4-BE49-F238E27FC236}">
                <a16:creationId xmlns:a16="http://schemas.microsoft.com/office/drawing/2014/main" id="{865524B2-A52B-CFD0-4304-CA267735C3F7}"/>
              </a:ext>
            </a:extLst>
          </p:cNvPr>
          <p:cNvSpPr txBox="1"/>
          <p:nvPr/>
        </p:nvSpPr>
        <p:spPr>
          <a:xfrm>
            <a:off x="4371155" y="2158370"/>
            <a:ext cx="638185" cy="461665"/>
          </a:xfrm>
          <a:prstGeom prst="rect">
            <a:avLst/>
          </a:prstGeom>
          <a:noFill/>
        </p:spPr>
        <p:txBody>
          <a:bodyPr wrap="square" rtlCol="0">
            <a:spAutoFit/>
          </a:bodyPr>
          <a:lstStyle/>
          <a:p>
            <a:r>
              <a:rPr lang="en-US" dirty="0">
                <a:highlight>
                  <a:srgbClr val="00FFFF"/>
                </a:highlight>
              </a:rPr>
              <a:t>6.1</a:t>
            </a:r>
          </a:p>
        </p:txBody>
      </p:sp>
      <p:sp>
        <p:nvSpPr>
          <p:cNvPr id="60" name="TextBox 59">
            <a:extLst>
              <a:ext uri="{FF2B5EF4-FFF2-40B4-BE49-F238E27FC236}">
                <a16:creationId xmlns:a16="http://schemas.microsoft.com/office/drawing/2014/main" id="{6E8EBA9D-89DF-F0BD-7B44-1B3832D383DC}"/>
              </a:ext>
            </a:extLst>
          </p:cNvPr>
          <p:cNvSpPr txBox="1"/>
          <p:nvPr/>
        </p:nvSpPr>
        <p:spPr>
          <a:xfrm>
            <a:off x="4371155" y="2865506"/>
            <a:ext cx="638185" cy="461665"/>
          </a:xfrm>
          <a:prstGeom prst="rect">
            <a:avLst/>
          </a:prstGeom>
          <a:noFill/>
        </p:spPr>
        <p:txBody>
          <a:bodyPr wrap="square" rtlCol="0">
            <a:spAutoFit/>
          </a:bodyPr>
          <a:lstStyle/>
          <a:p>
            <a:r>
              <a:rPr lang="en-US" dirty="0">
                <a:highlight>
                  <a:srgbClr val="00FFFF"/>
                </a:highlight>
              </a:rPr>
              <a:t>6.1</a:t>
            </a:r>
          </a:p>
        </p:txBody>
      </p:sp>
      <p:sp>
        <p:nvSpPr>
          <p:cNvPr id="61" name="TextBox 60">
            <a:extLst>
              <a:ext uri="{FF2B5EF4-FFF2-40B4-BE49-F238E27FC236}">
                <a16:creationId xmlns:a16="http://schemas.microsoft.com/office/drawing/2014/main" id="{A15F7467-0449-82BF-32CB-7D72AE9D2FF6}"/>
              </a:ext>
            </a:extLst>
          </p:cNvPr>
          <p:cNvSpPr txBox="1"/>
          <p:nvPr/>
        </p:nvSpPr>
        <p:spPr>
          <a:xfrm>
            <a:off x="1371923" y="1365890"/>
            <a:ext cx="638185" cy="461665"/>
          </a:xfrm>
          <a:prstGeom prst="rect">
            <a:avLst/>
          </a:prstGeom>
          <a:noFill/>
        </p:spPr>
        <p:txBody>
          <a:bodyPr wrap="square" rtlCol="0">
            <a:spAutoFit/>
          </a:bodyPr>
          <a:lstStyle/>
          <a:p>
            <a:r>
              <a:rPr lang="en-US" dirty="0">
                <a:highlight>
                  <a:srgbClr val="00FFFF"/>
                </a:highlight>
              </a:rPr>
              <a:t>6.1</a:t>
            </a:r>
          </a:p>
        </p:txBody>
      </p:sp>
      <p:sp>
        <p:nvSpPr>
          <p:cNvPr id="62" name="TextBox 61">
            <a:extLst>
              <a:ext uri="{FF2B5EF4-FFF2-40B4-BE49-F238E27FC236}">
                <a16:creationId xmlns:a16="http://schemas.microsoft.com/office/drawing/2014/main" id="{51E36A65-93A1-F106-4297-5D0FBEDFAA6F}"/>
              </a:ext>
            </a:extLst>
          </p:cNvPr>
          <p:cNvSpPr txBox="1"/>
          <p:nvPr/>
        </p:nvSpPr>
        <p:spPr>
          <a:xfrm>
            <a:off x="1371923" y="2060834"/>
            <a:ext cx="638185" cy="461665"/>
          </a:xfrm>
          <a:prstGeom prst="rect">
            <a:avLst/>
          </a:prstGeom>
          <a:noFill/>
        </p:spPr>
        <p:txBody>
          <a:bodyPr wrap="square" rtlCol="0">
            <a:spAutoFit/>
          </a:bodyPr>
          <a:lstStyle/>
          <a:p>
            <a:r>
              <a:rPr lang="en-US" dirty="0">
                <a:highlight>
                  <a:srgbClr val="00FFFF"/>
                </a:highlight>
              </a:rPr>
              <a:t>6.1</a:t>
            </a:r>
          </a:p>
        </p:txBody>
      </p:sp>
      <p:sp>
        <p:nvSpPr>
          <p:cNvPr id="63" name="TextBox 62">
            <a:extLst>
              <a:ext uri="{FF2B5EF4-FFF2-40B4-BE49-F238E27FC236}">
                <a16:creationId xmlns:a16="http://schemas.microsoft.com/office/drawing/2014/main" id="{905E88FB-67A7-8806-9932-71C28F24465D}"/>
              </a:ext>
            </a:extLst>
          </p:cNvPr>
          <p:cNvSpPr txBox="1"/>
          <p:nvPr/>
        </p:nvSpPr>
        <p:spPr>
          <a:xfrm>
            <a:off x="1359731" y="2853314"/>
            <a:ext cx="638185" cy="461665"/>
          </a:xfrm>
          <a:prstGeom prst="rect">
            <a:avLst/>
          </a:prstGeom>
          <a:noFill/>
        </p:spPr>
        <p:txBody>
          <a:bodyPr wrap="square" rtlCol="0">
            <a:spAutoFit/>
          </a:bodyPr>
          <a:lstStyle/>
          <a:p>
            <a:r>
              <a:rPr lang="en-US" dirty="0">
                <a:highlight>
                  <a:srgbClr val="00FFFF"/>
                </a:highlight>
              </a:rPr>
              <a:t>4.1</a:t>
            </a:r>
          </a:p>
        </p:txBody>
      </p:sp>
      <p:sp>
        <p:nvSpPr>
          <p:cNvPr id="16384" name="TextBox 16383">
            <a:extLst>
              <a:ext uri="{FF2B5EF4-FFF2-40B4-BE49-F238E27FC236}">
                <a16:creationId xmlns:a16="http://schemas.microsoft.com/office/drawing/2014/main" id="{C1121FE4-F9E8-19D4-61E5-3459E5401837}"/>
              </a:ext>
            </a:extLst>
          </p:cNvPr>
          <p:cNvSpPr txBox="1"/>
          <p:nvPr/>
        </p:nvSpPr>
        <p:spPr>
          <a:xfrm>
            <a:off x="820366" y="3743460"/>
            <a:ext cx="561323" cy="461665"/>
          </a:xfrm>
          <a:prstGeom prst="rect">
            <a:avLst/>
          </a:prstGeom>
          <a:noFill/>
        </p:spPr>
        <p:txBody>
          <a:bodyPr wrap="square" rtlCol="0">
            <a:spAutoFit/>
          </a:bodyPr>
          <a:lstStyle/>
          <a:p>
            <a:r>
              <a:rPr lang="en-US" dirty="0"/>
              <a:t>Air</a:t>
            </a:r>
          </a:p>
        </p:txBody>
      </p:sp>
      <p:sp>
        <p:nvSpPr>
          <p:cNvPr id="16387" name="TextBox 16386">
            <a:extLst>
              <a:ext uri="{FF2B5EF4-FFF2-40B4-BE49-F238E27FC236}">
                <a16:creationId xmlns:a16="http://schemas.microsoft.com/office/drawing/2014/main" id="{490F1FD0-E50F-DBC6-40CF-20B657AE6E69}"/>
              </a:ext>
            </a:extLst>
          </p:cNvPr>
          <p:cNvSpPr txBox="1"/>
          <p:nvPr/>
        </p:nvSpPr>
        <p:spPr>
          <a:xfrm>
            <a:off x="5099655" y="4609336"/>
            <a:ext cx="1457218" cy="1200329"/>
          </a:xfrm>
          <a:prstGeom prst="rect">
            <a:avLst/>
          </a:prstGeom>
          <a:noFill/>
        </p:spPr>
        <p:txBody>
          <a:bodyPr wrap="square" rtlCol="0">
            <a:spAutoFit/>
          </a:bodyPr>
          <a:lstStyle/>
          <a:p>
            <a:r>
              <a:rPr lang="en-US" dirty="0"/>
              <a:t>Light</a:t>
            </a:r>
          </a:p>
          <a:p>
            <a:r>
              <a:rPr lang="en-US" dirty="0"/>
              <a:t>&amp; fan</a:t>
            </a:r>
          </a:p>
          <a:p>
            <a:r>
              <a:rPr lang="en-US" dirty="0"/>
              <a:t>switches</a:t>
            </a:r>
          </a:p>
        </p:txBody>
      </p:sp>
      <p:cxnSp>
        <p:nvCxnSpPr>
          <p:cNvPr id="16389" name="Curved Connector 16388">
            <a:extLst>
              <a:ext uri="{FF2B5EF4-FFF2-40B4-BE49-F238E27FC236}">
                <a16:creationId xmlns:a16="http://schemas.microsoft.com/office/drawing/2014/main" id="{D4705838-11BD-0736-950E-2BA8ACAE46F6}"/>
              </a:ext>
            </a:extLst>
          </p:cNvPr>
          <p:cNvCxnSpPr>
            <a:cxnSpLocks/>
          </p:cNvCxnSpPr>
          <p:nvPr/>
        </p:nvCxnSpPr>
        <p:spPr bwMode="auto">
          <a:xfrm rot="16200000" flipV="1">
            <a:off x="4721473" y="4779010"/>
            <a:ext cx="474119" cy="282246"/>
          </a:xfrm>
          <a:prstGeom prst="curvedConnector3">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6394" name="TextBox 16393">
            <a:extLst>
              <a:ext uri="{FF2B5EF4-FFF2-40B4-BE49-F238E27FC236}">
                <a16:creationId xmlns:a16="http://schemas.microsoft.com/office/drawing/2014/main" id="{0CC0E0CC-2346-D6D8-7E42-DB2220C6E3FD}"/>
              </a:ext>
            </a:extLst>
          </p:cNvPr>
          <p:cNvSpPr txBox="1"/>
          <p:nvPr/>
        </p:nvSpPr>
        <p:spPr>
          <a:xfrm>
            <a:off x="5219179" y="1036987"/>
            <a:ext cx="1028727" cy="461665"/>
          </a:xfrm>
          <a:prstGeom prst="rect">
            <a:avLst/>
          </a:prstGeom>
          <a:noFill/>
        </p:spPr>
        <p:txBody>
          <a:bodyPr wrap="square" rtlCol="0">
            <a:spAutoFit/>
          </a:bodyPr>
          <a:lstStyle/>
          <a:p>
            <a:r>
              <a:rPr lang="en-US" dirty="0"/>
              <a:t>SDSs</a:t>
            </a:r>
          </a:p>
        </p:txBody>
      </p:sp>
      <p:cxnSp>
        <p:nvCxnSpPr>
          <p:cNvPr id="16395" name="Curved Connector 16394">
            <a:extLst>
              <a:ext uri="{FF2B5EF4-FFF2-40B4-BE49-F238E27FC236}">
                <a16:creationId xmlns:a16="http://schemas.microsoft.com/office/drawing/2014/main" id="{A42E838A-D5A8-CE6A-4E23-6EAD9E11525C}"/>
              </a:ext>
            </a:extLst>
          </p:cNvPr>
          <p:cNvCxnSpPr>
            <a:cxnSpLocks/>
          </p:cNvCxnSpPr>
          <p:nvPr/>
        </p:nvCxnSpPr>
        <p:spPr bwMode="auto">
          <a:xfrm rot="10800000" flipV="1">
            <a:off x="4300426" y="4047720"/>
            <a:ext cx="1043070" cy="561615"/>
          </a:xfrm>
          <a:prstGeom prst="curvedConnector3">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6397" name="TextBox 16396">
            <a:extLst>
              <a:ext uri="{FF2B5EF4-FFF2-40B4-BE49-F238E27FC236}">
                <a16:creationId xmlns:a16="http://schemas.microsoft.com/office/drawing/2014/main" id="{C0AA83F9-E317-7FC6-9B86-3F01B6562FFD}"/>
              </a:ext>
            </a:extLst>
          </p:cNvPr>
          <p:cNvSpPr txBox="1"/>
          <p:nvPr/>
        </p:nvSpPr>
        <p:spPr>
          <a:xfrm>
            <a:off x="5404558" y="3767844"/>
            <a:ext cx="967666" cy="461665"/>
          </a:xfrm>
          <a:prstGeom prst="rect">
            <a:avLst/>
          </a:prstGeom>
          <a:noFill/>
        </p:spPr>
        <p:txBody>
          <a:bodyPr wrap="square" rtlCol="0">
            <a:spAutoFit/>
          </a:bodyPr>
          <a:lstStyle/>
          <a:p>
            <a:r>
              <a:rPr lang="en-US" dirty="0"/>
              <a:t>Bund</a:t>
            </a:r>
          </a:p>
        </p:txBody>
      </p:sp>
      <p:sp>
        <p:nvSpPr>
          <p:cNvPr id="16398" name="TextBox 16397">
            <a:extLst>
              <a:ext uri="{FF2B5EF4-FFF2-40B4-BE49-F238E27FC236}">
                <a16:creationId xmlns:a16="http://schemas.microsoft.com/office/drawing/2014/main" id="{C8FF61B7-FFFB-89E6-F784-D5643B9E233E}"/>
              </a:ext>
            </a:extLst>
          </p:cNvPr>
          <p:cNvSpPr txBox="1"/>
          <p:nvPr/>
        </p:nvSpPr>
        <p:spPr>
          <a:xfrm>
            <a:off x="2751808" y="4088218"/>
            <a:ext cx="638185" cy="461665"/>
          </a:xfrm>
          <a:prstGeom prst="rect">
            <a:avLst/>
          </a:prstGeom>
          <a:noFill/>
        </p:spPr>
        <p:txBody>
          <a:bodyPr wrap="square" rtlCol="0">
            <a:spAutoFit/>
          </a:bodyPr>
          <a:lstStyle/>
          <a:p>
            <a:r>
              <a:rPr lang="en-US" dirty="0">
                <a:highlight>
                  <a:srgbClr val="00FFFF"/>
                </a:highlight>
              </a:rPr>
              <a:t>6.1</a:t>
            </a:r>
          </a:p>
        </p:txBody>
      </p:sp>
      <p:sp>
        <p:nvSpPr>
          <p:cNvPr id="16400" name="TextBox 16399">
            <a:extLst>
              <a:ext uri="{FF2B5EF4-FFF2-40B4-BE49-F238E27FC236}">
                <a16:creationId xmlns:a16="http://schemas.microsoft.com/office/drawing/2014/main" id="{BF11052C-FCBC-67A1-C42C-1E0EC918EA39}"/>
              </a:ext>
            </a:extLst>
          </p:cNvPr>
          <p:cNvSpPr txBox="1"/>
          <p:nvPr/>
        </p:nvSpPr>
        <p:spPr>
          <a:xfrm>
            <a:off x="1880967" y="5609080"/>
            <a:ext cx="1457218" cy="830997"/>
          </a:xfrm>
          <a:prstGeom prst="rect">
            <a:avLst/>
          </a:prstGeom>
          <a:noFill/>
        </p:spPr>
        <p:txBody>
          <a:bodyPr wrap="square" rtlCol="0">
            <a:spAutoFit/>
          </a:bodyPr>
          <a:lstStyle/>
          <a:p>
            <a:r>
              <a:rPr lang="en-US" dirty="0"/>
              <a:t>PREP</a:t>
            </a:r>
            <a:br>
              <a:rPr lang="en-US" dirty="0"/>
            </a:br>
            <a:r>
              <a:rPr lang="en-US" dirty="0"/>
              <a:t>ROOM</a:t>
            </a:r>
          </a:p>
        </p:txBody>
      </p:sp>
      <p:sp>
        <p:nvSpPr>
          <p:cNvPr id="16401" name="TextBox 16400">
            <a:extLst>
              <a:ext uri="{FF2B5EF4-FFF2-40B4-BE49-F238E27FC236}">
                <a16:creationId xmlns:a16="http://schemas.microsoft.com/office/drawing/2014/main" id="{50019CC5-E8A1-1592-951F-675ECC8FE854}"/>
              </a:ext>
            </a:extLst>
          </p:cNvPr>
          <p:cNvSpPr txBox="1"/>
          <p:nvPr/>
        </p:nvSpPr>
        <p:spPr>
          <a:xfrm>
            <a:off x="4124398" y="256548"/>
            <a:ext cx="561323" cy="461665"/>
          </a:xfrm>
          <a:prstGeom prst="rect">
            <a:avLst/>
          </a:prstGeom>
          <a:noFill/>
        </p:spPr>
        <p:txBody>
          <a:bodyPr wrap="square" rtlCol="0">
            <a:spAutoFit/>
          </a:bodyPr>
          <a:lstStyle/>
          <a:p>
            <a:r>
              <a:rPr lang="en-US" dirty="0"/>
              <a:t>Air</a:t>
            </a:r>
          </a:p>
        </p:txBody>
      </p:sp>
      <p:sp>
        <p:nvSpPr>
          <p:cNvPr id="16402" name="TextBox 16401">
            <a:extLst>
              <a:ext uri="{FF2B5EF4-FFF2-40B4-BE49-F238E27FC236}">
                <a16:creationId xmlns:a16="http://schemas.microsoft.com/office/drawing/2014/main" id="{3AEDD22A-B3B7-410D-B001-8A3B3A194284}"/>
              </a:ext>
            </a:extLst>
          </p:cNvPr>
          <p:cNvSpPr txBox="1"/>
          <p:nvPr/>
        </p:nvSpPr>
        <p:spPr>
          <a:xfrm>
            <a:off x="5232652" y="2638495"/>
            <a:ext cx="967666" cy="830997"/>
          </a:xfrm>
          <a:prstGeom prst="rect">
            <a:avLst/>
          </a:prstGeom>
          <a:noFill/>
        </p:spPr>
        <p:txBody>
          <a:bodyPr wrap="square" rtlCol="0">
            <a:spAutoFit/>
          </a:bodyPr>
          <a:lstStyle/>
          <a:p>
            <a:r>
              <a:rPr lang="en-US" dirty="0"/>
              <a:t>Spills kit</a:t>
            </a:r>
          </a:p>
        </p:txBody>
      </p:sp>
      <p:sp>
        <p:nvSpPr>
          <p:cNvPr id="16403" name="Rectangle 16402">
            <a:extLst>
              <a:ext uri="{FF2B5EF4-FFF2-40B4-BE49-F238E27FC236}">
                <a16:creationId xmlns:a16="http://schemas.microsoft.com/office/drawing/2014/main" id="{7205E764-ABF3-79B5-93FE-5AD6346E0712}"/>
              </a:ext>
            </a:extLst>
          </p:cNvPr>
          <p:cNvSpPr/>
          <p:nvPr/>
        </p:nvSpPr>
        <p:spPr bwMode="auto">
          <a:xfrm>
            <a:off x="5009340" y="2744924"/>
            <a:ext cx="209839" cy="570055"/>
          </a:xfrm>
          <a:prstGeom prst="rect">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16404" name="Frame 16403">
            <a:extLst>
              <a:ext uri="{FF2B5EF4-FFF2-40B4-BE49-F238E27FC236}">
                <a16:creationId xmlns:a16="http://schemas.microsoft.com/office/drawing/2014/main" id="{00D82CEA-10AB-C54A-B8CD-E6A64DF90B3B}"/>
              </a:ext>
            </a:extLst>
          </p:cNvPr>
          <p:cNvSpPr/>
          <p:nvPr/>
        </p:nvSpPr>
        <p:spPr bwMode="auto">
          <a:xfrm>
            <a:off x="5198332" y="1069415"/>
            <a:ext cx="1049571" cy="461639"/>
          </a:xfrm>
          <a:prstGeom prst="fram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16405" name="TextBox 16404">
            <a:extLst>
              <a:ext uri="{FF2B5EF4-FFF2-40B4-BE49-F238E27FC236}">
                <a16:creationId xmlns:a16="http://schemas.microsoft.com/office/drawing/2014/main" id="{31C991B9-6C8C-F7A2-35D2-1B5DB55F0AAA}"/>
              </a:ext>
            </a:extLst>
          </p:cNvPr>
          <p:cNvSpPr txBox="1"/>
          <p:nvPr/>
        </p:nvSpPr>
        <p:spPr>
          <a:xfrm>
            <a:off x="6696807" y="2280664"/>
            <a:ext cx="1457218" cy="830997"/>
          </a:xfrm>
          <a:prstGeom prst="rect">
            <a:avLst/>
          </a:prstGeom>
          <a:noFill/>
        </p:spPr>
        <p:txBody>
          <a:bodyPr wrap="square" rtlCol="0">
            <a:spAutoFit/>
          </a:bodyPr>
          <a:lstStyle/>
          <a:p>
            <a:r>
              <a:rPr lang="en-US" dirty="0"/>
              <a:t>PREP</a:t>
            </a:r>
            <a:br>
              <a:rPr lang="en-US" dirty="0"/>
            </a:br>
            <a:r>
              <a:rPr lang="en-US" dirty="0"/>
              <a:t>ROOM</a:t>
            </a:r>
          </a:p>
        </p:txBody>
      </p:sp>
    </p:spTree>
    <p:extLst>
      <p:ext uri="{BB962C8B-B14F-4D97-AF65-F5344CB8AC3E}">
        <p14:creationId xmlns:p14="http://schemas.microsoft.com/office/powerpoint/2010/main" val="3429920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63705-B48B-6DB5-E9D9-6A2C4ABEA6D2}"/>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B4A6FAE5-B5E5-379F-2FD2-C0F882050AFD}"/>
              </a:ext>
            </a:extLst>
          </p:cNvPr>
          <p:cNvSpPr>
            <a:spLocks noGrp="1" noChangeArrowheads="1"/>
          </p:cNvSpPr>
          <p:nvPr>
            <p:ph type="title"/>
          </p:nvPr>
        </p:nvSpPr>
        <p:spPr>
          <a:xfrm>
            <a:off x="554784" y="116632"/>
            <a:ext cx="7704856" cy="864096"/>
          </a:xfrm>
        </p:spPr>
        <p:txBody>
          <a:bodyPr/>
          <a:lstStyle/>
          <a:p>
            <a:pPr eaLnBrk="1" hangingPunct="1"/>
            <a:r>
              <a:rPr lang="en-US" altLang="en-US" sz="3600" dirty="0"/>
              <a:t>Segregation of chemicals</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70D1F39B-717E-F22E-6EDF-EA32158CE06F}"/>
              </a:ext>
            </a:extLst>
          </p:cNvPr>
          <p:cNvSpPr>
            <a:spLocks noChangeArrowheads="1"/>
          </p:cNvSpPr>
          <p:nvPr/>
        </p:nvSpPr>
        <p:spPr bwMode="auto">
          <a:xfrm>
            <a:off x="251520" y="1164134"/>
            <a:ext cx="8679388" cy="4862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800" dirty="0"/>
              <a:t>• Segregation by Class/Subclass, then alphabetical</a:t>
            </a:r>
            <a:endParaRPr lang="en-US" altLang="en-US" sz="1200" dirty="0"/>
          </a:p>
          <a:p>
            <a:endParaRPr lang="en-US" altLang="en-US" sz="1200" dirty="0"/>
          </a:p>
          <a:p>
            <a:r>
              <a:rPr lang="en-US" altLang="en-US" sz="2800" dirty="0"/>
              <a:t>• Flammable liquids (Class 3) and Corrosives</a:t>
            </a:r>
            <a:br>
              <a:rPr lang="en-US" altLang="en-US" sz="2800" dirty="0"/>
            </a:br>
            <a:r>
              <a:rPr lang="en-US" altLang="en-US" sz="2800" dirty="0"/>
              <a:t>  (Class 8) in cabinets, far from door</a:t>
            </a:r>
            <a:endParaRPr lang="en-US" altLang="en-US" sz="1200" dirty="0"/>
          </a:p>
          <a:p>
            <a:endParaRPr lang="en-US" altLang="en-US" sz="1200" dirty="0"/>
          </a:p>
          <a:p>
            <a:r>
              <a:rPr lang="en-US" altLang="en-US" sz="2800" dirty="0"/>
              <a:t>• Chemicals that release flammable gases (Class 4.3)</a:t>
            </a:r>
            <a:br>
              <a:rPr lang="en-US" altLang="en-US" sz="2800" dirty="0"/>
            </a:br>
            <a:r>
              <a:rPr lang="en-US" altLang="en-US" sz="2800" dirty="0"/>
              <a:t>  in dry, ventilated box or cabinet</a:t>
            </a:r>
            <a:endParaRPr lang="en-US" altLang="en-US" sz="1200" dirty="0"/>
          </a:p>
          <a:p>
            <a:endParaRPr lang="en-US" altLang="en-US" sz="1200" dirty="0"/>
          </a:p>
          <a:p>
            <a:pPr>
              <a:spcAft>
                <a:spcPts val="1200"/>
              </a:spcAft>
            </a:pPr>
            <a:r>
              <a:rPr lang="en-US" altLang="en-US" sz="2800" dirty="0"/>
              <a:t>• Secondary containment (tub, glass/ceramic tray)</a:t>
            </a:r>
            <a:br>
              <a:rPr lang="en-US" altLang="en-US" sz="2800" dirty="0"/>
            </a:br>
            <a:r>
              <a:rPr lang="en-US" altLang="en-US" sz="2800" dirty="0"/>
              <a:t>  if &lt;3 m separation</a:t>
            </a:r>
          </a:p>
          <a:p>
            <a:r>
              <a:rPr lang="en-US" altLang="en-US" sz="2800" dirty="0"/>
              <a:t>• Incompatible chemicals not above each other</a:t>
            </a:r>
          </a:p>
          <a:p>
            <a:endParaRPr lang="en-US" altLang="en-US" sz="1200" dirty="0"/>
          </a:p>
          <a:p>
            <a:r>
              <a:rPr lang="en-US" altLang="en-US" sz="2800" dirty="0"/>
              <a:t>• Liquids not above solids</a:t>
            </a:r>
          </a:p>
        </p:txBody>
      </p:sp>
    </p:spTree>
    <p:extLst>
      <p:ext uri="{BB962C8B-B14F-4D97-AF65-F5344CB8AC3E}">
        <p14:creationId xmlns:p14="http://schemas.microsoft.com/office/powerpoint/2010/main" val="4016420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F7CBB-D73C-79B4-39A0-87B99A5FA1AF}"/>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6AF72621-76D8-8A64-5534-E2D5C9912B4D}"/>
              </a:ext>
            </a:extLst>
          </p:cNvPr>
          <p:cNvSpPr>
            <a:spLocks noGrp="1" noChangeArrowheads="1"/>
          </p:cNvSpPr>
          <p:nvPr>
            <p:ph type="title"/>
          </p:nvPr>
        </p:nvSpPr>
        <p:spPr>
          <a:xfrm>
            <a:off x="539552" y="335553"/>
            <a:ext cx="7704856" cy="864096"/>
          </a:xfrm>
        </p:spPr>
        <p:txBody>
          <a:bodyPr/>
          <a:lstStyle/>
          <a:p>
            <a:pPr eaLnBrk="1" hangingPunct="1"/>
            <a:r>
              <a:rPr lang="en-US" altLang="en-US" sz="3600" dirty="0"/>
              <a:t>Storage cabinets for DG Classes</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8730FE53-89B2-D357-849C-976A3FCE0D76}"/>
              </a:ext>
            </a:extLst>
          </p:cNvPr>
          <p:cNvSpPr>
            <a:spLocks noChangeArrowheads="1"/>
          </p:cNvSpPr>
          <p:nvPr/>
        </p:nvSpPr>
        <p:spPr bwMode="auto">
          <a:xfrm>
            <a:off x="611560" y="1412776"/>
            <a:ext cx="8376124" cy="4893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2800" dirty="0"/>
              <a:t>• Essential: Flammable Liquids and Corrosives</a:t>
            </a:r>
            <a:br>
              <a:rPr lang="en-US" altLang="en-US" sz="2800" dirty="0"/>
            </a:br>
            <a:r>
              <a:rPr lang="en-US" altLang="en-US" sz="2800" dirty="0"/>
              <a:t>  Others: if sufficient quantity and space</a:t>
            </a:r>
          </a:p>
          <a:p>
            <a:pPr>
              <a:spcAft>
                <a:spcPts val="1200"/>
              </a:spcAft>
            </a:pPr>
            <a:r>
              <a:rPr lang="en-US" altLang="en-US" sz="2800" dirty="0"/>
              <a:t>• Plastic better than metal for Corrosives</a:t>
            </a:r>
          </a:p>
          <a:p>
            <a:pPr>
              <a:spcAft>
                <a:spcPts val="1200"/>
              </a:spcAft>
            </a:pPr>
            <a:r>
              <a:rPr lang="en-US" altLang="en-US" sz="2800" dirty="0"/>
              <a:t>• Bund at bottom of cabinet (25% total capacity)</a:t>
            </a:r>
          </a:p>
          <a:p>
            <a:pPr>
              <a:spcAft>
                <a:spcPts val="1200"/>
              </a:spcAft>
            </a:pPr>
            <a:r>
              <a:rPr lang="en-US" altLang="en-US" sz="2800" dirty="0"/>
              <a:t>• Avoid HCl and NH</a:t>
            </a:r>
            <a:r>
              <a:rPr lang="en-US" altLang="en-US" sz="2800" baseline="-25000" dirty="0"/>
              <a:t>3</a:t>
            </a:r>
            <a:r>
              <a:rPr lang="en-US" altLang="en-US" sz="2800" dirty="0"/>
              <a:t> in same cabinet</a:t>
            </a:r>
          </a:p>
          <a:p>
            <a:pPr>
              <a:spcAft>
                <a:spcPts val="1200"/>
              </a:spcAft>
            </a:pPr>
            <a:r>
              <a:rPr lang="en-US" altLang="en-US" sz="2800" dirty="0"/>
              <a:t>• Plastic coated bottles preferred for HNO</a:t>
            </a:r>
            <a:r>
              <a:rPr lang="en-US" altLang="en-US" sz="2800" baseline="-25000" dirty="0"/>
              <a:t>3</a:t>
            </a:r>
            <a:r>
              <a:rPr lang="en-US" altLang="en-US" sz="2800" dirty="0"/>
              <a:t>, H</a:t>
            </a:r>
            <a:r>
              <a:rPr lang="en-US" altLang="en-US" sz="2800" baseline="-25000" dirty="0"/>
              <a:t>2</a:t>
            </a:r>
            <a:r>
              <a:rPr lang="en-US" altLang="en-US" sz="2800" dirty="0"/>
              <a:t>SO</a:t>
            </a:r>
            <a:r>
              <a:rPr lang="en-US" altLang="en-US" sz="2800" baseline="-25000" dirty="0"/>
              <a:t>4</a:t>
            </a:r>
          </a:p>
          <a:p>
            <a:pPr>
              <a:spcAft>
                <a:spcPts val="1200"/>
              </a:spcAft>
            </a:pPr>
            <a:r>
              <a:rPr lang="en-US" altLang="en-US" sz="2800" dirty="0"/>
              <a:t>• Spark-proof fan for safe ventilation</a:t>
            </a:r>
            <a:endParaRPr lang="en-AU" altLang="ja-JP" sz="2800" dirty="0">
              <a:highlight>
                <a:srgbClr val="00FF00"/>
              </a:highlight>
            </a:endParaRPr>
          </a:p>
          <a:p>
            <a:pPr>
              <a:spcAft>
                <a:spcPts val="1200"/>
              </a:spcAft>
            </a:pPr>
            <a:r>
              <a:rPr lang="en-AU" altLang="ja-JP" sz="2800" dirty="0">
                <a:highlight>
                  <a:srgbClr val="00FF00"/>
                </a:highlight>
              </a:rPr>
              <a:t>• Flammable Liquids and Corrosives cabinets</a:t>
            </a:r>
            <a:br>
              <a:rPr lang="en-AU" altLang="ja-JP" sz="2800" dirty="0">
                <a:highlight>
                  <a:srgbClr val="00FF00"/>
                </a:highlight>
              </a:rPr>
            </a:br>
            <a:r>
              <a:rPr lang="en-AU" altLang="ja-JP" sz="2800" dirty="0">
                <a:highlight>
                  <a:srgbClr val="00FF00"/>
                </a:highlight>
              </a:rPr>
              <a:t>  furthest from door to allow emergency escape</a:t>
            </a:r>
          </a:p>
        </p:txBody>
      </p:sp>
    </p:spTree>
    <p:extLst>
      <p:ext uri="{BB962C8B-B14F-4D97-AF65-F5344CB8AC3E}">
        <p14:creationId xmlns:p14="http://schemas.microsoft.com/office/powerpoint/2010/main" val="881278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C10B4-AB49-1644-7BF3-AE905D7FD7B8}"/>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16F13EE2-6143-09CD-5118-521833546B97}"/>
              </a:ext>
            </a:extLst>
          </p:cNvPr>
          <p:cNvSpPr>
            <a:spLocks noGrp="1" noChangeArrowheads="1"/>
          </p:cNvSpPr>
          <p:nvPr>
            <p:ph type="title"/>
          </p:nvPr>
        </p:nvSpPr>
        <p:spPr>
          <a:xfrm>
            <a:off x="689860" y="404664"/>
            <a:ext cx="7704856" cy="864096"/>
          </a:xfrm>
        </p:spPr>
        <p:txBody>
          <a:bodyPr/>
          <a:lstStyle/>
          <a:p>
            <a:pPr eaLnBrk="1" hangingPunct="1"/>
            <a:r>
              <a:rPr lang="en-US" altLang="en-US" sz="3600" dirty="0"/>
              <a:t>Housekeeping in the chemical store</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36778A76-C1E6-E3CF-DA0A-D3C965CA838F}"/>
              </a:ext>
            </a:extLst>
          </p:cNvPr>
          <p:cNvSpPr>
            <a:spLocks noChangeArrowheads="1"/>
          </p:cNvSpPr>
          <p:nvPr/>
        </p:nvSpPr>
        <p:spPr bwMode="auto">
          <a:xfrm>
            <a:off x="689860" y="1720840"/>
            <a:ext cx="7986596" cy="400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2800" dirty="0"/>
              <a:t>• Non-Dangerous Goods not in chemical store,</a:t>
            </a:r>
            <a:br>
              <a:rPr lang="en-US" altLang="en-US" sz="2800" dirty="0"/>
            </a:br>
            <a:r>
              <a:rPr lang="en-US" altLang="en-US" sz="2800" dirty="0"/>
              <a:t>  unless sufficient space.</a:t>
            </a:r>
          </a:p>
          <a:p>
            <a:pPr>
              <a:spcAft>
                <a:spcPts val="1200"/>
              </a:spcAft>
            </a:pPr>
            <a:r>
              <a:rPr lang="en-US" altLang="en-US" sz="2800" dirty="0"/>
              <a:t>• Most smell due to leakage of </a:t>
            </a:r>
            <a:r>
              <a:rPr lang="en-US" altLang="en-US" sz="2800" dirty="0" err="1"/>
              <a:t>vapour</a:t>
            </a:r>
            <a:r>
              <a:rPr lang="en-US" altLang="en-US" sz="2800" dirty="0"/>
              <a:t> around lid</a:t>
            </a:r>
            <a:br>
              <a:rPr lang="en-US" altLang="en-US" sz="2800" dirty="0"/>
            </a:br>
            <a:r>
              <a:rPr lang="en-US" altLang="en-US" sz="2800" dirty="0"/>
              <a:t>  seals. Tighten lids of volatile acids and organic</a:t>
            </a:r>
            <a:br>
              <a:rPr lang="en-US" altLang="en-US" sz="2800" dirty="0"/>
            </a:br>
            <a:r>
              <a:rPr lang="en-US" altLang="en-US" sz="2800" dirty="0"/>
              <a:t>  chemicals, but not if chemical releases a gas</a:t>
            </a:r>
          </a:p>
          <a:p>
            <a:pPr>
              <a:spcAft>
                <a:spcPts val="1200"/>
              </a:spcAft>
            </a:pPr>
            <a:r>
              <a:rPr lang="en-US" altLang="en-US" sz="2800" dirty="0"/>
              <a:t>• No chemicals on floor</a:t>
            </a:r>
          </a:p>
          <a:p>
            <a:pPr>
              <a:spcAft>
                <a:spcPts val="1200"/>
              </a:spcAft>
            </a:pPr>
            <a:r>
              <a:rPr lang="en-US" altLang="en-US" sz="2800" dirty="0"/>
              <a:t>• Check extremely hazardous chemicals,</a:t>
            </a:r>
            <a:br>
              <a:rPr lang="en-US" altLang="en-US" sz="2800" dirty="0"/>
            </a:br>
            <a:r>
              <a:rPr lang="en-US" altLang="en-US" sz="2800" dirty="0"/>
              <a:t>  e.g., sodium metal, every few months</a:t>
            </a:r>
          </a:p>
        </p:txBody>
      </p:sp>
    </p:spTree>
    <p:extLst>
      <p:ext uri="{BB962C8B-B14F-4D97-AF65-F5344CB8AC3E}">
        <p14:creationId xmlns:p14="http://schemas.microsoft.com/office/powerpoint/2010/main" val="1137644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26A63-5D7E-FEDD-A242-915B929F59FA}"/>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BB5F637E-426A-703A-DCA1-F4A35E99AD48}"/>
              </a:ext>
            </a:extLst>
          </p:cNvPr>
          <p:cNvSpPr>
            <a:spLocks noGrp="1" noChangeArrowheads="1"/>
          </p:cNvSpPr>
          <p:nvPr>
            <p:ph type="body" idx="1"/>
          </p:nvPr>
        </p:nvSpPr>
        <p:spPr>
          <a:xfrm>
            <a:off x="3203848" y="116632"/>
            <a:ext cx="2448272" cy="609600"/>
          </a:xfrm>
        </p:spPr>
        <p:txBody>
          <a:bodyPr/>
          <a:lstStyle/>
          <a:p>
            <a:pPr eaLnBrk="1" hangingPunct="1">
              <a:buFontTx/>
              <a:buNone/>
            </a:pPr>
            <a:r>
              <a:rPr lang="en-US" altLang="en-US" sz="3600" dirty="0"/>
              <a:t>Prep room</a:t>
            </a:r>
          </a:p>
        </p:txBody>
      </p:sp>
      <p:sp>
        <p:nvSpPr>
          <p:cNvPr id="19458" name="Rectangle 11">
            <a:extLst>
              <a:ext uri="{FF2B5EF4-FFF2-40B4-BE49-F238E27FC236}">
                <a16:creationId xmlns:a16="http://schemas.microsoft.com/office/drawing/2014/main" id="{17EE9D20-8FA5-1FBB-E584-DD3D15D21665}"/>
              </a:ext>
            </a:extLst>
          </p:cNvPr>
          <p:cNvSpPr>
            <a:spLocks noChangeArrowheads="1"/>
          </p:cNvSpPr>
          <p:nvPr/>
        </p:nvSpPr>
        <p:spPr bwMode="auto">
          <a:xfrm>
            <a:off x="606592" y="802008"/>
            <a:ext cx="8280920" cy="5293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Return Dangerous Goods to chemical store</a:t>
            </a:r>
            <a:br>
              <a:rPr lang="en-US" altLang="en-US" sz="3200" dirty="0"/>
            </a:br>
            <a:r>
              <a:rPr lang="en-US" altLang="en-US" sz="3200" dirty="0"/>
              <a:t>  as soon as possible</a:t>
            </a:r>
          </a:p>
          <a:p>
            <a:pPr>
              <a:spcAft>
                <a:spcPts val="1200"/>
              </a:spcAft>
            </a:pPr>
            <a:r>
              <a:rPr lang="en-US" altLang="en-US" sz="3200" dirty="0"/>
              <a:t>• GHS labelling of decanted or transferred</a:t>
            </a:r>
            <a:br>
              <a:rPr lang="en-US" altLang="en-US" sz="3200" dirty="0"/>
            </a:br>
            <a:r>
              <a:rPr lang="en-US" altLang="en-US" sz="3200" dirty="0"/>
              <a:t>  hazardous chemicals*</a:t>
            </a:r>
          </a:p>
          <a:p>
            <a:pPr>
              <a:spcAft>
                <a:spcPts val="1200"/>
              </a:spcAft>
            </a:pPr>
            <a:r>
              <a:rPr lang="en-US" altLang="en-US" sz="3200" dirty="0"/>
              <a:t>• NEVER use food containers</a:t>
            </a:r>
            <a:br>
              <a:rPr lang="en-US" altLang="en-US" sz="3200" dirty="0"/>
            </a:br>
            <a:r>
              <a:rPr lang="en-US" altLang="en-US" sz="3200" dirty="0"/>
              <a:t>  NEVER chemicals in a food refrigerator</a:t>
            </a:r>
          </a:p>
          <a:p>
            <a:pPr>
              <a:spcAft>
                <a:spcPts val="1200"/>
              </a:spcAft>
            </a:pPr>
            <a:r>
              <a:rPr lang="en-US" altLang="en-US" sz="3200" dirty="0"/>
              <a:t>• No ignition sources near flammable liquids</a:t>
            </a:r>
          </a:p>
          <a:p>
            <a:pPr>
              <a:spcAft>
                <a:spcPts val="1200"/>
              </a:spcAft>
            </a:pPr>
            <a:r>
              <a:rPr lang="en-US" altLang="en-US" sz="3200" dirty="0"/>
              <a:t>• Store chemical wastes as DGs</a:t>
            </a:r>
          </a:p>
          <a:p>
            <a:pPr>
              <a:spcAft>
                <a:spcPts val="1200"/>
              </a:spcAft>
            </a:pPr>
            <a:r>
              <a:rPr lang="en-US" altLang="en-US" sz="3200" dirty="0"/>
              <a:t>• Keep locked when no staff present</a:t>
            </a:r>
          </a:p>
        </p:txBody>
      </p:sp>
      <p:sp>
        <p:nvSpPr>
          <p:cNvPr id="7" name="Rectangle 36">
            <a:extLst>
              <a:ext uri="{FF2B5EF4-FFF2-40B4-BE49-F238E27FC236}">
                <a16:creationId xmlns:a16="http://schemas.microsoft.com/office/drawing/2014/main" id="{CC5CB9C9-74A4-D7D8-A5E6-28BD73B409B4}"/>
              </a:ext>
            </a:extLst>
          </p:cNvPr>
          <p:cNvSpPr>
            <a:spLocks noChangeArrowheads="1"/>
          </p:cNvSpPr>
          <p:nvPr/>
        </p:nvSpPr>
        <p:spPr bwMode="auto">
          <a:xfrm>
            <a:off x="611560" y="6095765"/>
            <a:ext cx="8460940" cy="1200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t>*Government of Western Australia (Department of Mines, Industry Regulation and Safety), Code of Practice: Labelling of workplace hazardous chemicals, 2022.</a:t>
            </a:r>
          </a:p>
          <a:p>
            <a:endParaRPr lang="en-US" altLang="en-US" sz="1800" dirty="0"/>
          </a:p>
          <a:p>
            <a:endParaRPr lang="en-US" altLang="en-US" sz="1800" dirty="0"/>
          </a:p>
        </p:txBody>
      </p:sp>
    </p:spTree>
    <p:extLst>
      <p:ext uri="{BB962C8B-B14F-4D97-AF65-F5344CB8AC3E}">
        <p14:creationId xmlns:p14="http://schemas.microsoft.com/office/powerpoint/2010/main" val="2821651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361B9-F44C-BD6A-B119-7D228ED3EADB}"/>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A47E271F-8C1A-029B-BEE7-4268E29CA8FC}"/>
              </a:ext>
            </a:extLst>
          </p:cNvPr>
          <p:cNvSpPr>
            <a:spLocks noGrp="1" noChangeArrowheads="1"/>
          </p:cNvSpPr>
          <p:nvPr>
            <p:ph type="body" idx="1"/>
          </p:nvPr>
        </p:nvSpPr>
        <p:spPr>
          <a:xfrm>
            <a:off x="2915816" y="545071"/>
            <a:ext cx="4010000" cy="609600"/>
          </a:xfrm>
        </p:spPr>
        <p:txBody>
          <a:bodyPr/>
          <a:lstStyle/>
          <a:p>
            <a:pPr eaLnBrk="1" hangingPunct="1">
              <a:buFontTx/>
              <a:buNone/>
            </a:pPr>
            <a:r>
              <a:rPr lang="en-US" altLang="en-US" sz="3600" dirty="0"/>
              <a:t>Laboratories</a:t>
            </a:r>
          </a:p>
        </p:txBody>
      </p:sp>
      <p:sp>
        <p:nvSpPr>
          <p:cNvPr id="19458" name="Rectangle 11">
            <a:extLst>
              <a:ext uri="{FF2B5EF4-FFF2-40B4-BE49-F238E27FC236}">
                <a16:creationId xmlns:a16="http://schemas.microsoft.com/office/drawing/2014/main" id="{1EB8AD1B-3218-BA63-9E40-3A236A745863}"/>
              </a:ext>
            </a:extLst>
          </p:cNvPr>
          <p:cNvSpPr>
            <a:spLocks noChangeArrowheads="1"/>
          </p:cNvSpPr>
          <p:nvPr/>
        </p:nvSpPr>
        <p:spPr bwMode="auto">
          <a:xfrm>
            <a:off x="611560" y="1524001"/>
            <a:ext cx="8280920" cy="4647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Chemicals for immediately forthcoming</a:t>
            </a:r>
            <a:br>
              <a:rPr lang="en-US" altLang="en-US" sz="3200" dirty="0"/>
            </a:br>
            <a:r>
              <a:rPr lang="en-US" altLang="en-US" sz="3200" dirty="0"/>
              <a:t>  experiments only</a:t>
            </a:r>
          </a:p>
          <a:p>
            <a:pPr>
              <a:spcAft>
                <a:spcPts val="1200"/>
              </a:spcAft>
            </a:pPr>
            <a:r>
              <a:rPr lang="en-US" altLang="en-US" sz="3200" dirty="0"/>
              <a:t>• Good ergonomics</a:t>
            </a:r>
          </a:p>
          <a:p>
            <a:pPr>
              <a:spcAft>
                <a:spcPts val="1200"/>
              </a:spcAft>
            </a:pPr>
            <a:r>
              <a:rPr lang="en-US" altLang="en-US" sz="3200" dirty="0"/>
              <a:t>• Labelling according to GHS</a:t>
            </a:r>
          </a:p>
          <a:p>
            <a:pPr>
              <a:spcAft>
                <a:spcPts val="1200"/>
              </a:spcAft>
            </a:pPr>
            <a:r>
              <a:rPr lang="en-US" altLang="en-US" sz="3200" dirty="0"/>
              <a:t>• Separate chemical waste containers for</a:t>
            </a:r>
            <a:br>
              <a:rPr lang="en-US" altLang="en-US" sz="3200" dirty="0"/>
            </a:br>
            <a:r>
              <a:rPr lang="en-US" altLang="en-US" sz="3200" dirty="0"/>
              <a:t>  each heavy metal, non-halogenated</a:t>
            </a:r>
            <a:br>
              <a:rPr lang="en-US" altLang="en-US" sz="3200" dirty="0"/>
            </a:br>
            <a:r>
              <a:rPr lang="en-US" altLang="en-US" sz="3200" dirty="0"/>
              <a:t>  organics, . .</a:t>
            </a:r>
          </a:p>
          <a:p>
            <a:pPr>
              <a:spcAft>
                <a:spcPts val="1200"/>
              </a:spcAft>
            </a:pPr>
            <a:r>
              <a:rPr lang="en-US" altLang="en-US" sz="3200" dirty="0"/>
              <a:t>• Keep locked when no staff present </a:t>
            </a:r>
          </a:p>
        </p:txBody>
      </p:sp>
    </p:spTree>
    <p:extLst>
      <p:ext uri="{BB962C8B-B14F-4D97-AF65-F5344CB8AC3E}">
        <p14:creationId xmlns:p14="http://schemas.microsoft.com/office/powerpoint/2010/main" val="1193172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55D78-CFD1-97DB-3E7F-DF6A888D632B}"/>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6E511E3D-77B6-80E7-7276-835449E2C642}"/>
              </a:ext>
            </a:extLst>
          </p:cNvPr>
          <p:cNvSpPr>
            <a:spLocks noGrp="1" noChangeArrowheads="1"/>
          </p:cNvSpPr>
          <p:nvPr>
            <p:ph type="body" idx="1"/>
          </p:nvPr>
        </p:nvSpPr>
        <p:spPr>
          <a:xfrm>
            <a:off x="2087724" y="620688"/>
            <a:ext cx="4968552" cy="609600"/>
          </a:xfrm>
        </p:spPr>
        <p:txBody>
          <a:bodyPr/>
          <a:lstStyle/>
          <a:p>
            <a:pPr eaLnBrk="1" hangingPunct="1">
              <a:buFontTx/>
              <a:buNone/>
            </a:pPr>
            <a:r>
              <a:rPr lang="en-US" altLang="en-US" sz="3600" dirty="0"/>
              <a:t>Help from </a:t>
            </a:r>
            <a:r>
              <a:rPr lang="en-US" altLang="en-US" sz="3600" dirty="0" err="1"/>
              <a:t>RiskAssess</a:t>
            </a:r>
            <a:endParaRPr lang="en-US" altLang="en-US" sz="3600" dirty="0"/>
          </a:p>
        </p:txBody>
      </p:sp>
      <p:sp>
        <p:nvSpPr>
          <p:cNvPr id="19458" name="Rectangle 11">
            <a:extLst>
              <a:ext uri="{FF2B5EF4-FFF2-40B4-BE49-F238E27FC236}">
                <a16:creationId xmlns:a16="http://schemas.microsoft.com/office/drawing/2014/main" id="{A419C821-E9A0-4204-DE9C-0A4EBBE208C6}"/>
              </a:ext>
            </a:extLst>
          </p:cNvPr>
          <p:cNvSpPr>
            <a:spLocks noChangeArrowheads="1"/>
          </p:cNvSpPr>
          <p:nvPr/>
        </p:nvSpPr>
        <p:spPr bwMode="auto">
          <a:xfrm>
            <a:off x="611560" y="1524001"/>
            <a:ext cx="7992888" cy="43088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Identification of Dangerous Goods</a:t>
            </a:r>
          </a:p>
          <a:p>
            <a:pPr>
              <a:spcAft>
                <a:spcPts val="1200"/>
              </a:spcAft>
            </a:pPr>
            <a:r>
              <a:rPr lang="en-US" altLang="en-US" sz="3200" dirty="0"/>
              <a:t>• Standard handling procedures</a:t>
            </a:r>
          </a:p>
          <a:p>
            <a:pPr>
              <a:spcAft>
                <a:spcPts val="1200"/>
              </a:spcAft>
            </a:pPr>
            <a:r>
              <a:rPr lang="en-US" altLang="en-US" sz="3200" dirty="0"/>
              <a:t>• Understanding potential hazards</a:t>
            </a:r>
          </a:p>
          <a:p>
            <a:pPr>
              <a:spcAft>
                <a:spcPts val="1200"/>
              </a:spcAft>
            </a:pPr>
            <a:r>
              <a:rPr lang="en-US" altLang="en-US" sz="3200" dirty="0"/>
              <a:t>• Labelling of chemicals according to GHS</a:t>
            </a:r>
          </a:p>
          <a:p>
            <a:pPr>
              <a:spcAft>
                <a:spcPts val="1200"/>
              </a:spcAft>
            </a:pPr>
            <a:r>
              <a:rPr lang="en-US" altLang="en-US" sz="3200" dirty="0"/>
              <a:t>• Labelling of chemical wastes</a:t>
            </a:r>
          </a:p>
          <a:p>
            <a:pPr>
              <a:spcAft>
                <a:spcPts val="1200"/>
              </a:spcAft>
            </a:pPr>
            <a:r>
              <a:rPr lang="en-US" altLang="en-US" sz="3200" dirty="0">
                <a:highlight>
                  <a:srgbClr val="00FF00"/>
                </a:highlight>
              </a:rPr>
              <a:t>• Chemical inventory and chemical register</a:t>
            </a:r>
            <a:br>
              <a:rPr lang="en-US" altLang="en-US" sz="3200" dirty="0">
                <a:highlight>
                  <a:srgbClr val="00FF00"/>
                </a:highlight>
              </a:rPr>
            </a:br>
            <a:r>
              <a:rPr lang="en-US" altLang="en-US" sz="3200" dirty="0">
                <a:highlight>
                  <a:srgbClr val="00FF00"/>
                </a:highlight>
              </a:rPr>
              <a:t>  with SDS management</a:t>
            </a:r>
          </a:p>
        </p:txBody>
      </p:sp>
    </p:spTree>
    <p:extLst>
      <p:ext uri="{BB962C8B-B14F-4D97-AF65-F5344CB8AC3E}">
        <p14:creationId xmlns:p14="http://schemas.microsoft.com/office/powerpoint/2010/main" val="3711387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75FF9014-EA25-4C48-9DD1-252B1CE926E6}"/>
              </a:ext>
            </a:extLst>
          </p:cNvPr>
          <p:cNvSpPr>
            <a:spLocks noGrp="1" noChangeArrowheads="1"/>
          </p:cNvSpPr>
          <p:nvPr>
            <p:ph type="title"/>
          </p:nvPr>
        </p:nvSpPr>
        <p:spPr>
          <a:xfrm>
            <a:off x="719572" y="225641"/>
            <a:ext cx="7704856" cy="864096"/>
          </a:xfrm>
        </p:spPr>
        <p:txBody>
          <a:bodyPr/>
          <a:lstStyle/>
          <a:p>
            <a:pPr eaLnBrk="1" hangingPunct="1"/>
            <a:r>
              <a:rPr lang="en-US" altLang="en-US" sz="3600" dirty="0"/>
              <a:t>DEMONSTRATION</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3FDBBCE4-D305-404F-8A36-DD60352DBA81}"/>
              </a:ext>
            </a:extLst>
          </p:cNvPr>
          <p:cNvSpPr>
            <a:spLocks noChangeArrowheads="1"/>
          </p:cNvSpPr>
          <p:nvPr/>
        </p:nvSpPr>
        <p:spPr bwMode="auto">
          <a:xfrm>
            <a:off x="2087724" y="947547"/>
            <a:ext cx="5400600" cy="3244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50000"/>
              </a:lnSpc>
            </a:pPr>
            <a:r>
              <a:rPr lang="en-AU" altLang="en-US" sz="2800" dirty="0"/>
              <a:t>• Learning resources</a:t>
            </a:r>
          </a:p>
          <a:p>
            <a:pPr>
              <a:lnSpc>
                <a:spcPct val="150000"/>
              </a:lnSpc>
            </a:pPr>
            <a:r>
              <a:rPr lang="en-AU" altLang="en-US" sz="2800" dirty="0"/>
              <a:t>• Examples</a:t>
            </a:r>
          </a:p>
          <a:p>
            <a:pPr>
              <a:lnSpc>
                <a:spcPct val="150000"/>
              </a:lnSpc>
            </a:pPr>
            <a:r>
              <a:rPr lang="en-AU" altLang="en-US" sz="2800" dirty="0"/>
              <a:t>• Labelling, inc. chemical wastes</a:t>
            </a:r>
          </a:p>
          <a:p>
            <a:pPr>
              <a:lnSpc>
                <a:spcPct val="150000"/>
              </a:lnSpc>
            </a:pPr>
            <a:r>
              <a:rPr lang="en-AU" altLang="en-US" sz="2800" dirty="0"/>
              <a:t>• Chemical inventory/register </a:t>
            </a:r>
            <a:br>
              <a:rPr lang="en-AU" altLang="en-US" sz="2800" dirty="0"/>
            </a:br>
            <a:r>
              <a:rPr lang="en-AU" altLang="en-US" sz="2800" dirty="0"/>
              <a:t>  + SDS management</a:t>
            </a:r>
            <a:endParaRPr lang="en-US" altLang="en-US" sz="2800" dirty="0"/>
          </a:p>
        </p:txBody>
      </p:sp>
      <p:sp>
        <p:nvSpPr>
          <p:cNvPr id="2" name="Rectangle 2">
            <a:extLst>
              <a:ext uri="{FF2B5EF4-FFF2-40B4-BE49-F238E27FC236}">
                <a16:creationId xmlns:a16="http://schemas.microsoft.com/office/drawing/2014/main" id="{AB225D1F-827A-2758-5138-22C621A4A635}"/>
              </a:ext>
            </a:extLst>
          </p:cNvPr>
          <p:cNvSpPr txBox="1">
            <a:spLocks noChangeArrowheads="1"/>
          </p:cNvSpPr>
          <p:nvPr/>
        </p:nvSpPr>
        <p:spPr bwMode="auto">
          <a:xfrm>
            <a:off x="755576" y="4481498"/>
            <a:ext cx="7704856"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sz="3600" kern="0" dirty="0"/>
              <a:t>QUESTIONS</a:t>
            </a:r>
            <a:endParaRPr lang="en-US" altLang="en-US" sz="2000" kern="0" dirty="0">
              <a:solidFill>
                <a:srgbClr val="0070C0"/>
              </a:solidFill>
            </a:endParaRPr>
          </a:p>
        </p:txBody>
      </p:sp>
      <p:sp>
        <p:nvSpPr>
          <p:cNvPr id="3" name="Rectangle 36">
            <a:extLst>
              <a:ext uri="{FF2B5EF4-FFF2-40B4-BE49-F238E27FC236}">
                <a16:creationId xmlns:a16="http://schemas.microsoft.com/office/drawing/2014/main" id="{E271B10B-43AF-DE6B-4FAD-8926E0DF7987}"/>
              </a:ext>
            </a:extLst>
          </p:cNvPr>
          <p:cNvSpPr>
            <a:spLocks noChangeArrowheads="1"/>
          </p:cNvSpPr>
          <p:nvPr/>
        </p:nvSpPr>
        <p:spPr bwMode="auto">
          <a:xfrm>
            <a:off x="2483768" y="5085184"/>
            <a:ext cx="4608512" cy="1169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50000"/>
              </a:lnSpc>
            </a:pPr>
            <a:r>
              <a:rPr lang="en-AU" altLang="en-US" sz="2800" dirty="0" err="1"/>
              <a:t>team@riskassess.com.au</a:t>
            </a:r>
            <a:endParaRPr lang="en-AU" altLang="en-US" sz="2800" dirty="0"/>
          </a:p>
          <a:p>
            <a:endParaRPr lang="en-US" altLang="en-US" sz="2800" dirty="0"/>
          </a:p>
        </p:txBody>
      </p:sp>
    </p:spTree>
    <p:extLst>
      <p:ext uri="{BB962C8B-B14F-4D97-AF65-F5344CB8AC3E}">
        <p14:creationId xmlns:p14="http://schemas.microsoft.com/office/powerpoint/2010/main" val="208621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89F8B304-8EFB-9744-BB35-F57F5514FAB8}"/>
              </a:ext>
            </a:extLst>
          </p:cNvPr>
          <p:cNvSpPr>
            <a:spLocks noGrp="1" noChangeArrowheads="1"/>
          </p:cNvSpPr>
          <p:nvPr>
            <p:ph type="body" idx="1"/>
          </p:nvPr>
        </p:nvSpPr>
        <p:spPr>
          <a:xfrm>
            <a:off x="827584" y="912279"/>
            <a:ext cx="8061077" cy="5903862"/>
          </a:xfrm>
        </p:spPr>
        <p:txBody>
          <a:bodyPr/>
          <a:lstStyle/>
          <a:p>
            <a:pPr marL="0" indent="0">
              <a:spcBef>
                <a:spcPts val="1000"/>
              </a:spcBef>
              <a:buNone/>
            </a:pPr>
            <a:r>
              <a:rPr lang="en-US" altLang="en-US" sz="2400" b="1" dirty="0"/>
              <a:t>Chemical Store</a:t>
            </a:r>
          </a:p>
          <a:p>
            <a:pPr marL="0" indent="0">
              <a:spcBef>
                <a:spcPts val="1000"/>
              </a:spcBef>
              <a:buNone/>
            </a:pPr>
            <a:r>
              <a:rPr lang="en-US" altLang="en-US" sz="2400" dirty="0"/>
              <a:t>• Bulk chemical storage of Dangerous Goods</a:t>
            </a:r>
          </a:p>
          <a:p>
            <a:pPr marL="0" indent="0">
              <a:spcBef>
                <a:spcPts val="1000"/>
              </a:spcBef>
              <a:buNone/>
            </a:pPr>
            <a:r>
              <a:rPr lang="en-US" altLang="en-US" sz="2400" dirty="0"/>
              <a:t>• Segregate Dangerous Goods according to Classes</a:t>
            </a:r>
          </a:p>
          <a:p>
            <a:pPr marL="0" indent="0">
              <a:spcBef>
                <a:spcPts val="1000"/>
              </a:spcBef>
              <a:buNone/>
            </a:pPr>
            <a:r>
              <a:rPr lang="en-US" altLang="en-US" sz="2400" dirty="0"/>
              <a:t>• Original labelling according to GHS</a:t>
            </a:r>
          </a:p>
          <a:p>
            <a:pPr marL="0" indent="0">
              <a:spcBef>
                <a:spcPts val="1000"/>
              </a:spcBef>
              <a:buNone/>
            </a:pPr>
            <a:endParaRPr lang="en-US" altLang="en-US" sz="2400" dirty="0"/>
          </a:p>
          <a:p>
            <a:pPr marL="0" indent="0">
              <a:spcBef>
                <a:spcPts val="1000"/>
              </a:spcBef>
              <a:buNone/>
            </a:pPr>
            <a:r>
              <a:rPr lang="en-US" altLang="en-US" sz="2400" b="1" dirty="0"/>
              <a:t>Prep room</a:t>
            </a:r>
          </a:p>
          <a:p>
            <a:pPr marL="0" indent="0">
              <a:spcBef>
                <a:spcPts val="1000"/>
              </a:spcBef>
              <a:buNone/>
            </a:pPr>
            <a:r>
              <a:rPr lang="en-US" altLang="en-US" sz="2400" dirty="0"/>
              <a:t>• Minimum chemicals, as needed</a:t>
            </a:r>
          </a:p>
          <a:p>
            <a:pPr marL="0" indent="0">
              <a:spcBef>
                <a:spcPts val="1000"/>
              </a:spcBef>
              <a:buNone/>
            </a:pPr>
            <a:r>
              <a:rPr lang="en-US" altLang="en-US" sz="2400" dirty="0"/>
              <a:t>• Label Hazardous Chemicals according to GHS</a:t>
            </a:r>
          </a:p>
          <a:p>
            <a:pPr marL="0" indent="0">
              <a:spcBef>
                <a:spcPts val="1000"/>
              </a:spcBef>
              <a:buNone/>
            </a:pPr>
            <a:endParaRPr lang="en-US" altLang="en-US" sz="2400" dirty="0"/>
          </a:p>
          <a:p>
            <a:pPr marL="0" indent="0">
              <a:spcBef>
                <a:spcPts val="1000"/>
              </a:spcBef>
              <a:buNone/>
            </a:pPr>
            <a:r>
              <a:rPr lang="en-US" altLang="en-US" sz="2400" b="1" dirty="0"/>
              <a:t>Laboratories</a:t>
            </a:r>
          </a:p>
          <a:p>
            <a:pPr marL="0" indent="0">
              <a:spcBef>
                <a:spcPts val="1000"/>
              </a:spcBef>
              <a:buNone/>
            </a:pPr>
            <a:r>
              <a:rPr lang="en-US" altLang="en-US" sz="2400" dirty="0"/>
              <a:t>• Chemicals for immediately forthcoming experiments</a:t>
            </a:r>
          </a:p>
          <a:p>
            <a:pPr marL="0" indent="0">
              <a:spcBef>
                <a:spcPts val="1000"/>
              </a:spcBef>
              <a:buNone/>
            </a:pPr>
            <a:r>
              <a:rPr lang="en-US" altLang="en-US" sz="2400" dirty="0"/>
              <a:t>• Label Hazardous Chemicals according to GHS</a:t>
            </a:r>
          </a:p>
        </p:txBody>
      </p:sp>
      <p:sp>
        <p:nvSpPr>
          <p:cNvPr id="24577" name="Rectangle 2">
            <a:extLst>
              <a:ext uri="{FF2B5EF4-FFF2-40B4-BE49-F238E27FC236}">
                <a16:creationId xmlns:a16="http://schemas.microsoft.com/office/drawing/2014/main" id="{19C9E806-2491-8541-8825-63D115FE7488}"/>
              </a:ext>
            </a:extLst>
          </p:cNvPr>
          <p:cNvSpPr>
            <a:spLocks noGrp="1" noChangeArrowheads="1"/>
          </p:cNvSpPr>
          <p:nvPr>
            <p:ph type="title"/>
          </p:nvPr>
        </p:nvSpPr>
        <p:spPr>
          <a:xfrm>
            <a:off x="684213" y="260350"/>
            <a:ext cx="7772400" cy="515938"/>
          </a:xfrm>
        </p:spPr>
        <p:txBody>
          <a:bodyPr/>
          <a:lstStyle/>
          <a:p>
            <a:pPr eaLnBrk="1" hangingPunct="1"/>
            <a:r>
              <a:rPr lang="en-US" altLang="en-US" sz="3600" dirty="0">
                <a:solidFill>
                  <a:schemeClr val="tx1"/>
                </a:solidFill>
              </a:rPr>
              <a:t>Chemicals in Science</a:t>
            </a:r>
            <a:endParaRPr lang="en-US" altLang="en-US" sz="4800" dirty="0">
              <a:solidFill>
                <a:schemeClr val="tx1"/>
              </a:solidFill>
            </a:endParaRPr>
          </a:p>
        </p:txBody>
      </p:sp>
    </p:spTree>
    <p:extLst>
      <p:ext uri="{BB962C8B-B14F-4D97-AF65-F5344CB8AC3E}">
        <p14:creationId xmlns:p14="http://schemas.microsoft.com/office/powerpoint/2010/main" val="192515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F0513636-EC58-2142-B4A7-85BDBC0A367F}"/>
              </a:ext>
            </a:extLst>
          </p:cNvPr>
          <p:cNvSpPr>
            <a:spLocks noGrp="1" noChangeArrowheads="1"/>
          </p:cNvSpPr>
          <p:nvPr>
            <p:ph type="title"/>
          </p:nvPr>
        </p:nvSpPr>
        <p:spPr>
          <a:xfrm>
            <a:off x="1043608" y="1412776"/>
            <a:ext cx="7886237" cy="4968552"/>
          </a:xfrm>
        </p:spPr>
        <p:txBody>
          <a:bodyPr/>
          <a:lstStyle/>
          <a:p>
            <a:pPr algn="l" eaLnBrk="1" hangingPunct="1"/>
            <a:r>
              <a:rPr lang="en-US" altLang="en-US" sz="3200" dirty="0">
                <a:highlight>
                  <a:srgbClr val="00FFFF"/>
                </a:highlight>
              </a:rPr>
              <a:t>What are Dangerous Goods?</a:t>
            </a:r>
            <a:br>
              <a:rPr lang="en-US" altLang="en-US" sz="3200" dirty="0"/>
            </a:br>
            <a:r>
              <a:rPr lang="en-US" altLang="en-US" sz="2800" dirty="0"/>
              <a:t>And what are its Classes?</a:t>
            </a:r>
            <a:br>
              <a:rPr lang="en-US" altLang="en-US" sz="3200" dirty="0"/>
            </a:br>
            <a:br>
              <a:rPr lang="en-US" altLang="en-US" sz="3200" dirty="0"/>
            </a:br>
            <a:r>
              <a:rPr lang="en-US" altLang="en-US" sz="3200" dirty="0">
                <a:highlight>
                  <a:srgbClr val="00FFFF"/>
                </a:highlight>
              </a:rPr>
              <a:t>What is the GHS?</a:t>
            </a:r>
            <a:r>
              <a:rPr lang="en-US" altLang="en-US" sz="3600" dirty="0">
                <a:highlight>
                  <a:srgbClr val="00FFFF"/>
                </a:highlight>
              </a:rPr>
              <a:t> </a:t>
            </a:r>
            <a:br>
              <a:rPr lang="en-US" altLang="en-US" sz="3600" dirty="0"/>
            </a:br>
            <a:r>
              <a:rPr lang="en-US" altLang="en-US" sz="2800" dirty="0"/>
              <a:t>And what do the letters mean?</a:t>
            </a:r>
            <a:br>
              <a:rPr lang="en-US" altLang="en-US" sz="3200" dirty="0"/>
            </a:br>
            <a:br>
              <a:rPr lang="en-US" altLang="en-US" sz="3200" dirty="0"/>
            </a:br>
            <a:r>
              <a:rPr lang="en-US" altLang="en-US" sz="3200" dirty="0">
                <a:highlight>
                  <a:srgbClr val="00FFFF"/>
                </a:highlight>
              </a:rPr>
              <a:t>What are Hazardous Chemicals?</a:t>
            </a:r>
            <a:br>
              <a:rPr lang="en-US" altLang="en-US" sz="3200" dirty="0"/>
            </a:br>
            <a:r>
              <a:rPr lang="en-US" altLang="en-US" sz="2800" dirty="0"/>
              <a:t>And how do they differ from Dangerous Goods?</a:t>
            </a:r>
            <a:br>
              <a:rPr lang="en-US" altLang="en-US" sz="2800" dirty="0"/>
            </a:br>
            <a:br>
              <a:rPr lang="en-US" altLang="en-US" sz="2800" dirty="0"/>
            </a:br>
            <a:r>
              <a:rPr lang="en-US" altLang="en-US" sz="3200" dirty="0">
                <a:highlight>
                  <a:srgbClr val="00FF00"/>
                </a:highlight>
              </a:rPr>
              <a:t>How do we store chemicals safely?</a:t>
            </a:r>
          </a:p>
        </p:txBody>
      </p:sp>
      <p:sp>
        <p:nvSpPr>
          <p:cNvPr id="3" name="Rectangle 2">
            <a:extLst>
              <a:ext uri="{FF2B5EF4-FFF2-40B4-BE49-F238E27FC236}">
                <a16:creationId xmlns:a16="http://schemas.microsoft.com/office/drawing/2014/main" id="{1AF7B0F4-3594-2F51-7957-3F84390B0578}"/>
              </a:ext>
            </a:extLst>
          </p:cNvPr>
          <p:cNvSpPr txBox="1">
            <a:spLocks noChangeArrowheads="1"/>
          </p:cNvSpPr>
          <p:nvPr/>
        </p:nvSpPr>
        <p:spPr bwMode="auto">
          <a:xfrm>
            <a:off x="539552" y="476672"/>
            <a:ext cx="7772400"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sz="4000" kern="0" dirty="0">
                <a:solidFill>
                  <a:schemeClr val="tx1"/>
                </a:solidFill>
              </a:rPr>
              <a:t>Questions</a:t>
            </a:r>
          </a:p>
        </p:txBody>
      </p:sp>
    </p:spTree>
    <p:extLst>
      <p:ext uri="{BB962C8B-B14F-4D97-AF65-F5344CB8AC3E}">
        <p14:creationId xmlns:p14="http://schemas.microsoft.com/office/powerpoint/2010/main" val="128118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3F25E-B86F-1042-8AB2-D1424A3BCFCB}"/>
              </a:ext>
            </a:extLst>
          </p:cNvPr>
          <p:cNvSpPr>
            <a:spLocks noGrp="1"/>
          </p:cNvSpPr>
          <p:nvPr>
            <p:ph type="title"/>
          </p:nvPr>
        </p:nvSpPr>
        <p:spPr>
          <a:xfrm>
            <a:off x="683568" y="116632"/>
            <a:ext cx="7772400" cy="1143000"/>
          </a:xfrm>
        </p:spPr>
        <p:txBody>
          <a:bodyPr/>
          <a:lstStyle/>
          <a:p>
            <a:r>
              <a:rPr lang="en-US" sz="3600" dirty="0"/>
              <a:t>Dangerous Goods</a:t>
            </a:r>
          </a:p>
        </p:txBody>
      </p:sp>
      <p:sp>
        <p:nvSpPr>
          <p:cNvPr id="3" name="Content Placeholder 2">
            <a:extLst>
              <a:ext uri="{FF2B5EF4-FFF2-40B4-BE49-F238E27FC236}">
                <a16:creationId xmlns:a16="http://schemas.microsoft.com/office/drawing/2014/main" id="{2A0C8A34-A5E0-6045-A1B8-DFD903E36242}"/>
              </a:ext>
            </a:extLst>
          </p:cNvPr>
          <p:cNvSpPr>
            <a:spLocks noGrp="1"/>
          </p:cNvSpPr>
          <p:nvPr>
            <p:ph idx="1"/>
          </p:nvPr>
        </p:nvSpPr>
        <p:spPr>
          <a:xfrm>
            <a:off x="899592" y="1287096"/>
            <a:ext cx="8060432" cy="4302144"/>
          </a:xfrm>
        </p:spPr>
        <p:txBody>
          <a:bodyPr/>
          <a:lstStyle/>
          <a:p>
            <a:pPr marL="0" indent="0">
              <a:spcAft>
                <a:spcPts val="1200"/>
              </a:spcAft>
              <a:buNone/>
            </a:pPr>
            <a:r>
              <a:rPr lang="en-US" sz="2800" dirty="0">
                <a:highlight>
                  <a:srgbClr val="00FFFF"/>
                </a:highlight>
              </a:rPr>
              <a:t>Concept developed to allow safe transport of chemicals within and between countries</a:t>
            </a:r>
            <a:endParaRPr lang="en-US" sz="2800" dirty="0"/>
          </a:p>
          <a:p>
            <a:pPr marL="0" indent="0">
              <a:spcAft>
                <a:spcPts val="1200"/>
              </a:spcAft>
              <a:buNone/>
            </a:pPr>
            <a:r>
              <a:rPr lang="en-US" sz="2800" dirty="0"/>
              <a:t>Focus on physical properties of chemicals for</a:t>
            </a:r>
            <a:br>
              <a:rPr lang="en-US" sz="2800" dirty="0"/>
            </a:br>
            <a:r>
              <a:rPr lang="en-US" sz="2800" dirty="0"/>
              <a:t>• fire, spillage, corrosion, toxic gas release, . . .</a:t>
            </a:r>
          </a:p>
          <a:p>
            <a:pPr marL="0" indent="0">
              <a:spcAft>
                <a:spcPts val="1200"/>
              </a:spcAft>
              <a:buNone/>
            </a:pPr>
            <a:r>
              <a:rPr lang="en-US" sz="2800" dirty="0"/>
              <a:t>DGs listed in Australian Dangerous Goods Code*</a:t>
            </a:r>
          </a:p>
          <a:p>
            <a:pPr marL="0" indent="0">
              <a:spcAft>
                <a:spcPts val="1200"/>
              </a:spcAft>
              <a:buNone/>
            </a:pPr>
            <a:r>
              <a:rPr lang="en-US" sz="2800" dirty="0"/>
              <a:t>Chemical storage is seen as a stage in the transport of chemicals, so a school chemical store must follow Dangerous Goods regulations</a:t>
            </a:r>
          </a:p>
        </p:txBody>
      </p:sp>
      <p:sp>
        <p:nvSpPr>
          <p:cNvPr id="4" name="Rectangle 36">
            <a:extLst>
              <a:ext uri="{FF2B5EF4-FFF2-40B4-BE49-F238E27FC236}">
                <a16:creationId xmlns:a16="http://schemas.microsoft.com/office/drawing/2014/main" id="{0F63E2A9-F2A4-E1F9-13B8-2C5DD91C33A2}"/>
              </a:ext>
            </a:extLst>
          </p:cNvPr>
          <p:cNvSpPr>
            <a:spLocks noChangeArrowheads="1"/>
          </p:cNvSpPr>
          <p:nvPr/>
        </p:nvSpPr>
        <p:spPr bwMode="auto">
          <a:xfrm>
            <a:off x="899592" y="5877272"/>
            <a:ext cx="7920880" cy="646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t>*National Transport Commission, “Australian Code for the Transport of</a:t>
            </a:r>
            <a:br>
              <a:rPr lang="en-US" altLang="en-US" sz="1800" dirty="0"/>
            </a:br>
            <a:r>
              <a:rPr lang="en-US" altLang="en-US" sz="1800" dirty="0"/>
              <a:t> Dangerous Goods by Road &amp; Rail”, Edition 7.9, 2024</a:t>
            </a:r>
          </a:p>
        </p:txBody>
      </p:sp>
    </p:spTree>
    <p:extLst>
      <p:ext uri="{BB962C8B-B14F-4D97-AF65-F5344CB8AC3E}">
        <p14:creationId xmlns:p14="http://schemas.microsoft.com/office/powerpoint/2010/main" val="397885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E1E8C-8994-C70C-C78C-01FC0C02C0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48FC54-3E2E-2C80-2D43-06AE5C3B2AA6}"/>
              </a:ext>
            </a:extLst>
          </p:cNvPr>
          <p:cNvSpPr>
            <a:spLocks noGrp="1"/>
          </p:cNvSpPr>
          <p:nvPr>
            <p:ph idx="1"/>
          </p:nvPr>
        </p:nvSpPr>
        <p:spPr>
          <a:xfrm>
            <a:off x="705508" y="764704"/>
            <a:ext cx="8348464" cy="5976664"/>
          </a:xfrm>
        </p:spPr>
        <p:txBody>
          <a:bodyPr/>
          <a:lstStyle/>
          <a:p>
            <a:pPr marL="0" indent="0">
              <a:buNone/>
            </a:pPr>
            <a:r>
              <a:rPr lang="en-AU" sz="1600" dirty="0"/>
              <a:t>Class 1  Explosive substances and articles</a:t>
            </a:r>
            <a:endParaRPr lang="en-US" sz="1600" dirty="0"/>
          </a:p>
          <a:p>
            <a:pPr marL="0" indent="0">
              <a:buNone/>
            </a:pPr>
            <a:r>
              <a:rPr lang="en-AU" sz="1600" dirty="0"/>
              <a:t>Class 2  Gases</a:t>
            </a:r>
            <a:endParaRPr lang="en-US" sz="1600" dirty="0"/>
          </a:p>
          <a:p>
            <a:pPr marL="0" indent="0">
              <a:buNone/>
            </a:pPr>
            <a:r>
              <a:rPr lang="en-AU" sz="1600" dirty="0"/>
              <a:t>              2.1	Flammable gases</a:t>
            </a:r>
            <a:endParaRPr lang="en-US" sz="1600" dirty="0"/>
          </a:p>
          <a:p>
            <a:pPr marL="0" indent="0">
              <a:buNone/>
            </a:pPr>
            <a:r>
              <a:rPr lang="en-AU" sz="1600" dirty="0"/>
              <a:t>              2.2	Non-flammable, non-toxic gases</a:t>
            </a:r>
            <a:endParaRPr lang="en-US" sz="1600" dirty="0"/>
          </a:p>
          <a:p>
            <a:pPr marL="0" indent="0">
              <a:buNone/>
            </a:pPr>
            <a:r>
              <a:rPr lang="en-AU" sz="1600" dirty="0"/>
              <a:t>              2.3	Toxic gases</a:t>
            </a:r>
            <a:endParaRPr lang="en-US" sz="1600" dirty="0"/>
          </a:p>
          <a:p>
            <a:pPr marL="0" indent="0">
              <a:buNone/>
            </a:pPr>
            <a:r>
              <a:rPr lang="en-AU" sz="1600" dirty="0"/>
              <a:t>Class 3   </a:t>
            </a:r>
            <a:r>
              <a:rPr lang="en-AU" sz="1600" dirty="0">
                <a:highlight>
                  <a:srgbClr val="FFFF00"/>
                </a:highlight>
              </a:rPr>
              <a:t>Flammable liquids</a:t>
            </a:r>
            <a:endParaRPr lang="en-US" sz="1600" dirty="0">
              <a:highlight>
                <a:srgbClr val="FFFF00"/>
              </a:highlight>
            </a:endParaRPr>
          </a:p>
          <a:p>
            <a:pPr marL="0" indent="0">
              <a:buNone/>
            </a:pPr>
            <a:r>
              <a:rPr lang="en-AU" sz="1600" dirty="0"/>
              <a:t>Class 4   Flammable solids</a:t>
            </a:r>
            <a:endParaRPr lang="en-US" sz="1600" dirty="0"/>
          </a:p>
          <a:p>
            <a:pPr marL="0" indent="0">
              <a:buNone/>
            </a:pPr>
            <a:r>
              <a:rPr lang="en-AU" sz="1600" dirty="0"/>
              <a:t>              4.1	</a:t>
            </a:r>
            <a:r>
              <a:rPr lang="en-AU" sz="1600" dirty="0">
                <a:highlight>
                  <a:srgbClr val="FFFF00"/>
                </a:highlight>
              </a:rPr>
              <a:t>Flammable solids</a:t>
            </a:r>
            <a:r>
              <a:rPr lang="en-AU" sz="1600" dirty="0"/>
              <a:t>, self-reactive substances, polymerizing substances</a:t>
            </a:r>
            <a:endParaRPr lang="en-US" sz="1600" dirty="0"/>
          </a:p>
          <a:p>
            <a:pPr marL="0" indent="0">
              <a:buNone/>
            </a:pPr>
            <a:r>
              <a:rPr lang="en-AU" sz="1600" dirty="0"/>
              <a:t>                                and solid desensitized explosives</a:t>
            </a:r>
            <a:endParaRPr lang="en-US" sz="1600" dirty="0"/>
          </a:p>
          <a:p>
            <a:pPr marL="0" indent="0">
              <a:buNone/>
            </a:pPr>
            <a:r>
              <a:rPr lang="en-AU" sz="1600" dirty="0"/>
              <a:t>              4.2	Substances liable to spontaneous combustion</a:t>
            </a:r>
            <a:endParaRPr lang="en-US" sz="1600" dirty="0"/>
          </a:p>
          <a:p>
            <a:pPr marL="0" indent="0">
              <a:buNone/>
            </a:pPr>
            <a:r>
              <a:rPr lang="en-AU" sz="1600" dirty="0"/>
              <a:t>              4.3	</a:t>
            </a:r>
            <a:r>
              <a:rPr lang="en-AU" sz="1600" dirty="0">
                <a:highlight>
                  <a:srgbClr val="FFFF00"/>
                </a:highlight>
              </a:rPr>
              <a:t>Substances which, in contact with water, emit flammable gases</a:t>
            </a:r>
            <a:endParaRPr lang="en-US" sz="1600" dirty="0">
              <a:highlight>
                <a:srgbClr val="FFFF00"/>
              </a:highlight>
            </a:endParaRPr>
          </a:p>
          <a:p>
            <a:pPr marL="0" indent="0">
              <a:buNone/>
            </a:pPr>
            <a:r>
              <a:rPr lang="en-AU" sz="1600" dirty="0"/>
              <a:t>Class 5   Oxidizing substances and organic peroxides</a:t>
            </a:r>
            <a:endParaRPr lang="en-US" sz="1600" dirty="0"/>
          </a:p>
          <a:p>
            <a:pPr marL="0" indent="0">
              <a:buNone/>
            </a:pPr>
            <a:r>
              <a:rPr lang="en-AU" sz="1600" dirty="0"/>
              <a:t>               5.1	</a:t>
            </a:r>
            <a:r>
              <a:rPr lang="en-AU" sz="1600" dirty="0">
                <a:highlight>
                  <a:srgbClr val="FFFF00"/>
                </a:highlight>
              </a:rPr>
              <a:t>Oxidizing substances</a:t>
            </a:r>
            <a:endParaRPr lang="en-US" sz="1600" dirty="0">
              <a:highlight>
                <a:srgbClr val="FFFF00"/>
              </a:highlight>
            </a:endParaRPr>
          </a:p>
          <a:p>
            <a:pPr marL="0" indent="0">
              <a:buNone/>
            </a:pPr>
            <a:r>
              <a:rPr lang="en-AU" sz="1600" dirty="0"/>
              <a:t>               5.2	Organic peroxides</a:t>
            </a:r>
            <a:endParaRPr lang="en-US" sz="1600" dirty="0"/>
          </a:p>
          <a:p>
            <a:pPr marL="0" indent="0">
              <a:buNone/>
            </a:pPr>
            <a:r>
              <a:rPr lang="en-AU" sz="1600" dirty="0"/>
              <a:t>Class 6   Toxic and infectious substances</a:t>
            </a:r>
            <a:endParaRPr lang="en-US" sz="1600" dirty="0"/>
          </a:p>
          <a:p>
            <a:pPr marL="0" indent="0">
              <a:buNone/>
            </a:pPr>
            <a:r>
              <a:rPr lang="en-AU" sz="1600" dirty="0"/>
              <a:t>               6.1	</a:t>
            </a:r>
            <a:r>
              <a:rPr lang="en-AU" sz="1600" dirty="0">
                <a:highlight>
                  <a:srgbClr val="FFFF00"/>
                </a:highlight>
              </a:rPr>
              <a:t>Toxic substances</a:t>
            </a:r>
            <a:endParaRPr lang="en-US" sz="1600" dirty="0">
              <a:highlight>
                <a:srgbClr val="FFFF00"/>
              </a:highlight>
            </a:endParaRPr>
          </a:p>
          <a:p>
            <a:pPr marL="0" indent="0">
              <a:buNone/>
            </a:pPr>
            <a:r>
              <a:rPr lang="en-AU" sz="1600" dirty="0"/>
              <a:t>               6.2	Infectious substances</a:t>
            </a:r>
            <a:endParaRPr lang="en-US" sz="1600" dirty="0"/>
          </a:p>
          <a:p>
            <a:pPr marL="0" indent="0">
              <a:buNone/>
            </a:pPr>
            <a:r>
              <a:rPr lang="en-AU" sz="1600" dirty="0"/>
              <a:t>Class 7   Radioactive material</a:t>
            </a:r>
            <a:endParaRPr lang="en-US" sz="1600" dirty="0"/>
          </a:p>
          <a:p>
            <a:pPr marL="0" indent="0">
              <a:buNone/>
            </a:pPr>
            <a:r>
              <a:rPr lang="en-AU" sz="1600" dirty="0"/>
              <a:t>Class 8   </a:t>
            </a:r>
            <a:r>
              <a:rPr lang="en-AU" sz="1600" dirty="0">
                <a:highlight>
                  <a:srgbClr val="FFFF00"/>
                </a:highlight>
              </a:rPr>
              <a:t>Corrosive substances</a:t>
            </a:r>
            <a:endParaRPr lang="en-US" sz="1600" dirty="0">
              <a:highlight>
                <a:srgbClr val="FFFF00"/>
              </a:highlight>
            </a:endParaRPr>
          </a:p>
          <a:p>
            <a:pPr marL="0" indent="0">
              <a:buNone/>
            </a:pPr>
            <a:r>
              <a:rPr lang="en-AU" sz="1600" dirty="0"/>
              <a:t>Class 9   </a:t>
            </a:r>
            <a:r>
              <a:rPr lang="en-AU" sz="1600" dirty="0">
                <a:highlight>
                  <a:srgbClr val="FFFF00"/>
                </a:highlight>
              </a:rPr>
              <a:t>Miscellaneous dangerous substances and articles</a:t>
            </a:r>
            <a:endParaRPr lang="en-US" sz="1600" dirty="0">
              <a:highlight>
                <a:srgbClr val="FFFF00"/>
              </a:highlight>
            </a:endParaRPr>
          </a:p>
        </p:txBody>
      </p:sp>
      <p:sp>
        <p:nvSpPr>
          <p:cNvPr id="5" name="Title 1">
            <a:extLst>
              <a:ext uri="{FF2B5EF4-FFF2-40B4-BE49-F238E27FC236}">
                <a16:creationId xmlns:a16="http://schemas.microsoft.com/office/drawing/2014/main" id="{929F5F58-F0A5-480F-B06F-148B40CC30A5}"/>
              </a:ext>
            </a:extLst>
          </p:cNvPr>
          <p:cNvSpPr>
            <a:spLocks noGrp="1"/>
          </p:cNvSpPr>
          <p:nvPr>
            <p:ph type="title"/>
          </p:nvPr>
        </p:nvSpPr>
        <p:spPr>
          <a:xfrm>
            <a:off x="685800" y="116632"/>
            <a:ext cx="7772400" cy="432048"/>
          </a:xfrm>
        </p:spPr>
        <p:txBody>
          <a:bodyPr/>
          <a:lstStyle/>
          <a:p>
            <a:r>
              <a:rPr lang="en-US" sz="3200" dirty="0"/>
              <a:t>Classes of Dangerous Goods</a:t>
            </a:r>
          </a:p>
        </p:txBody>
      </p:sp>
    </p:spTree>
    <p:extLst>
      <p:ext uri="{BB962C8B-B14F-4D97-AF65-F5344CB8AC3E}">
        <p14:creationId xmlns:p14="http://schemas.microsoft.com/office/powerpoint/2010/main" val="2616965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19C9E806-2491-8541-8825-63D115FE7488}"/>
              </a:ext>
            </a:extLst>
          </p:cNvPr>
          <p:cNvSpPr>
            <a:spLocks noGrp="1" noChangeArrowheads="1"/>
          </p:cNvSpPr>
          <p:nvPr>
            <p:ph type="title"/>
          </p:nvPr>
        </p:nvSpPr>
        <p:spPr>
          <a:xfrm>
            <a:off x="684213" y="36080"/>
            <a:ext cx="7772400" cy="515938"/>
          </a:xfrm>
        </p:spPr>
        <p:txBody>
          <a:bodyPr/>
          <a:lstStyle/>
          <a:p>
            <a:pPr eaLnBrk="1" hangingPunct="1"/>
            <a:r>
              <a:rPr lang="en-US" altLang="en-US" sz="3600" dirty="0">
                <a:solidFill>
                  <a:schemeClr val="tx1"/>
                </a:solidFill>
              </a:rPr>
              <a:t>Rules for Dangerous Goods</a:t>
            </a:r>
            <a:endParaRPr lang="en-US" altLang="en-US" sz="4800" dirty="0">
              <a:solidFill>
                <a:schemeClr val="tx1"/>
              </a:solidFill>
            </a:endParaRPr>
          </a:p>
        </p:txBody>
      </p:sp>
      <p:sp>
        <p:nvSpPr>
          <p:cNvPr id="24578" name="Rectangle 3">
            <a:extLst>
              <a:ext uri="{FF2B5EF4-FFF2-40B4-BE49-F238E27FC236}">
                <a16:creationId xmlns:a16="http://schemas.microsoft.com/office/drawing/2014/main" id="{89F8B304-8EFB-9744-BB35-F57F5514FAB8}"/>
              </a:ext>
            </a:extLst>
          </p:cNvPr>
          <p:cNvSpPr>
            <a:spLocks noGrp="1" noChangeArrowheads="1"/>
          </p:cNvSpPr>
          <p:nvPr>
            <p:ph type="body" idx="1"/>
          </p:nvPr>
        </p:nvSpPr>
        <p:spPr>
          <a:xfrm>
            <a:off x="323528" y="704578"/>
            <a:ext cx="8714679" cy="6117342"/>
          </a:xfrm>
        </p:spPr>
        <p:txBody>
          <a:bodyPr/>
          <a:lstStyle/>
          <a:p>
            <a:r>
              <a:rPr lang="en-US" altLang="en-US" sz="2400" dirty="0"/>
              <a:t>Packaging of chemicals appropriate to the potential hazard</a:t>
            </a:r>
            <a:br>
              <a:rPr lang="en-US" altLang="en-US" sz="2400" dirty="0"/>
            </a:br>
            <a:r>
              <a:rPr lang="en-US" altLang="en-US" sz="2400" dirty="0"/>
              <a:t>Packing Groups: I &gt; II &gt; III</a:t>
            </a:r>
            <a:br>
              <a:rPr lang="en-US" altLang="en-US" sz="2400" dirty="0"/>
            </a:br>
            <a:endParaRPr lang="en-US" altLang="en-US" sz="2400" dirty="0"/>
          </a:p>
          <a:p>
            <a:r>
              <a:rPr lang="en-US" altLang="en-US" sz="2400" dirty="0"/>
              <a:t>Labelling for transport</a:t>
            </a:r>
            <a:br>
              <a:rPr lang="en-US" altLang="en-US" sz="2400" dirty="0"/>
            </a:br>
            <a:r>
              <a:rPr lang="en-US" altLang="en-US" sz="2400" dirty="0"/>
              <a:t>Dangerous Goods Diamonds, placarding, </a:t>
            </a:r>
            <a:r>
              <a:rPr lang="en-US" altLang="en-US" sz="2400" dirty="0" err="1"/>
              <a:t>etc</a:t>
            </a:r>
            <a:br>
              <a:rPr lang="en-US" altLang="en-US" sz="2400" dirty="0"/>
            </a:br>
            <a:endParaRPr lang="en-US" altLang="en-US" sz="2400" dirty="0"/>
          </a:p>
          <a:p>
            <a:r>
              <a:rPr lang="en-US" altLang="en-US" sz="2400" dirty="0"/>
              <a:t>Segregation of Classes and Subclasses</a:t>
            </a:r>
            <a:br>
              <a:rPr lang="en-US" altLang="en-US" sz="2400" dirty="0"/>
            </a:br>
            <a:r>
              <a:rPr lang="en-US" altLang="en-US" sz="2400" dirty="0"/>
              <a:t>depending on reactive hazards</a:t>
            </a:r>
            <a:br>
              <a:rPr lang="en-US" altLang="en-US" sz="2400" dirty="0"/>
            </a:br>
            <a:r>
              <a:rPr lang="en-US" altLang="en-US" sz="2400" dirty="0"/>
              <a:t>by distance + secondary containment, e.g. cabinets, tubs</a:t>
            </a:r>
            <a:br>
              <a:rPr lang="en-US" altLang="en-US" sz="2400" dirty="0"/>
            </a:br>
            <a:endParaRPr lang="en-US" altLang="en-US" sz="2400" dirty="0">
              <a:solidFill>
                <a:srgbClr val="00B0F0"/>
              </a:solidFill>
            </a:endParaRPr>
          </a:p>
          <a:p>
            <a:r>
              <a:rPr lang="en-US" altLang="en-US" sz="2400" dirty="0">
                <a:highlight>
                  <a:srgbClr val="00FF00"/>
                </a:highlight>
              </a:rPr>
              <a:t>Minor storage </a:t>
            </a:r>
            <a:r>
              <a:rPr lang="en-US" altLang="en-US" sz="2400" dirty="0"/>
              <a:t>&lt;Placarding quantity &lt; Manifest quantity</a:t>
            </a:r>
            <a:br>
              <a:rPr lang="en-US" altLang="en-US" sz="2400" dirty="0"/>
            </a:br>
            <a:r>
              <a:rPr lang="en-US" altLang="en-US" sz="2400" dirty="0"/>
              <a:t> </a:t>
            </a:r>
            <a:endParaRPr lang="en-US" altLang="en-US" sz="2400" dirty="0">
              <a:solidFill>
                <a:srgbClr val="00B0F0"/>
              </a:solidFill>
            </a:endParaRPr>
          </a:p>
          <a:p>
            <a:r>
              <a:rPr lang="en-US" altLang="en-US" sz="2400" dirty="0"/>
              <a:t>Chemical register (for </a:t>
            </a:r>
            <a:r>
              <a:rPr lang="en-US" altLang="en-US" sz="2400" dirty="0">
                <a:highlight>
                  <a:srgbClr val="00FF00"/>
                </a:highlight>
              </a:rPr>
              <a:t>minor storage</a:t>
            </a:r>
            <a:r>
              <a:rPr lang="en-US" altLang="en-US" sz="2400" dirty="0"/>
              <a:t>)</a:t>
            </a:r>
            <a:br>
              <a:rPr lang="en-US" altLang="en-US" sz="2400" dirty="0"/>
            </a:br>
            <a:r>
              <a:rPr lang="en-US" altLang="en-US" sz="2400" dirty="0"/>
              <a:t>= list of hazardous chemicals at each storage location,</a:t>
            </a:r>
            <a:br>
              <a:rPr lang="en-US" altLang="en-US" sz="2400" dirty="0"/>
            </a:br>
            <a:r>
              <a:rPr lang="en-US" altLang="en-US" sz="2400" dirty="0"/>
              <a:t>usually with quantities, DG Classes and SDSs</a:t>
            </a:r>
          </a:p>
          <a:p>
            <a:pPr marL="0" indent="0">
              <a:buNone/>
            </a:pPr>
            <a:endParaRPr lang="en-US" altLang="en-US" sz="2400" dirty="0"/>
          </a:p>
          <a:p>
            <a:pPr marL="0" indent="0">
              <a:buNone/>
            </a:pPr>
            <a:endParaRPr lang="en-US" altLang="en-US" sz="2400" dirty="0"/>
          </a:p>
          <a:p>
            <a:pPr marL="0" indent="0">
              <a:buNone/>
            </a:pPr>
            <a:endParaRPr lang="en-US" altLang="en-US" sz="2400" dirty="0"/>
          </a:p>
        </p:txBody>
      </p:sp>
    </p:spTree>
    <p:extLst>
      <p:ext uri="{BB962C8B-B14F-4D97-AF65-F5344CB8AC3E}">
        <p14:creationId xmlns:p14="http://schemas.microsoft.com/office/powerpoint/2010/main" val="360149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C5B50-DCBA-E6AB-6CC6-7FBD9EBD5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919F9-851E-8668-5241-D69F7E48B329}"/>
              </a:ext>
            </a:extLst>
          </p:cNvPr>
          <p:cNvSpPr>
            <a:spLocks noGrp="1"/>
          </p:cNvSpPr>
          <p:nvPr>
            <p:ph type="title"/>
          </p:nvPr>
        </p:nvSpPr>
        <p:spPr>
          <a:xfrm>
            <a:off x="0" y="116632"/>
            <a:ext cx="9144000" cy="1143000"/>
          </a:xfrm>
        </p:spPr>
        <p:txBody>
          <a:bodyPr/>
          <a:lstStyle/>
          <a:p>
            <a:r>
              <a:rPr lang="en-US" sz="3600" dirty="0"/>
              <a:t>GHS</a:t>
            </a:r>
            <a:br>
              <a:rPr lang="en-US" sz="3600" dirty="0"/>
            </a:br>
            <a:r>
              <a:rPr lang="en-US" sz="2000" b="1" dirty="0"/>
              <a:t>Globally Harmonized System of Classification</a:t>
            </a:r>
            <a:br>
              <a:rPr lang="en-US" sz="2000" b="1" dirty="0"/>
            </a:br>
            <a:r>
              <a:rPr lang="en-US" sz="2000" b="1" dirty="0"/>
              <a:t> and Labelling of Chemicals</a:t>
            </a:r>
          </a:p>
        </p:txBody>
      </p:sp>
      <p:sp>
        <p:nvSpPr>
          <p:cNvPr id="3" name="Content Placeholder 2">
            <a:extLst>
              <a:ext uri="{FF2B5EF4-FFF2-40B4-BE49-F238E27FC236}">
                <a16:creationId xmlns:a16="http://schemas.microsoft.com/office/drawing/2014/main" id="{F7EAB0B6-DA7F-7B8A-BA03-757229065587}"/>
              </a:ext>
            </a:extLst>
          </p:cNvPr>
          <p:cNvSpPr>
            <a:spLocks noGrp="1"/>
          </p:cNvSpPr>
          <p:nvPr>
            <p:ph idx="1"/>
          </p:nvPr>
        </p:nvSpPr>
        <p:spPr>
          <a:xfrm>
            <a:off x="395536" y="1370040"/>
            <a:ext cx="8748464" cy="5487960"/>
          </a:xfrm>
        </p:spPr>
        <p:txBody>
          <a:bodyPr/>
          <a:lstStyle/>
          <a:p>
            <a:pPr marL="0" indent="0">
              <a:spcAft>
                <a:spcPts val="1200"/>
              </a:spcAft>
              <a:buNone/>
            </a:pPr>
            <a:r>
              <a:rPr lang="en-US" sz="2800" dirty="0">
                <a:highlight>
                  <a:srgbClr val="00FFFF"/>
                </a:highlight>
              </a:rPr>
              <a:t>Developed to protect people from harm when using chemicals</a:t>
            </a:r>
            <a:endParaRPr lang="en-US" sz="2800" dirty="0"/>
          </a:p>
          <a:p>
            <a:pPr marL="0" indent="0">
              <a:spcAft>
                <a:spcPts val="1200"/>
              </a:spcAft>
              <a:buNone/>
            </a:pPr>
            <a:r>
              <a:rPr lang="en-US" sz="2800" dirty="0"/>
              <a:t>Classification system for chemicals that pose</a:t>
            </a:r>
            <a:br>
              <a:rPr lang="en-US" sz="2800" dirty="0"/>
            </a:br>
            <a:r>
              <a:rPr lang="en-US" sz="2800" dirty="0"/>
              <a:t>• Physical hazards</a:t>
            </a:r>
            <a:br>
              <a:rPr lang="en-US" sz="2800" dirty="0"/>
            </a:br>
            <a:r>
              <a:rPr lang="en-US" sz="2800" dirty="0"/>
              <a:t>• Health hazards</a:t>
            </a:r>
            <a:br>
              <a:rPr lang="en-US" sz="2800" dirty="0"/>
            </a:br>
            <a:r>
              <a:rPr lang="en-US" sz="2800" dirty="0"/>
              <a:t>• Environmental hazards*</a:t>
            </a:r>
          </a:p>
          <a:p>
            <a:pPr marL="0" indent="0">
              <a:spcAft>
                <a:spcPts val="1200"/>
              </a:spcAft>
              <a:buNone/>
            </a:pPr>
            <a:r>
              <a:rPr lang="en-US" sz="2800" dirty="0"/>
              <a:t>A chemical that satisfies one or more hazard criteria is classified as a </a:t>
            </a:r>
            <a:r>
              <a:rPr lang="en-US" sz="2800" dirty="0">
                <a:highlight>
                  <a:srgbClr val="FFFF00"/>
                </a:highlight>
              </a:rPr>
              <a:t>Hazardous Chemical</a:t>
            </a:r>
            <a:endParaRPr lang="en-US" sz="2800" dirty="0"/>
          </a:p>
          <a:p>
            <a:pPr marL="0" indent="0">
              <a:spcAft>
                <a:spcPts val="1200"/>
              </a:spcAft>
              <a:buNone/>
            </a:pPr>
            <a:r>
              <a:rPr lang="en-US" sz="2800" dirty="0" err="1"/>
              <a:t>Labelling+SDSs</a:t>
            </a:r>
            <a:r>
              <a:rPr lang="en-US" sz="2800" dirty="0"/>
              <a:t> required to advise people of hazards</a:t>
            </a:r>
          </a:p>
        </p:txBody>
      </p:sp>
      <p:sp>
        <p:nvSpPr>
          <p:cNvPr id="4" name="Rectangle 36">
            <a:extLst>
              <a:ext uri="{FF2B5EF4-FFF2-40B4-BE49-F238E27FC236}">
                <a16:creationId xmlns:a16="http://schemas.microsoft.com/office/drawing/2014/main" id="{47425816-D25F-B049-C7BC-21213AA2700B}"/>
              </a:ext>
            </a:extLst>
          </p:cNvPr>
          <p:cNvSpPr>
            <a:spLocks noChangeArrowheads="1"/>
          </p:cNvSpPr>
          <p:nvPr/>
        </p:nvSpPr>
        <p:spPr bwMode="auto">
          <a:xfrm>
            <a:off x="463000" y="6197917"/>
            <a:ext cx="8613536" cy="646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t>*United Nations "Globally </a:t>
            </a:r>
            <a:r>
              <a:rPr lang="en-US" altLang="en-US" sz="1800" dirty="0" err="1"/>
              <a:t>Harmonised</a:t>
            </a:r>
            <a:r>
              <a:rPr lang="en-US" altLang="en-US" sz="1800" dirty="0"/>
              <a:t> System of Classification and Labelling of Chemicals (GHS)" 11th ed., 2025.</a:t>
            </a:r>
          </a:p>
        </p:txBody>
      </p:sp>
    </p:spTree>
    <p:extLst>
      <p:ext uri="{BB962C8B-B14F-4D97-AF65-F5344CB8AC3E}">
        <p14:creationId xmlns:p14="http://schemas.microsoft.com/office/powerpoint/2010/main" val="286474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15ACA-C142-7C92-8E75-9660A86A3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B7ECE-5290-5D75-78C9-4E4C5EEA6B0F}"/>
              </a:ext>
            </a:extLst>
          </p:cNvPr>
          <p:cNvSpPr>
            <a:spLocks noGrp="1"/>
          </p:cNvSpPr>
          <p:nvPr>
            <p:ph type="title"/>
          </p:nvPr>
        </p:nvSpPr>
        <p:spPr>
          <a:xfrm>
            <a:off x="685800" y="6904"/>
            <a:ext cx="7772400" cy="1512168"/>
          </a:xfrm>
        </p:spPr>
        <p:txBody>
          <a:bodyPr/>
          <a:lstStyle/>
          <a:p>
            <a:r>
              <a:rPr lang="en-US" sz="3600" dirty="0"/>
              <a:t>Dangerous Goods</a:t>
            </a:r>
            <a:br>
              <a:rPr lang="en-US" sz="1600" dirty="0"/>
            </a:br>
            <a:r>
              <a:rPr lang="en-US" sz="3600" dirty="0"/>
              <a:t>vs</a:t>
            </a:r>
            <a:br>
              <a:rPr lang="en-US" sz="3600" dirty="0"/>
            </a:br>
            <a:r>
              <a:rPr lang="en-US" sz="3600" dirty="0"/>
              <a:t>Hazardous Chemicals</a:t>
            </a:r>
          </a:p>
        </p:txBody>
      </p:sp>
      <p:sp>
        <p:nvSpPr>
          <p:cNvPr id="3" name="Content Placeholder 2">
            <a:extLst>
              <a:ext uri="{FF2B5EF4-FFF2-40B4-BE49-F238E27FC236}">
                <a16:creationId xmlns:a16="http://schemas.microsoft.com/office/drawing/2014/main" id="{7A2BC33D-0FCF-1F69-F650-ED819D80BB3E}"/>
              </a:ext>
            </a:extLst>
          </p:cNvPr>
          <p:cNvSpPr>
            <a:spLocks noGrp="1"/>
          </p:cNvSpPr>
          <p:nvPr>
            <p:ph idx="1"/>
          </p:nvPr>
        </p:nvSpPr>
        <p:spPr>
          <a:xfrm>
            <a:off x="264464" y="1657016"/>
            <a:ext cx="8892480" cy="5328592"/>
          </a:xfrm>
        </p:spPr>
        <p:txBody>
          <a:bodyPr/>
          <a:lstStyle/>
          <a:p>
            <a:pPr marL="0" indent="0">
              <a:buNone/>
            </a:pPr>
            <a:r>
              <a:rPr lang="en-US" sz="2800" dirty="0">
                <a:highlight>
                  <a:srgbClr val="00FFFF"/>
                </a:highlight>
              </a:rPr>
              <a:t>All Dangerous Goods are Hazardous Chemicals</a:t>
            </a:r>
          </a:p>
          <a:p>
            <a:pPr marL="0" indent="0">
              <a:buNone/>
            </a:pPr>
            <a:r>
              <a:rPr lang="en-US" sz="2800" dirty="0">
                <a:highlight>
                  <a:srgbClr val="00FFFF"/>
                </a:highlight>
              </a:rPr>
              <a:t>Not all Hazardous Chemicals are Dangerous Goods</a:t>
            </a:r>
            <a:endParaRPr lang="en-US" sz="1600" dirty="0">
              <a:highlight>
                <a:srgbClr val="00FFFF"/>
              </a:highlight>
            </a:endParaRPr>
          </a:p>
          <a:p>
            <a:pPr marL="0" indent="0">
              <a:buNone/>
            </a:pPr>
            <a:endParaRPr lang="en-US" sz="1600" dirty="0"/>
          </a:p>
          <a:p>
            <a:pPr marL="0" indent="0">
              <a:buNone/>
            </a:pPr>
            <a:r>
              <a:rPr lang="en-US" sz="2800" dirty="0"/>
              <a:t>Hazardous Chemicals must be listed in the Chemical Register.</a:t>
            </a:r>
            <a:endParaRPr lang="en-US" sz="1600" dirty="0"/>
          </a:p>
          <a:p>
            <a:pPr marL="0" indent="0">
              <a:buNone/>
            </a:pPr>
            <a:endParaRPr lang="en-US" sz="1600" dirty="0"/>
          </a:p>
          <a:p>
            <a:pPr marL="0" indent="0">
              <a:buNone/>
            </a:pPr>
            <a:r>
              <a:rPr lang="en-US" sz="2800" dirty="0"/>
              <a:t>List of Dangerous Goods is almost static.</a:t>
            </a:r>
          </a:p>
          <a:p>
            <a:pPr marL="0" indent="0">
              <a:buNone/>
            </a:pPr>
            <a:r>
              <a:rPr lang="en-US" sz="2800" dirty="0"/>
              <a:t>List of Hazardous Chemicals is continually updated as new data become available</a:t>
            </a:r>
            <a:endParaRPr lang="en-US" sz="1600" dirty="0"/>
          </a:p>
          <a:p>
            <a:pPr marL="0" indent="0">
              <a:buNone/>
            </a:pPr>
            <a:endParaRPr lang="en-US" sz="1600" dirty="0"/>
          </a:p>
          <a:p>
            <a:pPr marL="0" indent="0">
              <a:buNone/>
            </a:pPr>
            <a:r>
              <a:rPr lang="en-US" sz="2800" dirty="0"/>
              <a:t>European Chemicals Association (ECHA) is the best data source for classifications of Hazardous Chemicals</a:t>
            </a:r>
          </a:p>
        </p:txBody>
      </p:sp>
    </p:spTree>
    <p:extLst>
      <p:ext uri="{BB962C8B-B14F-4D97-AF65-F5344CB8AC3E}">
        <p14:creationId xmlns:p14="http://schemas.microsoft.com/office/powerpoint/2010/main" val="1504576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AD143-95F5-F7C7-DFC0-B4DAA11DB5EC}"/>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E2FFD132-D14D-3652-A425-03D8F83469B6}"/>
              </a:ext>
            </a:extLst>
          </p:cNvPr>
          <p:cNvSpPr>
            <a:spLocks noGrp="1" noChangeArrowheads="1"/>
          </p:cNvSpPr>
          <p:nvPr>
            <p:ph type="body" idx="1"/>
          </p:nvPr>
        </p:nvSpPr>
        <p:spPr>
          <a:xfrm>
            <a:off x="2771800" y="609600"/>
            <a:ext cx="4010000" cy="609600"/>
          </a:xfrm>
        </p:spPr>
        <p:txBody>
          <a:bodyPr/>
          <a:lstStyle/>
          <a:p>
            <a:pPr eaLnBrk="1" hangingPunct="1">
              <a:buFontTx/>
              <a:buNone/>
            </a:pPr>
            <a:r>
              <a:rPr lang="en-US" altLang="en-US" sz="3600" dirty="0"/>
              <a:t>Chemical Store</a:t>
            </a:r>
          </a:p>
        </p:txBody>
      </p:sp>
      <p:sp>
        <p:nvSpPr>
          <p:cNvPr id="19458" name="Rectangle 11">
            <a:extLst>
              <a:ext uri="{FF2B5EF4-FFF2-40B4-BE49-F238E27FC236}">
                <a16:creationId xmlns:a16="http://schemas.microsoft.com/office/drawing/2014/main" id="{86C1ECA6-F31A-D66A-A6C0-016144B6D2B8}"/>
              </a:ext>
            </a:extLst>
          </p:cNvPr>
          <p:cNvSpPr>
            <a:spLocks noChangeArrowheads="1"/>
          </p:cNvSpPr>
          <p:nvPr/>
        </p:nvSpPr>
        <p:spPr bwMode="auto">
          <a:xfrm>
            <a:off x="611560" y="1524001"/>
            <a:ext cx="4176464" cy="3539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3200" dirty="0"/>
              <a:t>• Location</a:t>
            </a:r>
          </a:p>
          <a:p>
            <a:r>
              <a:rPr lang="en-US" altLang="en-US" sz="3200" dirty="0"/>
              <a:t>• Door</a:t>
            </a:r>
          </a:p>
          <a:p>
            <a:r>
              <a:rPr lang="en-US" altLang="en-US" sz="3200" dirty="0"/>
              <a:t>• Bund</a:t>
            </a:r>
          </a:p>
          <a:p>
            <a:r>
              <a:rPr lang="en-US" altLang="en-US" sz="3200" dirty="0"/>
              <a:t>• Lighting</a:t>
            </a:r>
          </a:p>
          <a:p>
            <a:r>
              <a:rPr lang="en-US" altLang="en-US" sz="3200" dirty="0"/>
              <a:t>• Shelving</a:t>
            </a:r>
          </a:p>
          <a:p>
            <a:r>
              <a:rPr lang="en-US" altLang="en-US" sz="3200" dirty="0"/>
              <a:t>• Ventilation</a:t>
            </a:r>
          </a:p>
          <a:p>
            <a:r>
              <a:rPr lang="en-US" altLang="en-US" sz="3200" dirty="0"/>
              <a:t>• Electrical equipment</a:t>
            </a:r>
          </a:p>
        </p:txBody>
      </p:sp>
      <p:sp>
        <p:nvSpPr>
          <p:cNvPr id="3" name="Rectangle 11">
            <a:extLst>
              <a:ext uri="{FF2B5EF4-FFF2-40B4-BE49-F238E27FC236}">
                <a16:creationId xmlns:a16="http://schemas.microsoft.com/office/drawing/2014/main" id="{460C2B8A-BABE-8CBC-BDFE-106F603FD7AB}"/>
              </a:ext>
            </a:extLst>
          </p:cNvPr>
          <p:cNvSpPr>
            <a:spLocks noChangeArrowheads="1"/>
          </p:cNvSpPr>
          <p:nvPr/>
        </p:nvSpPr>
        <p:spPr bwMode="auto">
          <a:xfrm>
            <a:off x="4788024" y="1524001"/>
            <a:ext cx="4355976" cy="3539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3200" dirty="0"/>
              <a:t>• Layout</a:t>
            </a:r>
          </a:p>
          <a:p>
            <a:r>
              <a:rPr lang="en-US" altLang="en-US" sz="3200" dirty="0"/>
              <a:t>• Ergonomics</a:t>
            </a:r>
          </a:p>
          <a:p>
            <a:r>
              <a:rPr lang="en-US" altLang="en-US" sz="3200" dirty="0"/>
              <a:t>• Safety Data Sheets</a:t>
            </a:r>
          </a:p>
          <a:p>
            <a:r>
              <a:rPr lang="en-US" altLang="en-US" sz="3200" dirty="0"/>
              <a:t>• Safety equipment</a:t>
            </a:r>
          </a:p>
          <a:p>
            <a:r>
              <a:rPr lang="en-US" altLang="en-US" sz="3200" dirty="0">
                <a:highlight>
                  <a:srgbClr val="00FFFF"/>
                </a:highlight>
              </a:rPr>
              <a:t>• Segregation</a:t>
            </a:r>
          </a:p>
          <a:p>
            <a:r>
              <a:rPr lang="en-US" altLang="en-US" sz="3200" dirty="0">
                <a:highlight>
                  <a:srgbClr val="00FFFF"/>
                </a:highlight>
              </a:rPr>
              <a:t>• Storage cabinets</a:t>
            </a:r>
          </a:p>
          <a:p>
            <a:r>
              <a:rPr lang="en-US" altLang="en-US" sz="3200" dirty="0">
                <a:highlight>
                  <a:srgbClr val="00FFFF"/>
                </a:highlight>
              </a:rPr>
              <a:t>• Housekeeping</a:t>
            </a:r>
          </a:p>
        </p:txBody>
      </p:sp>
      <p:sp>
        <p:nvSpPr>
          <p:cNvPr id="5" name="TextBox 4">
            <a:extLst>
              <a:ext uri="{FF2B5EF4-FFF2-40B4-BE49-F238E27FC236}">
                <a16:creationId xmlns:a16="http://schemas.microsoft.com/office/drawing/2014/main" id="{F8396ECE-0BE6-B2D5-9EF5-35A37616A86A}"/>
              </a:ext>
            </a:extLst>
          </p:cNvPr>
          <p:cNvSpPr txBox="1"/>
          <p:nvPr/>
        </p:nvSpPr>
        <p:spPr>
          <a:xfrm>
            <a:off x="827584" y="5365975"/>
            <a:ext cx="7632848" cy="769441"/>
          </a:xfrm>
          <a:prstGeom prst="rect">
            <a:avLst/>
          </a:prstGeom>
          <a:noFill/>
        </p:spPr>
        <p:txBody>
          <a:bodyPr wrap="square">
            <a:spAutoFit/>
          </a:bodyPr>
          <a:lstStyle/>
          <a:p>
            <a:r>
              <a:rPr lang="en-US" altLang="en-US" sz="2400" dirty="0"/>
              <a:t>See “Chemical storage in Science”</a:t>
            </a:r>
            <a:br>
              <a:rPr lang="en-US" altLang="en-US" sz="2400" dirty="0"/>
            </a:br>
            <a:r>
              <a:rPr lang="en-US" altLang="en-US" sz="2000" dirty="0"/>
              <a:t>https://</a:t>
            </a:r>
            <a:r>
              <a:rPr lang="en-US" altLang="en-US" sz="2000" dirty="0" err="1"/>
              <a:t>www.riskassess.com.au</a:t>
            </a:r>
            <a:r>
              <a:rPr lang="en-US" altLang="en-US" sz="2000" dirty="0"/>
              <a:t>/docs/</a:t>
            </a:r>
            <a:r>
              <a:rPr lang="en-US" altLang="en-US" sz="2000" dirty="0" err="1"/>
              <a:t>ChemicalStorageInScience</a:t>
            </a:r>
            <a:endParaRPr lang="en-US" sz="2000" dirty="0"/>
          </a:p>
        </p:txBody>
      </p:sp>
    </p:spTree>
    <p:extLst>
      <p:ext uri="{BB962C8B-B14F-4D97-AF65-F5344CB8AC3E}">
        <p14:creationId xmlns:p14="http://schemas.microsoft.com/office/powerpoint/2010/main" val="287712647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84741</TotalTime>
  <Words>1106</Words>
  <Application>Microsoft Macintosh PowerPoint</Application>
  <PresentationFormat>On-screen Show (4:3)</PresentationFormat>
  <Paragraphs>156</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Blank Presentation</vt:lpstr>
      <vt:lpstr>Safe Storage of Chemicals: The Law and Best Practice</vt:lpstr>
      <vt:lpstr>Chemicals in Science</vt:lpstr>
      <vt:lpstr>What are Dangerous Goods? And what are its Classes?  What is the GHS?  And what do the letters mean?  What are Hazardous Chemicals? And how do they differ from Dangerous Goods?  How do we store chemicals safely?</vt:lpstr>
      <vt:lpstr>Dangerous Goods</vt:lpstr>
      <vt:lpstr>Classes of Dangerous Goods</vt:lpstr>
      <vt:lpstr>Rules for Dangerous Goods</vt:lpstr>
      <vt:lpstr>GHS Globally Harmonized System of Classification  and Labelling of Chemicals</vt:lpstr>
      <vt:lpstr>Dangerous Goods vs Hazardous Chemicals</vt:lpstr>
      <vt:lpstr>PowerPoint Presentation</vt:lpstr>
      <vt:lpstr>PowerPoint Presentation</vt:lpstr>
      <vt:lpstr>Segregation of chemicals</vt:lpstr>
      <vt:lpstr>Storage cabinets for DG Classes</vt:lpstr>
      <vt:lpstr>Housekeeping in the chemical store</vt:lpstr>
      <vt:lpstr>PowerPoint Presentation</vt:lpstr>
      <vt:lpstr>PowerPoint Presentation</vt:lpstr>
      <vt:lpstr>PowerPoint Presentation</vt:lpstr>
      <vt:lpstr>DEMONSTRATION</vt:lpstr>
    </vt:vector>
  </TitlesOfParts>
  <Company>CEIC 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assessment and control of risks</dc:title>
  <dc:creator>Phillip Crisp</dc:creator>
  <cp:lastModifiedBy>Phillip Crisp</cp:lastModifiedBy>
  <cp:revision>323</cp:revision>
  <cp:lastPrinted>2018-11-12T23:49:24Z</cp:lastPrinted>
  <dcterms:created xsi:type="dcterms:W3CDTF">2008-09-14T02:46:40Z</dcterms:created>
  <dcterms:modified xsi:type="dcterms:W3CDTF">2026-05-04T03:12:10Z</dcterms:modified>
</cp:coreProperties>
</file>