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38" r:id="rId3"/>
    <p:sldId id="350" r:id="rId4"/>
    <p:sldId id="331" r:id="rId5"/>
    <p:sldId id="335" r:id="rId6"/>
    <p:sldId id="348" r:id="rId7"/>
    <p:sldId id="301" r:id="rId8"/>
    <p:sldId id="357" r:id="rId9"/>
    <p:sldId id="356" r:id="rId10"/>
    <p:sldId id="330" r:id="rId11"/>
    <p:sldId id="288" r:id="rId12"/>
    <p:sldId id="327" r:id="rId13"/>
    <p:sldId id="353" r:id="rId14"/>
    <p:sldId id="311" r:id="rId15"/>
    <p:sldId id="312" r:id="rId16"/>
    <p:sldId id="325" r:id="rId17"/>
    <p:sldId id="263" r:id="rId18"/>
    <p:sldId id="265" r:id="rId19"/>
    <p:sldId id="313" r:id="rId20"/>
    <p:sldId id="315" r:id="rId21"/>
    <p:sldId id="317" r:id="rId22"/>
    <p:sldId id="324" r:id="rId23"/>
    <p:sldId id="354" r:id="rId24"/>
    <p:sldId id="316" r:id="rId25"/>
    <p:sldId id="318" r:id="rId26"/>
    <p:sldId id="25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5"/>
    <p:restoredTop sz="82063"/>
  </p:normalViewPr>
  <p:slideViewPr>
    <p:cSldViewPr>
      <p:cViewPr varScale="1">
        <p:scale>
          <a:sx n="122" d="100"/>
          <a:sy n="122" d="100"/>
        </p:scale>
        <p:origin x="24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6/16/26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96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9FAF6-51A0-F9AE-BB2F-7503080FA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41CF1B8-CD59-9474-D49F-E1DD70071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A0FAEE4-E7B3-2787-152F-AF218C8B3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DF6C8B4-913A-574C-4C60-AD74C1DC7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9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B894B-50E7-A2C8-E963-93FB966EA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8CF36-87A5-129C-87CD-8EF1B91E1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F3B45-30DC-4226-2D0C-CDD6B1FAB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resources, videos &amp; </a:t>
            </a:r>
            <a:r>
              <a:rPr lang="en-US" dirty="0" err="1"/>
              <a:t>faq</a:t>
            </a:r>
            <a:r>
              <a:rPr lang="en-US" dirty="0"/>
              <a:t>. And Phillip’s book!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31FEE-1F27-ED0D-3DED-C62DE27B6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C24A1-B193-1AC4-FCCD-CACA21556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C2C1F-04B3-C76D-6BC6-C7F546155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CA63D-ADB3-A9E1-4FF3-0D4588401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signed, but lots of other things like stats, high risk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C7A98-E87E-C4A3-AABB-F1CBC7DBA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A020-3A38-3FA3-CF63-8C49E6608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AFBBC-5A4B-C65F-1105-78DF4AEF4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9018D8-89F4-A699-B71B-80842301F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resources, classroom video, </a:t>
            </a:r>
            <a:r>
              <a:rPr lang="en-US" dirty="0" err="1"/>
              <a:t>blooket</a:t>
            </a:r>
            <a:r>
              <a:rPr lang="en-US" dirty="0"/>
              <a:t> &amp; quiz for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D96F2-F5C2-81C3-D8AB-D067B2C0F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1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DAB42-E5AD-60B4-98B0-109C9650A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09E3C30-5295-8B40-2EF8-0BAA981AD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A3BD48F-98E1-CD2D-C571-6C3E59C1C7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ABC801B-824A-F30F-0CA4-233B32934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2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13055-4F31-E317-E82A-2858358E3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EF876AD-2913-C300-80C0-8384FA076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83F64F2-23E5-5EE2-93DC-92C7AC3D6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D55ECB6-6E1E-9301-0379-5DD263E08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6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17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skassess.com.au/info/waste_containe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kassess.com.au/docs/ChemicalStorageInScienc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324100"/>
            <a:ext cx="7924800" cy="2209800"/>
          </a:xfrm>
        </p:spPr>
        <p:txBody>
          <a:bodyPr/>
          <a:lstStyle/>
          <a:p>
            <a:pPr algn="l" eaLnBrk="1" hangingPunct="1"/>
            <a:r>
              <a:rPr lang="en-US" altLang="en-US" b="1" dirty="0" err="1"/>
              <a:t>RiskAssess</a:t>
            </a:r>
            <a:r>
              <a:rPr lang="en-US" altLang="en-US" dirty="0"/>
              <a:t> 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sz="1200" dirty="0"/>
              <a:t>                   </a:t>
            </a:r>
            <a:r>
              <a:rPr lang="en-US" altLang="en-US" sz="3500" dirty="0"/>
              <a:t>New Features</a:t>
            </a:r>
            <a:br>
              <a:rPr lang="en-US" altLang="en-US" sz="3500" dirty="0"/>
            </a:br>
            <a:r>
              <a:rPr lang="en-US" altLang="en-US" sz="3500" dirty="0"/>
              <a:t>            Chemical Disposal,</a:t>
            </a:r>
            <a:br>
              <a:rPr lang="en-US" altLang="en-US" sz="3500" dirty="0"/>
            </a:br>
            <a:r>
              <a:rPr lang="en-US" altLang="en-US" sz="3500" dirty="0"/>
              <a:t>                  Tips &amp; Tricks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40088" y="5517232"/>
            <a:ext cx="4894312" cy="8509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chemeClr val="accent2"/>
                </a:solidFill>
              </a:rPr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492896"/>
            <a:ext cx="763284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Chemical disposal</a:t>
            </a:r>
          </a:p>
        </p:txBody>
      </p:sp>
    </p:spTree>
    <p:extLst>
      <p:ext uri="{BB962C8B-B14F-4D97-AF65-F5344CB8AC3E}">
        <p14:creationId xmlns:p14="http://schemas.microsoft.com/office/powerpoint/2010/main" val="326342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The law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97192" cy="547211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Follow local regulations for disposal of wastes to sewer and garbage, rather than the advice in </a:t>
            </a:r>
            <a:r>
              <a:rPr lang="en-US" altLang="en-US" sz="2400" b="1" dirty="0" err="1"/>
              <a:t>RiskAssess</a:t>
            </a:r>
            <a:r>
              <a:rPr lang="en-US" altLang="en-US" sz="2400" b="1" dirty="0"/>
              <a:t>.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Retain wastes for collection by a waste collection service, if not allowed to put down drain or in garbage</a:t>
            </a:r>
          </a:p>
          <a:p>
            <a:r>
              <a:rPr lang="en-US" altLang="en-US" sz="2400" dirty="0"/>
              <a:t>Inland waters usually have special requirements.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Disposal advice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9" y="1125538"/>
            <a:ext cx="8497192" cy="5472111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/>
          </a:p>
          <a:p>
            <a:pPr marL="0" indent="0">
              <a:spcBef>
                <a:spcPts val="1000"/>
              </a:spcBef>
              <a:buNone/>
            </a:pPr>
            <a:r>
              <a:rPr lang="en-US" altLang="en-US" sz="2400" dirty="0"/>
              <a:t>Disposal advice in </a:t>
            </a:r>
            <a:r>
              <a:rPr lang="en-US" altLang="en-US" sz="2400" dirty="0" err="1"/>
              <a:t>RiskAssess</a:t>
            </a:r>
            <a:r>
              <a:rPr lang="en-US" altLang="en-US" sz="2400" dirty="0"/>
              <a:t>:</a:t>
            </a:r>
            <a:endParaRPr lang="en-US" altLang="en-US" sz="1000" dirty="0"/>
          </a:p>
          <a:p>
            <a:pPr marL="0" indent="0">
              <a:spcBef>
                <a:spcPts val="1000"/>
              </a:spcBef>
              <a:buNone/>
            </a:pPr>
            <a:br>
              <a:rPr lang="en-US" altLang="en-US" sz="2400" dirty="0"/>
            </a:br>
            <a:r>
              <a:rPr lang="en-US" altLang="en-US" sz="2400" dirty="0"/>
              <a:t>•  provides a ‘default’, when no other advice is available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altLang="en-US" sz="2400" dirty="0"/>
              <a:t>•  prioritizes safety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altLang="en-US" sz="2400" dirty="0"/>
              <a:t>•  minimizes harm to the environment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altLang="en-US" sz="2400" dirty="0"/>
              <a:t>•  offers a responsible approach to student learning.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515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608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tx1"/>
                </a:solidFill>
              </a:rPr>
              <a:t>RiskAssess</a:t>
            </a:r>
            <a:r>
              <a:rPr lang="en-US" altLang="en-US" sz="3600" dirty="0">
                <a:solidFill>
                  <a:schemeClr val="tx1"/>
                </a:solidFill>
              </a:rPr>
              <a:t> Advice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704578"/>
            <a:ext cx="8714679" cy="6117342"/>
          </a:xfrm>
        </p:spPr>
        <p:txBody>
          <a:bodyPr/>
          <a:lstStyle/>
          <a:p>
            <a:r>
              <a:rPr lang="en-US" altLang="en-US" sz="2400" dirty="0"/>
              <a:t>Individual chemical advice in ‘Disposal’</a:t>
            </a:r>
            <a:br>
              <a:rPr lang="en-US" altLang="en-US" sz="2400" dirty="0"/>
            </a:br>
            <a:r>
              <a:rPr lang="en-US" altLang="en-US" sz="2400" dirty="0"/>
              <a:t>for each of 3000+ chemicals and solutions</a:t>
            </a:r>
          </a:p>
          <a:p>
            <a:endParaRPr lang="en-US" altLang="en-US" sz="2400" dirty="0"/>
          </a:p>
          <a:p>
            <a:r>
              <a:rPr lang="en-US" altLang="en-US" sz="2400" dirty="0"/>
              <a:t>‘Disposal of chemical wastes’</a:t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0070C0"/>
                </a:solidFill>
              </a:rPr>
              <a:t>https://</a:t>
            </a:r>
            <a:r>
              <a:rPr lang="en-US" altLang="en-US" sz="2400" dirty="0" err="1">
                <a:solidFill>
                  <a:srgbClr val="0070C0"/>
                </a:solidFill>
              </a:rPr>
              <a:t>www.riskassess.com.au</a:t>
            </a:r>
            <a:r>
              <a:rPr lang="en-US" altLang="en-US" sz="2400" dirty="0">
                <a:solidFill>
                  <a:srgbClr val="0070C0"/>
                </a:solidFill>
              </a:rPr>
              <a:t>/docs/</a:t>
            </a:r>
            <a:r>
              <a:rPr lang="en-US" altLang="en-US" sz="2400" dirty="0" err="1">
                <a:solidFill>
                  <a:srgbClr val="0070C0"/>
                </a:solidFill>
              </a:rPr>
              <a:t>DisposalOfChemicalWastes.pdf</a:t>
            </a:r>
            <a:br>
              <a:rPr lang="en-US" altLang="en-US" sz="2400" dirty="0">
                <a:solidFill>
                  <a:srgbClr val="00B0F0"/>
                </a:solidFill>
              </a:rPr>
            </a:br>
            <a:endParaRPr lang="en-US" altLang="en-US" sz="2400" dirty="0">
              <a:solidFill>
                <a:srgbClr val="00B0F0"/>
              </a:solidFill>
            </a:endParaRPr>
          </a:p>
          <a:p>
            <a:r>
              <a:rPr lang="en-US" altLang="en-US" sz="2400" dirty="0"/>
              <a:t>‘Chemical waste containers’</a:t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https://www.riskassess.com.au/info/waste_containers</a:t>
            </a:r>
            <a:br>
              <a:rPr lang="en-US" altLang="en-US" sz="2400" dirty="0">
                <a:solidFill>
                  <a:srgbClr val="0070C0"/>
                </a:solidFill>
              </a:rPr>
            </a:br>
            <a:endParaRPr lang="en-US" altLang="en-US" sz="2400" dirty="0">
              <a:solidFill>
                <a:srgbClr val="00B0F0"/>
              </a:solidFill>
            </a:endParaRPr>
          </a:p>
          <a:p>
            <a:r>
              <a:rPr lang="en-US" altLang="en-US" sz="2400" dirty="0"/>
              <a:t>‘Labels for Chemical waste containers’</a:t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0070C0"/>
                </a:solidFill>
              </a:rPr>
              <a:t>https://</a:t>
            </a:r>
            <a:r>
              <a:rPr lang="en-US" altLang="en-US" sz="2400" dirty="0" err="1">
                <a:solidFill>
                  <a:srgbClr val="0070C0"/>
                </a:solidFill>
              </a:rPr>
              <a:t>www.riskassess.com.au</a:t>
            </a:r>
            <a:r>
              <a:rPr lang="en-US" altLang="en-US" sz="2400" dirty="0">
                <a:solidFill>
                  <a:srgbClr val="0070C0"/>
                </a:solidFill>
              </a:rPr>
              <a:t>/info/</a:t>
            </a:r>
            <a:r>
              <a:rPr lang="en-US" altLang="en-US" sz="2400" dirty="0" err="1">
                <a:solidFill>
                  <a:srgbClr val="0070C0"/>
                </a:solidFill>
              </a:rPr>
              <a:t>waste_container_labels</a:t>
            </a:r>
            <a:br>
              <a:rPr lang="en-US" altLang="en-US" sz="2400" dirty="0">
                <a:solidFill>
                  <a:srgbClr val="00B0F0"/>
                </a:solidFill>
              </a:rPr>
            </a:br>
            <a:endParaRPr lang="en-US" altLang="en-US" sz="2400" dirty="0">
              <a:solidFill>
                <a:srgbClr val="00B0F0"/>
              </a:solidFill>
            </a:endParaRPr>
          </a:p>
          <a:p>
            <a:r>
              <a:rPr lang="en-US" altLang="en-US" sz="2400" dirty="0"/>
              <a:t>‘How to dispose of chemical wastes’</a:t>
            </a:r>
            <a:br>
              <a:rPr lang="en-US" altLang="en-US" sz="2400" dirty="0"/>
            </a:br>
            <a:r>
              <a:rPr lang="en-US" altLang="en-US" sz="2400" dirty="0"/>
              <a:t>In: ‘Safety in Schools’ book, chapter C7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149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F25E-B86F-1042-8AB2-D1424A3B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dirty="0"/>
              <a:t>Chemical Disposal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8A34-A5E0-6045-A1B8-DFD903E3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2776"/>
            <a:ext cx="7772400" cy="52657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quantity of chemical wastes generated in a school is very small compared with industry, agriculture, mining, etc.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HOWEVER</a:t>
            </a:r>
          </a:p>
          <a:p>
            <a:pPr marL="0" indent="0">
              <a:buNone/>
            </a:pPr>
            <a:r>
              <a:rPr lang="en-US" sz="2800" dirty="0"/>
              <a:t>• A school is an educational institution</a:t>
            </a:r>
          </a:p>
          <a:p>
            <a:pPr marL="0" indent="0">
              <a:buNone/>
            </a:pPr>
            <a:r>
              <a:rPr lang="en-US" sz="2800" dirty="0"/>
              <a:t>• Attitudes adopted during youth continue into</a:t>
            </a:r>
            <a:br>
              <a:rPr lang="en-US" sz="2800" dirty="0"/>
            </a:br>
            <a:r>
              <a:rPr lang="en-US" sz="2800" dirty="0"/>
              <a:t>  adulthood</a:t>
            </a:r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>
                <a:solidFill>
                  <a:srgbClr val="FF0000"/>
                </a:solidFill>
              </a:rPr>
              <a:t>Proper training should be given to those who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  will later be decision makers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885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0513636-EC58-2142-B4A7-85BDBC0A3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improvement process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9E8C322D-126D-014B-9E59-81D08A1A1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7536" y="1556792"/>
            <a:ext cx="7681664" cy="506496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eliminate unwanted chemicals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/>
            <a:r>
              <a:rPr lang="en-US" altLang="en-US" sz="2800" dirty="0"/>
              <a:t>redesign procedures to minimize waste production, e.g. spot reactions, recycling, destruction, less toxic chemicals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/>
            <a:r>
              <a:rPr lang="en-US" altLang="en-US" sz="2800" dirty="0"/>
              <a:t>dispose of wastes   </a:t>
            </a:r>
            <a:r>
              <a:rPr lang="en-US" altLang="en-US" sz="2800" dirty="0">
                <a:solidFill>
                  <a:srgbClr val="0070C0"/>
                </a:solidFill>
              </a:rPr>
              <a:t>LEGALLY</a:t>
            </a:r>
            <a:br>
              <a:rPr lang="en-US" altLang="en-US" sz="2800" dirty="0"/>
            </a:br>
            <a:r>
              <a:rPr lang="en-US" altLang="en-US" sz="2800" dirty="0"/>
              <a:t>                                </a:t>
            </a:r>
            <a:r>
              <a:rPr lang="en-US" altLang="en-US" sz="2800" dirty="0">
                <a:solidFill>
                  <a:srgbClr val="00B050"/>
                </a:solidFill>
              </a:rPr>
              <a:t>SAFELY</a:t>
            </a:r>
            <a:r>
              <a:rPr lang="en-US" altLang="en-US" sz="2800" dirty="0"/>
              <a:t>     by</a:t>
            </a:r>
            <a:br>
              <a:rPr lang="en-US" altLang="en-US" sz="2800" dirty="0"/>
            </a:br>
            <a:r>
              <a:rPr lang="en-US" altLang="en-US" sz="2800" dirty="0"/>
              <a:t>- sewer</a:t>
            </a:r>
            <a:br>
              <a:rPr lang="en-US" altLang="en-US" sz="2800" dirty="0"/>
            </a:br>
            <a:r>
              <a:rPr lang="en-US" altLang="en-US" sz="2800" dirty="0"/>
              <a:t>- garbage</a:t>
            </a:r>
            <a:br>
              <a:rPr lang="en-US" altLang="en-US" sz="2800" dirty="0"/>
            </a:br>
            <a:r>
              <a:rPr lang="en-US" altLang="en-US" sz="2800" dirty="0"/>
              <a:t>- waste collection service</a:t>
            </a:r>
          </a:p>
        </p:txBody>
      </p:sp>
    </p:spTree>
    <p:extLst>
      <p:ext uri="{BB962C8B-B14F-4D97-AF65-F5344CB8AC3E}">
        <p14:creationId xmlns:p14="http://schemas.microsoft.com/office/powerpoint/2010/main" val="128118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16632"/>
            <a:ext cx="6475040" cy="83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Chemical wastes in schools</a:t>
            </a: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980419"/>
            <a:ext cx="744887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dirty="0"/>
              <a:t>Aqueous liquid wastes</a:t>
            </a:r>
          </a:p>
          <a:p>
            <a:r>
              <a:rPr lang="en-AU" altLang="en-US" dirty="0"/>
              <a:t>•  dissolved salts</a:t>
            </a:r>
          </a:p>
          <a:p>
            <a:r>
              <a:rPr lang="en-AU" altLang="en-US" dirty="0"/>
              <a:t>•  acidic or basic</a:t>
            </a:r>
          </a:p>
          <a:p>
            <a:r>
              <a:rPr lang="en-AU" altLang="en-US" dirty="0"/>
              <a:t>•  suspended particles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Water-miscible organic wastes</a:t>
            </a:r>
          </a:p>
          <a:p>
            <a:pPr>
              <a:buFontTx/>
              <a:buChar char="•"/>
            </a:pPr>
            <a:r>
              <a:rPr lang="en-US" altLang="en-US" dirty="0"/>
              <a:t> alcohols, e.g. methylated spirits</a:t>
            </a:r>
          </a:p>
          <a:p>
            <a:pPr>
              <a:buFontTx/>
              <a:buChar char="•"/>
            </a:pPr>
            <a:r>
              <a:rPr lang="en-US" altLang="en-US" dirty="0"/>
              <a:t> ketones, e.g. acetone</a:t>
            </a:r>
          </a:p>
          <a:p>
            <a:endParaRPr lang="en-US" altLang="en-US" dirty="0"/>
          </a:p>
          <a:p>
            <a:r>
              <a:rPr lang="en-US" altLang="en-US" dirty="0"/>
              <a:t>Water-immiscible organic wastes</a:t>
            </a:r>
          </a:p>
          <a:p>
            <a:r>
              <a:rPr lang="en-US" altLang="en-US" dirty="0"/>
              <a:t>• hydrocarbons, e.g. hexane, kerosene</a:t>
            </a:r>
          </a:p>
          <a:p>
            <a:r>
              <a:rPr lang="en-US" altLang="en-US" dirty="0"/>
              <a:t>• special chemicals, mostly for organic chemistry</a:t>
            </a:r>
          </a:p>
          <a:p>
            <a:endParaRPr lang="en-US" altLang="en-US" dirty="0"/>
          </a:p>
          <a:p>
            <a:r>
              <a:rPr lang="en-US" altLang="en-US" dirty="0"/>
              <a:t>Solid wastes</a:t>
            </a:r>
          </a:p>
          <a:p>
            <a:r>
              <a:rPr lang="en-US" altLang="en-US" dirty="0"/>
              <a:t>• precipitates, e.g. BaSO</a:t>
            </a:r>
            <a:r>
              <a:rPr lang="en-US" altLang="en-US" baseline="-25000" dirty="0"/>
              <a:t>4</a:t>
            </a:r>
            <a:r>
              <a:rPr lang="en-US" altLang="en-US" dirty="0"/>
              <a:t>, Fe oxides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D43B6-3CE1-2F4B-8E56-D7819D749983}"/>
              </a:ext>
            </a:extLst>
          </p:cNvPr>
          <p:cNvSpPr txBox="1"/>
          <p:nvPr/>
        </p:nvSpPr>
        <p:spPr>
          <a:xfrm>
            <a:off x="467544" y="836712"/>
            <a:ext cx="11521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6107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>
            <a:extLst>
              <a:ext uri="{FF2B5EF4-FFF2-40B4-BE49-F238E27FC236}">
                <a16:creationId xmlns:a16="http://schemas.microsoft.com/office/drawing/2014/main" id="{DFC8D36E-5AE0-1146-B93C-FB52FC423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720" y="404664"/>
            <a:ext cx="520824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Problems in the sewer!</a:t>
            </a:r>
          </a:p>
        </p:txBody>
      </p:sp>
      <p:sp>
        <p:nvSpPr>
          <p:cNvPr id="18434" name="Rectangle 7">
            <a:extLst>
              <a:ext uri="{FF2B5EF4-FFF2-40B4-BE49-F238E27FC236}">
                <a16:creationId xmlns:a16="http://schemas.microsoft.com/office/drawing/2014/main" id="{3F1FE15F-C1D0-D24D-8CAB-CEB64B13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341438"/>
            <a:ext cx="74530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• toxic metals</a:t>
            </a:r>
          </a:p>
          <a:p>
            <a:r>
              <a:rPr lang="en-US" altLang="en-US" sz="2800" dirty="0"/>
              <a:t>	e.g. </a:t>
            </a:r>
            <a:r>
              <a:rPr lang="en-US" altLang="en-US" sz="2800" dirty="0">
                <a:solidFill>
                  <a:srgbClr val="C00000"/>
                </a:solidFill>
              </a:rPr>
              <a:t>Hg, Cd, </a:t>
            </a:r>
            <a:r>
              <a:rPr lang="en-US" altLang="en-US" sz="2800" dirty="0" err="1">
                <a:solidFill>
                  <a:srgbClr val="C00000"/>
                </a:solidFill>
              </a:rPr>
              <a:t>Pb</a:t>
            </a:r>
            <a:r>
              <a:rPr lang="en-US" altLang="en-US" sz="2800" dirty="0">
                <a:solidFill>
                  <a:srgbClr val="C00000"/>
                </a:solidFill>
              </a:rPr>
              <a:t>, As, . . . VERY BAD</a:t>
            </a:r>
            <a:br>
              <a:rPr lang="en-US" altLang="en-US" sz="2800" dirty="0"/>
            </a:br>
            <a:r>
              <a:rPr lang="en-US" altLang="en-US" sz="2800" dirty="0"/>
              <a:t>                </a:t>
            </a:r>
            <a:r>
              <a:rPr lang="en-US" altLang="en-US" sz="2800" dirty="0">
                <a:solidFill>
                  <a:srgbClr val="FF0000"/>
                </a:solidFill>
              </a:rPr>
              <a:t>Cu, Ni, Co, . . .         BAD</a:t>
            </a:r>
            <a:br>
              <a:rPr lang="en-US" altLang="en-US" sz="2800" dirty="0"/>
            </a:br>
            <a:r>
              <a:rPr lang="en-US" altLang="en-US" sz="2800" dirty="0"/>
              <a:t>                since contaminate sludge $$$</a:t>
            </a:r>
          </a:p>
          <a:p>
            <a:r>
              <a:rPr lang="en-US" altLang="en-US" sz="2800" dirty="0"/>
              <a:t>• toxic persistent organic chemicals</a:t>
            </a:r>
          </a:p>
          <a:p>
            <a:r>
              <a:rPr lang="en-US" altLang="en-US" sz="2800" dirty="0"/>
              <a:t>	e.g. pesticides</a:t>
            </a:r>
            <a:br>
              <a:rPr lang="en-US" altLang="en-US" sz="2800" dirty="0"/>
            </a:br>
            <a:r>
              <a:rPr lang="en-US" altLang="en-US" sz="2800" dirty="0"/>
              <a:t>                since contaminate sludge $$$</a:t>
            </a:r>
          </a:p>
          <a:p>
            <a:r>
              <a:rPr lang="en-US" altLang="en-US" sz="2800" dirty="0"/>
              <a:t>• highly acidic/alkaline liquids</a:t>
            </a:r>
            <a:br>
              <a:rPr lang="en-US" altLang="en-US" sz="2800" dirty="0"/>
            </a:br>
            <a:r>
              <a:rPr lang="en-US" altLang="en-US" sz="2800" dirty="0"/>
              <a:t>                since may damage pipes</a:t>
            </a:r>
          </a:p>
          <a:p>
            <a:r>
              <a:rPr lang="en-US" altLang="en-US" sz="2800" dirty="0"/>
              <a:t>• flammable liquids (water-immiscible)</a:t>
            </a:r>
            <a:br>
              <a:rPr lang="en-US" altLang="en-US" sz="2800" dirty="0"/>
            </a:br>
            <a:r>
              <a:rPr lang="en-US" altLang="en-US" sz="2800" dirty="0"/>
              <a:t>                </a:t>
            </a:r>
            <a:r>
              <a:rPr lang="en-US" altLang="en-US" sz="2800" dirty="0">
                <a:solidFill>
                  <a:srgbClr val="FF0000"/>
                </a:solidFill>
              </a:rPr>
              <a:t>since may cause an explosion!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473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9">
            <a:extLst>
              <a:ext uri="{FF2B5EF4-FFF2-40B4-BE49-F238E27FC236}">
                <a16:creationId xmlns:a16="http://schemas.microsoft.com/office/drawing/2014/main" id="{67F17658-2540-D747-A09D-9885BA413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609600"/>
            <a:ext cx="441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Aqueous liquid wastes</a:t>
            </a:r>
          </a:p>
        </p:txBody>
      </p:sp>
      <p:sp>
        <p:nvSpPr>
          <p:cNvPr id="19458" name="Rectangle 11">
            <a:extLst>
              <a:ext uri="{FF2B5EF4-FFF2-40B4-BE49-F238E27FC236}">
                <a16:creationId xmlns:a16="http://schemas.microsoft.com/office/drawing/2014/main" id="{FBA24054-6426-B645-8329-43232D155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524000"/>
            <a:ext cx="8424936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Pour down the sewer ONLY if the criteria of the water authority are met.</a:t>
            </a:r>
          </a:p>
          <a:p>
            <a:endParaRPr lang="en-US" altLang="en-US" dirty="0"/>
          </a:p>
          <a:p>
            <a:r>
              <a:rPr lang="en-US" altLang="en-US" dirty="0"/>
              <a:t>Otherwise, an environmentally responsible approach:</a:t>
            </a:r>
          </a:p>
          <a:p>
            <a:r>
              <a:rPr lang="en-US" altLang="en-US" dirty="0"/>
              <a:t>•   neutralize to ~pH 6.5-8.5 (natural waters)</a:t>
            </a:r>
          </a:p>
          <a:p>
            <a:r>
              <a:rPr lang="en-US" altLang="en-US" dirty="0"/>
              <a:t>•   only “safe” amount of each chemical down the drain</a:t>
            </a:r>
          </a:p>
          <a:p>
            <a:r>
              <a:rPr lang="en-US" altLang="en-US" dirty="0"/>
              <a:t>in order to </a:t>
            </a:r>
            <a:r>
              <a:rPr lang="en-US" altLang="en-US" dirty="0" err="1"/>
              <a:t>minimise</a:t>
            </a:r>
            <a:r>
              <a:rPr lang="en-US" altLang="en-US" dirty="0"/>
              <a:t> environmental harm from treated sewage when it is released into river or ocean.</a:t>
            </a:r>
          </a:p>
          <a:p>
            <a:endParaRPr lang="en-US" altLang="en-US" dirty="0"/>
          </a:p>
          <a:p>
            <a:r>
              <a:rPr lang="en-US" altLang="en-US" dirty="0"/>
              <a:t>All wastes exceeding a “safe” amount of a chemical should be retained for a waste collection service.</a:t>
            </a:r>
          </a:p>
          <a:p>
            <a:endParaRPr lang="en-US" altLang="en-US" dirty="0"/>
          </a:p>
          <a:p>
            <a:r>
              <a:rPr lang="en-US" altLang="en-US" dirty="0"/>
              <a:t>                             </a:t>
            </a:r>
            <a:r>
              <a:rPr lang="en-US" altLang="en-US" sz="2800" dirty="0">
                <a:solidFill>
                  <a:srgbClr val="00B050"/>
                </a:solidFill>
              </a:rPr>
              <a:t>WHAT IS SAFE?</a:t>
            </a:r>
          </a:p>
        </p:txBody>
      </p:sp>
    </p:spTree>
    <p:extLst>
      <p:ext uri="{BB962C8B-B14F-4D97-AF65-F5344CB8AC3E}">
        <p14:creationId xmlns:p14="http://schemas.microsoft.com/office/powerpoint/2010/main" val="506112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984776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Estimation of “safe” quantities</a:t>
            </a:r>
            <a:r>
              <a:rPr lang="en-US" altLang="en-US" sz="3600" dirty="0">
                <a:solidFill>
                  <a:srgbClr val="0070C0"/>
                </a:solidFill>
              </a:rPr>
              <a:t>*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96752"/>
            <a:ext cx="835292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Consider the cation and anion in a salt separately.</a:t>
            </a:r>
          </a:p>
          <a:p>
            <a:r>
              <a:rPr lang="en-US" altLang="en-US" sz="2800" dirty="0"/>
              <a:t>Toxicity of a salt is dominated by the most toxic ion:</a:t>
            </a:r>
          </a:p>
          <a:p>
            <a:endParaRPr lang="en-US" altLang="en-US" sz="2800" dirty="0"/>
          </a:p>
          <a:p>
            <a:r>
              <a:rPr lang="en-US" altLang="en-US" sz="2800" dirty="0"/>
              <a:t>e.g. </a:t>
            </a:r>
            <a:r>
              <a:rPr lang="en-US" altLang="en-US" sz="2800" dirty="0">
                <a:solidFill>
                  <a:srgbClr val="FF0000"/>
                </a:solidFill>
              </a:rPr>
              <a:t>lead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B050"/>
                </a:solidFill>
              </a:rPr>
              <a:t>chloride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rgbClr val="00B050"/>
                </a:solidFill>
              </a:rPr>
              <a:t>potassium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dichromate</a:t>
            </a:r>
          </a:p>
          <a:p>
            <a:endParaRPr lang="en-US" altLang="en-US" sz="2800" dirty="0"/>
          </a:p>
          <a:p>
            <a:r>
              <a:rPr lang="en-US" altLang="en-US" sz="2800" dirty="0"/>
              <a:t>Some ions should not go down the drain at all</a:t>
            </a:r>
          </a:p>
          <a:p>
            <a:r>
              <a:rPr lang="en-US" altLang="en-US" sz="2800" dirty="0"/>
              <a:t>   e.g. Hg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Pb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Cd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. . .</a:t>
            </a:r>
          </a:p>
          <a:p>
            <a:r>
              <a:rPr lang="en-US" altLang="en-US" sz="2800" dirty="0"/>
              <a:t>while others are OK almost without (school) limit</a:t>
            </a:r>
          </a:p>
          <a:p>
            <a:r>
              <a:rPr lang="en-US" altLang="en-US" sz="2800" dirty="0"/>
              <a:t>   e.g. Na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, Ca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Cl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, SO</a:t>
            </a:r>
            <a:r>
              <a:rPr lang="en-US" altLang="en-US" sz="2800" baseline="-25000" dirty="0"/>
              <a:t>4</a:t>
            </a:r>
            <a:r>
              <a:rPr lang="en-US" altLang="en-US" sz="2800" baseline="30000" dirty="0"/>
              <a:t>2-</a:t>
            </a:r>
            <a:r>
              <a:rPr lang="en-US" altLang="en-US" sz="2800" dirty="0"/>
              <a:t>, . . .</a:t>
            </a:r>
          </a:p>
          <a:p>
            <a:r>
              <a:rPr lang="en-US" altLang="en-US" sz="2800" dirty="0"/>
              <a:t>and other ions in between</a:t>
            </a:r>
          </a:p>
          <a:p>
            <a:endParaRPr lang="en-US" altLang="en-US" sz="2800" dirty="0"/>
          </a:p>
          <a:p>
            <a:r>
              <a:rPr lang="en-US" altLang="en-US" sz="2000" dirty="0">
                <a:solidFill>
                  <a:srgbClr val="0070C0"/>
                </a:solidFill>
              </a:rPr>
              <a:t>* </a:t>
            </a:r>
            <a:r>
              <a:rPr lang="en-US" altLang="en-US" sz="2000" dirty="0" err="1">
                <a:solidFill>
                  <a:srgbClr val="0070C0"/>
                </a:solidFill>
              </a:rPr>
              <a:t>RiskAssess</a:t>
            </a:r>
            <a:r>
              <a:rPr lang="en-US" altLang="en-US" sz="2000" dirty="0">
                <a:solidFill>
                  <a:srgbClr val="0070C0"/>
                </a:solidFill>
              </a:rPr>
              <a:t> “Disposal of chemical wastes”, in Learning Resources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044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6AA0-C45A-8B6E-3C81-3719C92AC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0715984-0E6D-222C-5AB4-899DC6A14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80" y="2564904"/>
            <a:ext cx="6552728" cy="1143000"/>
          </a:xfrm>
        </p:spPr>
        <p:txBody>
          <a:bodyPr/>
          <a:lstStyle/>
          <a:p>
            <a:pPr algn="l"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New features </a:t>
            </a:r>
          </a:p>
        </p:txBody>
      </p:sp>
    </p:spTree>
    <p:extLst>
      <p:ext uri="{BB962C8B-B14F-4D97-AF65-F5344CB8AC3E}">
        <p14:creationId xmlns:p14="http://schemas.microsoft.com/office/powerpoint/2010/main" val="1371864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5904656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Tabulation and calculation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412776"/>
            <a:ext cx="885698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“Safe” disposal quantity for an ion for a class:</a:t>
            </a:r>
          </a:p>
          <a:p>
            <a:r>
              <a:rPr lang="en-US" altLang="en-US" sz="2800" dirty="0"/>
              <a:t>               0 – 1000 g/day</a:t>
            </a:r>
          </a:p>
          <a:p>
            <a:endParaRPr lang="en-AU" altLang="ja-JP" sz="2800" dirty="0"/>
          </a:p>
          <a:p>
            <a:r>
              <a:rPr lang="en-US" altLang="en-US" sz="2800" dirty="0"/>
              <a:t>Copper sulfate</a:t>
            </a:r>
          </a:p>
          <a:p>
            <a:r>
              <a:rPr lang="en-US" altLang="en-US" sz="2800" dirty="0"/>
              <a:t>   copper: 1 g/day          </a:t>
            </a:r>
            <a:r>
              <a:rPr lang="en-US" altLang="en-US" sz="2800" dirty="0">
                <a:solidFill>
                  <a:srgbClr val="FF0000"/>
                </a:solidFill>
              </a:rPr>
              <a:t>[Very toxic to aquatic life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                                      with long lasting effects]   </a:t>
            </a:r>
          </a:p>
          <a:p>
            <a:r>
              <a:rPr lang="en-US" altLang="en-US" sz="2800" dirty="0"/>
              <a:t>   sulfate: 1000 g/day.    </a:t>
            </a:r>
            <a:r>
              <a:rPr lang="en-US" altLang="en-US" sz="2800" dirty="0">
                <a:solidFill>
                  <a:srgbClr val="00B050"/>
                </a:solidFill>
              </a:rPr>
              <a:t>[In solid laundry detergent]</a:t>
            </a:r>
          </a:p>
          <a:p>
            <a:r>
              <a:rPr lang="en-US" altLang="en-US" sz="2800" dirty="0"/>
              <a:t>Therefore, copper sulfate: 1 g/day (as solid or solution)</a:t>
            </a:r>
          </a:p>
          <a:p>
            <a:endParaRPr lang="en-US" altLang="en-US" sz="2800" dirty="0"/>
          </a:p>
          <a:p>
            <a:r>
              <a:rPr lang="en-US" altLang="en-US" sz="2800" dirty="0"/>
              <a:t>Enough for some spot tests down the drain.</a:t>
            </a:r>
          </a:p>
          <a:p>
            <a:r>
              <a:rPr lang="en-US" altLang="en-US" sz="2800" dirty="0"/>
              <a:t>Beyond that, wastes need to be collected!</a:t>
            </a:r>
          </a:p>
        </p:txBody>
      </p:sp>
    </p:spTree>
    <p:extLst>
      <p:ext uri="{BB962C8B-B14F-4D97-AF65-F5344CB8AC3E}">
        <p14:creationId xmlns:p14="http://schemas.microsoft.com/office/powerpoint/2010/main" val="196550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4724400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Organic liquid wastes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84784"/>
            <a:ext cx="87849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Water-miscible</a:t>
            </a:r>
          </a:p>
          <a:p>
            <a:r>
              <a:rPr lang="en-AU" altLang="ja-JP" sz="2800" dirty="0"/>
              <a:t>    e.g. methylated spirits, acetone</a:t>
            </a:r>
            <a:endParaRPr lang="en-US" altLang="ja-JP" sz="2800" dirty="0"/>
          </a:p>
          <a:p>
            <a:r>
              <a:rPr lang="en-US" altLang="en-US" sz="2800" dirty="0"/>
              <a:t>Dilute 1 part to 20 parts water, then down the drain.</a:t>
            </a:r>
          </a:p>
          <a:p>
            <a:r>
              <a:rPr lang="en-US" altLang="en-US" sz="2800" dirty="0"/>
              <a:t>Prevents explosive air/</a:t>
            </a:r>
            <a:r>
              <a:rPr lang="en-US" altLang="en-US" sz="2800" dirty="0" err="1"/>
              <a:t>vapour</a:t>
            </a:r>
            <a:r>
              <a:rPr lang="en-US" altLang="en-US" sz="2800" dirty="0"/>
              <a:t> mixture.</a:t>
            </a:r>
          </a:p>
          <a:p>
            <a:r>
              <a:rPr lang="en-US" altLang="en-US" sz="2800" dirty="0"/>
              <a:t>Microorganisms in sewer will consume the chemicals.</a:t>
            </a:r>
          </a:p>
          <a:p>
            <a:endParaRPr lang="en-US" altLang="en-US" sz="2800" dirty="0"/>
          </a:p>
          <a:p>
            <a:r>
              <a:rPr lang="en-US" altLang="en-US" sz="3200" dirty="0"/>
              <a:t>Water-immiscible</a:t>
            </a:r>
          </a:p>
          <a:p>
            <a:r>
              <a:rPr lang="en-US" altLang="en-US" sz="2800" dirty="0"/>
              <a:t>    e.g. hexane, kerosene</a:t>
            </a:r>
          </a:p>
          <a:p>
            <a:r>
              <a:rPr lang="en-US" altLang="en-US" sz="2800" dirty="0"/>
              <a:t>Retain for collection by waste service.</a:t>
            </a:r>
          </a:p>
          <a:p>
            <a:r>
              <a:rPr lang="en-US" altLang="en-US" sz="2800" dirty="0"/>
              <a:t>Separate hydrocarbon waste from halogenated waste.</a:t>
            </a:r>
          </a:p>
        </p:txBody>
      </p:sp>
    </p:spTree>
    <p:extLst>
      <p:ext uri="{BB962C8B-B14F-4D97-AF65-F5344CB8AC3E}">
        <p14:creationId xmlns:p14="http://schemas.microsoft.com/office/powerpoint/2010/main" val="3522978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429801"/>
            <a:ext cx="7560840" cy="55092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Waste processing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124744"/>
            <a:ext cx="799288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Collection</a:t>
            </a:r>
          </a:p>
          <a:p>
            <a:r>
              <a:rPr lang="en-AU" altLang="ja-JP" sz="2800" dirty="0"/>
              <a:t>Large bottles (e.g. 2.5 L ‘Winchesters’)</a:t>
            </a:r>
            <a:br>
              <a:rPr lang="en-AU" altLang="ja-JP" sz="2800" dirty="0"/>
            </a:br>
            <a:r>
              <a:rPr lang="en-AU" altLang="ja-JP" sz="2800" dirty="0"/>
              <a:t>correctly labelled, funnel at top (fume cupboard)</a:t>
            </a:r>
          </a:p>
          <a:p>
            <a:endParaRPr lang="en-US" altLang="en-US" sz="1800" dirty="0"/>
          </a:p>
          <a:p>
            <a:r>
              <a:rPr lang="en-US" altLang="en-US" sz="3200" dirty="0"/>
              <a:t>Treatment</a:t>
            </a:r>
          </a:p>
          <a:p>
            <a:r>
              <a:rPr lang="en-AU" altLang="ja-JP" sz="2800" dirty="0"/>
              <a:t>Only if time and skilled people available</a:t>
            </a:r>
          </a:p>
          <a:p>
            <a:endParaRPr lang="en-AU" altLang="en-US" sz="2800" dirty="0"/>
          </a:p>
          <a:p>
            <a:r>
              <a:rPr lang="en-AU" altLang="en-US" sz="3200" dirty="0"/>
              <a:t>Disposal</a:t>
            </a:r>
          </a:p>
          <a:p>
            <a:r>
              <a:rPr lang="en-AU" altLang="en-US" sz="2800" dirty="0"/>
              <a:t>To maximum recommended daily quantity:</a:t>
            </a:r>
          </a:p>
          <a:p>
            <a:r>
              <a:rPr lang="en-AU" altLang="en-US" sz="2800" dirty="0"/>
              <a:t>• down the drain or into garbage</a:t>
            </a:r>
          </a:p>
          <a:p>
            <a:r>
              <a:rPr lang="en-AU" altLang="en-US" sz="2800" dirty="0"/>
              <a:t>Otherwise, retain for waste collection </a:t>
            </a:r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2800" dirty="0">
                <a:solidFill>
                  <a:srgbClr val="FF0000"/>
                </a:solidFill>
              </a:rPr>
              <a:t>SEPARATE CONTAINER FOR EACH WASTE!</a:t>
            </a:r>
          </a:p>
        </p:txBody>
      </p:sp>
    </p:spTree>
    <p:extLst>
      <p:ext uri="{BB962C8B-B14F-4D97-AF65-F5344CB8AC3E}">
        <p14:creationId xmlns:p14="http://schemas.microsoft.com/office/powerpoint/2010/main" val="300518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4724400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Solid wastes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556792"/>
            <a:ext cx="734481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Only </a:t>
            </a:r>
            <a:r>
              <a:rPr lang="ja-JP" altLang="en-US"/>
              <a:t>“</a:t>
            </a:r>
            <a:r>
              <a:rPr lang="en-US" altLang="ja-JP" dirty="0"/>
              <a:t>material of a domestic nature</a:t>
            </a:r>
            <a:r>
              <a:rPr lang="ja-JP" altLang="en-US"/>
              <a:t>”</a:t>
            </a:r>
            <a:endParaRPr lang="en-US" altLang="ja-JP" dirty="0"/>
          </a:p>
          <a:p>
            <a:r>
              <a:rPr lang="en-US" altLang="en-US" dirty="0"/>
              <a:t>is allowed to be disposed of in the garbage</a:t>
            </a:r>
          </a:p>
          <a:p>
            <a:endParaRPr lang="en-US" altLang="en-US" dirty="0"/>
          </a:p>
          <a:p>
            <a:r>
              <a:rPr lang="en-US" altLang="en-US" dirty="0"/>
              <a:t>Consider</a:t>
            </a:r>
          </a:p>
          <a:p>
            <a:pPr>
              <a:buFontTx/>
              <a:buChar char="•"/>
            </a:pPr>
            <a:r>
              <a:rPr lang="en-US" altLang="en-US" dirty="0"/>
              <a:t> transport of garbage</a:t>
            </a:r>
          </a:p>
          <a:p>
            <a:pPr>
              <a:buFontTx/>
              <a:buChar char="•"/>
            </a:pPr>
            <a:r>
              <a:rPr lang="en-US" altLang="en-US" dirty="0"/>
              <a:t> leaching from landfill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r>
              <a:rPr lang="en-US" altLang="en-US" dirty="0"/>
              <a:t>Geologically-stable minerals</a:t>
            </a:r>
          </a:p>
          <a:p>
            <a:r>
              <a:rPr lang="en-US" altLang="en-US" i="1" dirty="0"/>
              <a:t>(precipitated during reactions)</a:t>
            </a:r>
          </a:p>
          <a:p>
            <a:r>
              <a:rPr lang="en-US" altLang="en-US" dirty="0"/>
              <a:t>   e.g. barium sulfate (baryte)</a:t>
            </a:r>
          </a:p>
          <a:p>
            <a:r>
              <a:rPr lang="en-US" altLang="en-US" dirty="0"/>
              <a:t>No leaching of toxic chemicals in a domestic landfill.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4208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704856" cy="8640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Purpose of disposal advice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628800"/>
            <a:ext cx="8376124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/>
              <a:t>• assists decision making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promotes safe disposal techniques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focuses on avoiding serious environmental harm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reduces the cost of waste collection service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decreases emphasis on less harmful substances</a:t>
            </a:r>
          </a:p>
          <a:p>
            <a:pPr>
              <a:lnSpc>
                <a:spcPct val="150000"/>
              </a:lnSpc>
            </a:pPr>
            <a:r>
              <a:rPr lang="en-AU" altLang="ja-JP" sz="2800" dirty="0"/>
              <a:t>• provides a learning tool for staff and students</a:t>
            </a:r>
          </a:p>
          <a:p>
            <a:pPr>
              <a:lnSpc>
                <a:spcPct val="150000"/>
              </a:lnSpc>
            </a:pPr>
            <a:r>
              <a:rPr lang="en-AU" altLang="en-US" sz="2800" dirty="0"/>
              <a:t>• promotes care for the environment</a:t>
            </a:r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9920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492896"/>
            <a:ext cx="5616624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Tips &amp; Tricks</a:t>
            </a:r>
          </a:p>
        </p:txBody>
      </p:sp>
    </p:spTree>
    <p:extLst>
      <p:ext uri="{BB962C8B-B14F-4D97-AF65-F5344CB8AC3E}">
        <p14:creationId xmlns:p14="http://schemas.microsoft.com/office/powerpoint/2010/main" val="398423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379086"/>
            <a:ext cx="4392488" cy="593023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Shortcuts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icons, </a:t>
            </a:r>
            <a:r>
              <a:rPr lang="en-AU" altLang="en-US" sz="2000" dirty="0" err="1"/>
              <a:t>hcl</a:t>
            </a:r>
            <a:r>
              <a:rPr lang="en-AU" altLang="en-US" sz="2000" dirty="0"/>
              <a:t>, part name,</a:t>
            </a:r>
            <a:r>
              <a:rPr lang="en-AU" sz="2000" dirty="0"/>
              <a:t> </a:t>
            </a:r>
            <a:r>
              <a:rPr lang="en-AU" altLang="en-US" sz="2000" dirty="0"/>
              <a:t>click banner,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links, </a:t>
            </a:r>
            <a:r>
              <a:rPr lang="en-AU" altLang="en-US" sz="2000" dirty="0">
                <a:highlight>
                  <a:srgbClr val="FFFF00"/>
                </a:highlight>
              </a:rPr>
              <a:t>hot links</a:t>
            </a:r>
            <a:r>
              <a:rPr lang="en-AU" altLang="en-US" sz="2000" dirty="0"/>
              <a:t>, delete,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AU" altLang="en-US" sz="2000" dirty="0">
                <a:highlight>
                  <a:srgbClr val="FFFF00"/>
                </a:highlight>
              </a:rPr>
              <a:t>Best RAs</a:t>
            </a:r>
            <a:endParaRPr lang="en-AU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Scheduling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Excel/csv, any dates, last week,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search, no# </a:t>
            </a:r>
            <a:r>
              <a:rPr lang="en-AU" sz="2000" dirty="0" err="1"/>
              <a:t>pracs</a:t>
            </a:r>
            <a:r>
              <a:rPr lang="en-AU" sz="2000" dirty="0"/>
              <a:t>, prep notes,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AU" sz="2000" dirty="0">
                <a:highlight>
                  <a:srgbClr val="FFFF00"/>
                </a:highlight>
              </a:rPr>
              <a:t>double booking</a:t>
            </a:r>
            <a:r>
              <a:rPr lang="en-AU" sz="2000" dirty="0"/>
              <a:t>, </a:t>
            </a:r>
            <a:r>
              <a:rPr lang="en-AU" sz="2000" dirty="0">
                <a:highlight>
                  <a:srgbClr val="FFFF00"/>
                </a:highlight>
              </a:rPr>
              <a:t>lodged 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Tools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>
                <a:highlight>
                  <a:srgbClr val="FFFF00"/>
                </a:highlight>
              </a:rPr>
              <a:t>customise year groups</a:t>
            </a:r>
            <a:r>
              <a:rPr lang="en-AU" sz="2000" dirty="0"/>
              <a:t>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>
                <a:highlight>
                  <a:srgbClr val="FFFF00"/>
                </a:highlight>
              </a:rPr>
              <a:t>stocktaking &amp; usage</a:t>
            </a:r>
            <a:r>
              <a:rPr lang="en-AU" sz="2000" dirty="0"/>
              <a:t>, invoice,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AU" sz="2000" dirty="0">
                <a:solidFill>
                  <a:srgbClr val="002060"/>
                </a:solidFill>
                <a:highlight>
                  <a:srgbClr val="FFFF00"/>
                </a:highlight>
              </a:rPr>
              <a:t>backup system</a:t>
            </a:r>
            <a:r>
              <a:rPr lang="en-AU" sz="2000" dirty="0"/>
              <a:t>, defaults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Resources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learning resources, </a:t>
            </a:r>
            <a:r>
              <a:rPr lang="en-AU" sz="2000" dirty="0" err="1"/>
              <a:t>faq</a:t>
            </a:r>
            <a:r>
              <a:rPr lang="en-AU" sz="2000" dirty="0"/>
              <a:t>, eBook,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videos, libraries: </a:t>
            </a:r>
            <a:r>
              <a:rPr lang="en-AU" sz="2000" dirty="0" err="1"/>
              <a:t>Stile+EP+Edrolo</a:t>
            </a:r>
            <a:r>
              <a:rPr lang="en-AU" sz="2000" dirty="0"/>
              <a:t>+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>
                <a:highlight>
                  <a:srgbClr val="FFFF00"/>
                </a:highlight>
              </a:rPr>
              <a:t>Jacaranda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86B5A-FCAF-DB49-BD3D-624CA2B9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379937"/>
            <a:ext cx="4191000" cy="611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standard, custom &amp; waste labels</a:t>
            </a:r>
            <a:r>
              <a:rPr lang="en-AU" sz="2000" dirty="0">
                <a:highlight>
                  <a:srgbClr val="FFFF00"/>
                </a:highlight>
              </a:rPr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multiple chemicals on sheet,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mixtures, non-chemicals,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AU" sz="2000" dirty="0"/>
              <a:t>free text, biohazard symbol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Operations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000" kern="0" dirty="0"/>
              <a:t>author’s update vs modifiable copy,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reschedule, archive risk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assessments, annual review,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>
                <a:highlight>
                  <a:srgbClr val="FFFF00"/>
                </a:highlight>
              </a:rPr>
              <a:t>tech-only RAs</a:t>
            </a:r>
            <a:r>
              <a:rPr lang="en-AU" sz="2000" kern="0" dirty="0"/>
              <a:t>, review notes,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kern="0" dirty="0"/>
              <a:t>high/extreme: 3 signatures, list,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AU" sz="2000" kern="0" dirty="0"/>
              <a:t>disposal info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Student </a:t>
            </a:r>
            <a:r>
              <a:rPr lang="en-AU" sz="2000" b="1" kern="0" dirty="0" err="1"/>
              <a:t>RiskAssess</a:t>
            </a:r>
            <a:endParaRPr lang="en-AU" sz="2000" b="1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view student PINs, not last year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AU" sz="2000" kern="0" dirty="0"/>
              <a:t>multiple </a:t>
            </a:r>
            <a:r>
              <a:rPr lang="en-AU" sz="2000" kern="0" dirty="0" err="1"/>
              <a:t>prac</a:t>
            </a:r>
            <a:r>
              <a:rPr lang="en-AU" sz="2000" kern="0" dirty="0"/>
              <a:t>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Chemical inventory/register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QR codes, stocktaking on phone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779A7-7D28-0546-8E74-6FFD564429E6}"/>
              </a:ext>
            </a:extLst>
          </p:cNvPr>
          <p:cNvSpPr txBox="1"/>
          <p:nvPr/>
        </p:nvSpPr>
        <p:spPr>
          <a:xfrm>
            <a:off x="-570016" y="2161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98B1DAC9-F30E-A45F-7CE0-ACBECC53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3" y="2315313"/>
            <a:ext cx="6183021" cy="2579137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D7DD532-FC5F-8B67-870D-DC93F6729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87" y="4894450"/>
            <a:ext cx="7344816" cy="2029271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1A164154-1128-618C-80C0-537C034081CD}"/>
              </a:ext>
            </a:extLst>
          </p:cNvPr>
          <p:cNvSpPr/>
          <p:nvPr/>
        </p:nvSpPr>
        <p:spPr bwMode="auto">
          <a:xfrm rot="5400000">
            <a:off x="6345779" y="3198122"/>
            <a:ext cx="360040" cy="57606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8ABA7BFF-D6FC-EA02-19F7-617E30082CFC}"/>
              </a:ext>
            </a:extLst>
          </p:cNvPr>
          <p:cNvSpPr/>
          <p:nvPr/>
        </p:nvSpPr>
        <p:spPr bwMode="auto">
          <a:xfrm rot="1938046">
            <a:off x="6340920" y="4787704"/>
            <a:ext cx="297753" cy="47230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133E0E-4D96-E745-5D71-BC7A38F20F99}"/>
              </a:ext>
            </a:extLst>
          </p:cNvPr>
          <p:cNvSpPr txBox="1"/>
          <p:nvPr/>
        </p:nvSpPr>
        <p:spPr>
          <a:xfrm>
            <a:off x="61219" y="988115"/>
            <a:ext cx="5415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highlight>
                  <a:srgbClr val="FFFF00"/>
                </a:highlight>
              </a:rPr>
              <a:t>Added 171 chemicals and solutions</a:t>
            </a:r>
          </a:p>
          <a:p>
            <a:r>
              <a:rPr lang="en-US" altLang="en-US" b="1" dirty="0">
                <a:highlight>
                  <a:srgbClr val="FFFF00"/>
                </a:highlight>
              </a:rPr>
              <a:t>            163 equipment items</a:t>
            </a:r>
          </a:p>
          <a:p>
            <a:r>
              <a:rPr lang="en-US" altLang="en-US" sz="2400" b="1" dirty="0">
                <a:highlight>
                  <a:srgbClr val="FFFF00"/>
                </a:highlight>
              </a:rPr>
              <a:t>              74 biological/food items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4EF4F5-A887-87DA-F2D1-B4766C300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Databases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290D1-5079-A54B-EDCE-7AE8BE29A7B1}"/>
              </a:ext>
            </a:extLst>
          </p:cNvPr>
          <p:cNvSpPr txBox="1"/>
          <p:nvPr/>
        </p:nvSpPr>
        <p:spPr>
          <a:xfrm>
            <a:off x="6267931" y="998702"/>
            <a:ext cx="2707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highlight>
                  <a:srgbClr val="FFFF00"/>
                </a:highlight>
              </a:rPr>
              <a:t>Improved advice:</a:t>
            </a:r>
          </a:p>
          <a:p>
            <a:r>
              <a:rPr lang="en-US" altLang="en-US" sz="2400" b="1" dirty="0">
                <a:highlight>
                  <a:srgbClr val="FFFF00"/>
                </a:highlight>
              </a:rPr>
              <a:t> 300+ items</a:t>
            </a:r>
          </a:p>
        </p:txBody>
      </p:sp>
    </p:spTree>
    <p:extLst>
      <p:ext uri="{BB962C8B-B14F-4D97-AF65-F5344CB8AC3E}">
        <p14:creationId xmlns:p14="http://schemas.microsoft.com/office/powerpoint/2010/main" val="398068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460AB-ABB5-0AC5-3D9D-131087B20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2F4B2FF-DD3C-7DA7-1149-8608FA16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2" y="888369"/>
            <a:ext cx="7772400" cy="2036575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21B88E02-2647-F268-7513-19CA10DF2F3A}"/>
              </a:ext>
            </a:extLst>
          </p:cNvPr>
          <p:cNvSpPr/>
          <p:nvPr/>
        </p:nvSpPr>
        <p:spPr bwMode="auto">
          <a:xfrm rot="1938046">
            <a:off x="7720072" y="210061"/>
            <a:ext cx="576064" cy="781742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34398C9-121E-EB7E-CA98-F33CAF194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429000"/>
            <a:ext cx="5972200" cy="2824164"/>
          </a:xfrm>
          <a:prstGeom prst="rect">
            <a:avLst/>
          </a:prstGeom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6B93592F-7D80-8E96-744C-098A31F14151}"/>
              </a:ext>
            </a:extLst>
          </p:cNvPr>
          <p:cNvSpPr/>
          <p:nvPr/>
        </p:nvSpPr>
        <p:spPr bwMode="auto">
          <a:xfrm rot="5400000">
            <a:off x="7478687" y="4046241"/>
            <a:ext cx="576064" cy="781742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5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B3FA5-CDE1-555F-D43F-4AC5611B7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03CA34-9448-EF8A-EA18-DBD025F1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25344" y="3501008"/>
            <a:ext cx="16819805" cy="1733411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7525246-2497-17DC-41E9-070CCC3E9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08590"/>
            <a:ext cx="7772400" cy="1029981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A0CF98A0-954A-19EE-95D0-B45241308BAF}"/>
              </a:ext>
            </a:extLst>
          </p:cNvPr>
          <p:cNvSpPr/>
          <p:nvPr/>
        </p:nvSpPr>
        <p:spPr bwMode="auto">
          <a:xfrm rot="1822079">
            <a:off x="6239982" y="1929062"/>
            <a:ext cx="667581" cy="154942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6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88D58-E46B-9763-E649-BED60EF00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question&#10;&#10;AI-generated content may be incorrect.">
            <a:extLst>
              <a:ext uri="{FF2B5EF4-FFF2-40B4-BE49-F238E27FC236}">
                <a16:creationId xmlns:a16="http://schemas.microsoft.com/office/drawing/2014/main" id="{A127AD12-D9DA-FC22-A8D2-03DD6F03B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572550"/>
            <a:ext cx="7772400" cy="2688198"/>
          </a:xfrm>
          <a:prstGeom prst="rect">
            <a:avLst/>
          </a:prstGeom>
        </p:spPr>
      </p:pic>
      <p:pic>
        <p:nvPicPr>
          <p:cNvPr id="8" name="Picture 7" descr="A person using a blowtorch to make a brick&#10;&#10;AI-generated content may be incorrect.">
            <a:extLst>
              <a:ext uri="{FF2B5EF4-FFF2-40B4-BE49-F238E27FC236}">
                <a16:creationId xmlns:a16="http://schemas.microsoft.com/office/drawing/2014/main" id="{703118C8-A999-E526-8AB3-0CD4103A6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99622"/>
            <a:ext cx="3060604" cy="2564904"/>
          </a:xfrm>
          <a:prstGeom prst="rect">
            <a:avLst/>
          </a:prstGeom>
        </p:spPr>
      </p:pic>
      <p:pic>
        <p:nvPicPr>
          <p:cNvPr id="10" name="Picture 9" descr="A cartoon of a person in a lab coat&#10;&#10;AI-generated content may be incorrect.">
            <a:extLst>
              <a:ext uri="{FF2B5EF4-FFF2-40B4-BE49-F238E27FC236}">
                <a16:creationId xmlns:a16="http://schemas.microsoft.com/office/drawing/2014/main" id="{382E5DEE-4A16-F5D7-A3AC-B7B4AB162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13337"/>
            <a:ext cx="2929922" cy="3218522"/>
          </a:xfrm>
          <a:prstGeom prst="rect">
            <a:avLst/>
          </a:prstGeom>
        </p:spPr>
      </p:pic>
      <p:pic>
        <p:nvPicPr>
          <p:cNvPr id="12" name="Picture 11" descr="Screens screenshot of a computer screen&#10;&#10;AI-generated content may be incorrect.">
            <a:extLst>
              <a:ext uri="{FF2B5EF4-FFF2-40B4-BE49-F238E27FC236}">
                <a16:creationId xmlns:a16="http://schemas.microsoft.com/office/drawing/2014/main" id="{023CADE2-D5C7-B792-71DD-CC5A3363C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03" y="3336807"/>
            <a:ext cx="3614325" cy="2897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5DF878-C7BA-FDF4-2BE9-FE07A1382FAD}"/>
              </a:ext>
            </a:extLst>
          </p:cNvPr>
          <p:cNvSpPr txBox="1"/>
          <p:nvPr/>
        </p:nvSpPr>
        <p:spPr>
          <a:xfrm>
            <a:off x="827584" y="6244983"/>
            <a:ext cx="7659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</a:t>
            </a:r>
            <a:r>
              <a:rPr lang="en-US" dirty="0" err="1">
                <a:solidFill>
                  <a:srgbClr val="002060"/>
                </a:solidFill>
              </a:rPr>
              <a:t>www.riskassess.com.au</a:t>
            </a:r>
            <a:r>
              <a:rPr lang="en-US" dirty="0">
                <a:solidFill>
                  <a:srgbClr val="002060"/>
                </a:solidFill>
              </a:rPr>
              <a:t>/info/</a:t>
            </a:r>
            <a:r>
              <a:rPr lang="en-US" dirty="0" err="1">
                <a:solidFill>
                  <a:srgbClr val="002060"/>
                </a:solidFill>
              </a:rPr>
              <a:t>student_resources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3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FA45A-D5DF-704B-B89A-CE9A5B1B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3" y="0"/>
            <a:ext cx="790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4D259-FAFC-99A1-8E84-3C7DAE660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DCC43BD2-98D8-B464-5516-420B1D409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756" y="332656"/>
            <a:ext cx="8964488" cy="6048672"/>
          </a:xfrm>
        </p:spPr>
        <p:txBody>
          <a:bodyPr anchor="t"/>
          <a:lstStyle/>
          <a:p>
            <a:pPr algn="l" eaLnBrk="1" hangingPunct="1">
              <a:spcAft>
                <a:spcPts val="2000"/>
              </a:spcAft>
            </a:pP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       Chemical storage in science</a:t>
            </a: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	Advice for: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	• chemical store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	• prep room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	• student laboratories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Design, storage arrangements, segregation, ventilation, specific chemical advice, labelling, housekeeping,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etc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5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https://www.riskassess.com.au/docs/ChemicalStorageInScience.pdf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                                             15 page document</a:t>
            </a:r>
          </a:p>
        </p:txBody>
      </p:sp>
    </p:spTree>
    <p:extLst>
      <p:ext uri="{BB962C8B-B14F-4D97-AF65-F5344CB8AC3E}">
        <p14:creationId xmlns:p14="http://schemas.microsoft.com/office/powerpoint/2010/main" val="216381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0E311-C7A4-3CF9-B8DA-C8478D852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B2530A00-0CAB-6A66-75D0-2633AA72F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352928" cy="5544616"/>
          </a:xfrm>
        </p:spPr>
        <p:txBody>
          <a:bodyPr/>
          <a:lstStyle/>
          <a:p>
            <a:pPr eaLnBrk="1" hangingPunct="1"/>
            <a:r>
              <a:rPr lang="en-US" sz="6000" dirty="0">
                <a:latin typeface="Arial" charset="0"/>
                <a:ea typeface="ＭＳ Ｐゴシック" charset="0"/>
                <a:cs typeface="ＭＳ Ｐゴシック" charset="0"/>
              </a:rPr>
              <a:t>Chemical inventory</a:t>
            </a:r>
            <a:br>
              <a:rPr lang="en-US" sz="6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dirty="0">
                <a:latin typeface="Arial" charset="0"/>
                <a:ea typeface="ＭＳ Ｐゴシック" charset="0"/>
                <a:cs typeface="ＭＳ Ｐゴシック" charset="0"/>
              </a:rPr>
              <a:t>and chemical register</a:t>
            </a:r>
            <a:br>
              <a:rPr lang="en-US" sz="48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SDS management</a:t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QR codes</a:t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stocktaking on phone</a:t>
            </a:r>
            <a:b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304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113467</TotalTime>
  <Words>1331</Words>
  <Application>Microsoft Macintosh PowerPoint</Application>
  <PresentationFormat>On-screen Show (4:3)</PresentationFormat>
  <Paragraphs>195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Blank Presentation</vt:lpstr>
      <vt:lpstr>RiskAssess                      New Features             Chemical Disposal,                   Tips &amp; Tricks</vt:lpstr>
      <vt:lpstr>New features </vt:lpstr>
      <vt:lpstr>Databases</vt:lpstr>
      <vt:lpstr>PowerPoint Presentation</vt:lpstr>
      <vt:lpstr>PowerPoint Presentation</vt:lpstr>
      <vt:lpstr>PowerPoint Presentation</vt:lpstr>
      <vt:lpstr>PowerPoint Presentation</vt:lpstr>
      <vt:lpstr>       Chemical storage in science    Advice for:  • chemical store  • prep room  • student laboratories  Design, storage arrangements, segregation, ventilation, specific chemical advice, labelling, housekeeping, etc  https://www.riskassess.com.au/docs/ChemicalStorageInScience.pdf                                               15 page document</vt:lpstr>
      <vt:lpstr>Chemical inventory and chemical register  with SDS management QR codes stocktaking on phone </vt:lpstr>
      <vt:lpstr>Chemical disposal</vt:lpstr>
      <vt:lpstr>The law</vt:lpstr>
      <vt:lpstr>Disposal advice</vt:lpstr>
      <vt:lpstr>RiskAssess Advice</vt:lpstr>
      <vt:lpstr>Chemical Disposal</vt:lpstr>
      <vt:lpstr>The improvement process</vt:lpstr>
      <vt:lpstr>Chemical wastes in schools</vt:lpstr>
      <vt:lpstr>PowerPoint Presentation</vt:lpstr>
      <vt:lpstr>PowerPoint Presentation</vt:lpstr>
      <vt:lpstr>Estimation of “safe” quantities*</vt:lpstr>
      <vt:lpstr>Tabulation and calculation</vt:lpstr>
      <vt:lpstr>Organic liquid wastes</vt:lpstr>
      <vt:lpstr>Waste processing</vt:lpstr>
      <vt:lpstr>Solid wastes</vt:lpstr>
      <vt:lpstr>Purpose of disposal advice</vt:lpstr>
      <vt:lpstr>Tips &amp; Tricks</vt:lpstr>
      <vt:lpstr>PowerPoint Presentation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424</cp:revision>
  <cp:lastPrinted>2024-09-13T05:43:27Z</cp:lastPrinted>
  <dcterms:created xsi:type="dcterms:W3CDTF">2008-09-14T02:46:40Z</dcterms:created>
  <dcterms:modified xsi:type="dcterms:W3CDTF">2026-06-18T04:53:35Z</dcterms:modified>
</cp:coreProperties>
</file>