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331" r:id="rId4"/>
    <p:sldId id="328" r:id="rId5"/>
    <p:sldId id="329" r:id="rId6"/>
    <p:sldId id="271" r:id="rId7"/>
    <p:sldId id="339" r:id="rId8"/>
    <p:sldId id="340" r:id="rId9"/>
    <p:sldId id="274" r:id="rId10"/>
    <p:sldId id="275" r:id="rId11"/>
    <p:sldId id="276" r:id="rId12"/>
    <p:sldId id="296" r:id="rId13"/>
    <p:sldId id="281" r:id="rId14"/>
    <p:sldId id="336" r:id="rId15"/>
    <p:sldId id="277" r:id="rId16"/>
    <p:sldId id="337" r:id="rId17"/>
    <p:sldId id="295" r:id="rId18"/>
    <p:sldId id="284" r:id="rId19"/>
    <p:sldId id="292" r:id="rId20"/>
    <p:sldId id="290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5606"/>
  </p:normalViewPr>
  <p:slideViewPr>
    <p:cSldViewPr>
      <p:cViewPr varScale="1">
        <p:scale>
          <a:sx n="125" d="100"/>
          <a:sy n="125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assess.com.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kassess.com.au/info/learning_resour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Chemical safety and lessons from recent laboratory accidents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Toxic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r>
              <a:rPr lang="en-AU" b="1" dirty="0"/>
              <a:t> dioxide</a:t>
            </a:r>
          </a:p>
          <a:p>
            <a:pPr marL="0" indent="0">
              <a:buNone/>
            </a:pPr>
            <a:r>
              <a:rPr lang="en-AU" dirty="0"/>
              <a:t>   e.g. heating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chlorine</a:t>
            </a:r>
          </a:p>
          <a:p>
            <a:pPr marL="0" indent="0">
              <a:buNone/>
            </a:pPr>
            <a:r>
              <a:rPr lang="en-AU" dirty="0"/>
              <a:t>   e.g. bleach + acid (incl. coca cola)</a:t>
            </a:r>
            <a:r>
              <a:rPr lang="en-AU" dirty="0">
                <a:solidFill>
                  <a:srgbClr val="FF0000"/>
                </a:solidFill>
              </a:rPr>
              <a:t> 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ammonia, e.g. spills</a:t>
            </a:r>
          </a:p>
          <a:p>
            <a:pPr marL="0" indent="0">
              <a:buNone/>
            </a:pPr>
            <a:r>
              <a:rPr lang="en-AU" dirty="0"/>
              <a:t>•  bromine + hexene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•  iodine vapour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Corrosive chemicals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alkalis</a:t>
            </a:r>
            <a:br>
              <a:rPr lang="en-AU" b="1" dirty="0"/>
            </a:br>
            <a:r>
              <a:rPr lang="en-AU" dirty="0"/>
              <a:t>e.g. NaOH, concentrated and hot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acids</a:t>
            </a:r>
          </a:p>
          <a:p>
            <a:pPr marL="0" indent="0">
              <a:buNone/>
            </a:pPr>
            <a:r>
              <a:rPr lang="en-AU" dirty="0"/>
              <a:t>   e.g. H</a:t>
            </a:r>
            <a:r>
              <a:rPr lang="en-AU" baseline="-25000" dirty="0"/>
              <a:t>2</a:t>
            </a:r>
            <a:r>
              <a:rPr lang="en-AU" dirty="0"/>
              <a:t>SO</a:t>
            </a:r>
            <a:r>
              <a:rPr lang="en-AU" baseline="-25000" dirty="0"/>
              <a:t>4</a:t>
            </a:r>
            <a:r>
              <a:rPr lang="en-AU" dirty="0"/>
              <a:t>, conc (another black snake)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HCl, conc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</a:t>
            </a:r>
          </a:p>
          <a:p>
            <a:pPr marL="0" indent="0">
              <a:buNone/>
            </a:pPr>
            <a:r>
              <a:rPr lang="en-AU" dirty="0"/>
              <a:t>   e.g. conc NH</a:t>
            </a:r>
            <a:r>
              <a:rPr lang="en-AU" baseline="-25000" dirty="0"/>
              <a:t>3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840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Cold burns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052736"/>
            <a:ext cx="896448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dry ice</a:t>
            </a:r>
            <a:br>
              <a:rPr lang="en-AU" b="1" dirty="0"/>
            </a:br>
            <a:r>
              <a:rPr lang="en-AU" dirty="0"/>
              <a:t>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nitrogen</a:t>
            </a:r>
          </a:p>
          <a:p>
            <a:pPr marL="0" indent="0">
              <a:buNone/>
            </a:pPr>
            <a:r>
              <a:rPr lang="en-AU" dirty="0"/>
              <a:t>   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asphyxiation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Don’t drink!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9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Scalding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Beaker of liquid on tripod &amp; gauze</a:t>
            </a:r>
            <a:br>
              <a:rPr lang="en-AU" b="1" dirty="0"/>
            </a:br>
            <a:r>
              <a:rPr lang="en-AU" dirty="0"/>
              <a:t>e.g. major burns; easy to knock over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ejected from test tube</a:t>
            </a:r>
          </a:p>
          <a:p>
            <a:pPr marL="0" indent="0">
              <a:buNone/>
            </a:pPr>
            <a:r>
              <a:rPr lang="en-AU" dirty="0"/>
              <a:t>   e.g. minor or major burns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6" y="980728"/>
            <a:ext cx="8496944" cy="57606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COMMON</a:t>
            </a:r>
          </a:p>
          <a:p>
            <a:pPr marL="0" indent="0">
              <a:buNone/>
            </a:pPr>
            <a:r>
              <a:rPr lang="en-AU" dirty="0"/>
              <a:t>• hot objects, e.g. Bunsen, hotplate, glue gun</a:t>
            </a:r>
          </a:p>
          <a:p>
            <a:pPr marL="0" indent="0">
              <a:buNone/>
            </a:pPr>
            <a:r>
              <a:rPr lang="en-AU" dirty="0"/>
              <a:t>• sharp objects, e.g. broken glass, scalpel</a:t>
            </a:r>
          </a:p>
          <a:p>
            <a:pPr marL="0" indent="0">
              <a:buNone/>
            </a:pPr>
            <a:r>
              <a:rPr lang="en-AU" dirty="0"/>
              <a:t>• cracked beakers, flasks, etc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LESS COMMON</a:t>
            </a:r>
          </a:p>
          <a:p>
            <a:pPr marL="0" indent="0">
              <a:buNone/>
            </a:pPr>
            <a:r>
              <a:rPr lang="en-AU" dirty="0"/>
              <a:t>• short-circuited batteries</a:t>
            </a:r>
          </a:p>
          <a:p>
            <a:pPr marL="0" indent="0">
              <a:buNone/>
            </a:pPr>
            <a:r>
              <a:rPr lang="en-AU" dirty="0"/>
              <a:t>• latex gloves, balloons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792088"/>
          </a:xfrm>
        </p:spPr>
        <p:txBody>
          <a:bodyPr anchor="t"/>
          <a:lstStyle/>
          <a:p>
            <a:r>
              <a:rPr lang="en-AU" sz="3600" dirty="0"/>
              <a:t>Equipment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Hot objects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2" y="980728"/>
            <a:ext cx="8080022" cy="576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Bunsen burner + tripod + gauze</a:t>
            </a:r>
            <a:br>
              <a:rPr lang="en-AU" b="1" dirty="0"/>
            </a:br>
            <a:r>
              <a:rPr lang="en-AU" dirty="0"/>
              <a:t>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beakers, flasks, test tubes</a:t>
            </a:r>
          </a:p>
          <a:p>
            <a:pPr marL="0" indent="0">
              <a:buNone/>
            </a:pPr>
            <a:r>
              <a:rPr lang="en-AU" dirty="0"/>
              <a:t>   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glass rods/tubing, wires, crucibles</a:t>
            </a:r>
          </a:p>
          <a:p>
            <a:pPr marL="0" indent="0">
              <a:buNone/>
            </a:pPr>
            <a:r>
              <a:rPr lang="en-AU" dirty="0"/>
              <a:t>   e.g. flame tests, glass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plates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e.g. burns to forearm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• thermite reaction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69896"/>
            <a:ext cx="8424936" cy="59046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Extreme allergic reactions to foods:</a:t>
            </a:r>
          </a:p>
          <a:p>
            <a:pPr marL="0" indent="0">
              <a:buNone/>
            </a:pPr>
            <a:r>
              <a:rPr lang="en-AU" sz="2400" dirty="0"/>
              <a:t>• </a:t>
            </a:r>
            <a:r>
              <a:rPr lang="en-AU" sz="2400" b="1" dirty="0"/>
              <a:t>peanuts, peanut oil, peanut products</a:t>
            </a:r>
          </a:p>
          <a:p>
            <a:pPr marL="0" indent="0">
              <a:buNone/>
            </a:pPr>
            <a:r>
              <a:rPr lang="en-AU" sz="2400" dirty="0"/>
              <a:t>• tree nuts</a:t>
            </a:r>
          </a:p>
          <a:p>
            <a:pPr marL="0" indent="0">
              <a:buNone/>
            </a:pPr>
            <a:r>
              <a:rPr lang="en-AU" sz="2400" dirty="0"/>
              <a:t>• shellfish and crustaceans (including sea monkeys</a:t>
            </a:r>
            <a:r>
              <a:rPr lang="en-AU" sz="2400" dirty="0">
                <a:solidFill>
                  <a:srgbClr val="FF0000"/>
                </a:solidFill>
              </a:rPr>
              <a:t>*</a:t>
            </a:r>
            <a:r>
              <a:rPr lang="en-AU" sz="2400" dirty="0"/>
              <a:t>)</a:t>
            </a:r>
          </a:p>
          <a:p>
            <a:pPr marL="0" indent="0">
              <a:buNone/>
            </a:pPr>
            <a:r>
              <a:rPr lang="en-AU" sz="2400" dirty="0"/>
              <a:t>and, less commonly, eggs, milk, wheat, soy, fish, sesame, . 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400" dirty="0"/>
              <a:t>• rhus (leaves, stems)</a:t>
            </a:r>
          </a:p>
          <a:p>
            <a:pPr marL="0" indent="0">
              <a:buNone/>
            </a:pPr>
            <a:r>
              <a:rPr lang="en-AU" sz="2400" dirty="0"/>
              <a:t>• London Plane tree (trichomes)</a:t>
            </a:r>
          </a:p>
          <a:p>
            <a:pPr marL="0" indent="0">
              <a:buNone/>
            </a:pPr>
            <a:r>
              <a:rPr lang="en-AU" sz="2400" dirty="0"/>
              <a:t>• pollens and moulds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Animal bites and stings</a:t>
            </a:r>
          </a:p>
          <a:p>
            <a:pPr marL="0" indent="0">
              <a:buNone/>
            </a:pPr>
            <a:r>
              <a:rPr lang="en-AU" sz="2400" dirty="0"/>
              <a:t>e.g. ticks, leeches, bees, pet animals</a:t>
            </a:r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81256"/>
          </a:xfrm>
        </p:spPr>
        <p:txBody>
          <a:bodyPr anchor="t"/>
          <a:lstStyle/>
          <a:p>
            <a:r>
              <a:rPr lang="en-AU" sz="3400" dirty="0"/>
              <a:t>Biological materials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extreme allergies</a:t>
            </a:r>
            <a:br>
              <a:rPr lang="en-AU" b="1" dirty="0"/>
            </a:br>
            <a:r>
              <a:rPr lang="en-AU" dirty="0"/>
              <a:t>e.g. nuts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r>
              <a:rPr lang="en-AU" dirty="0"/>
              <a:t>(</a:t>
            </a:r>
            <a:r>
              <a:rPr lang="en-AU" dirty="0" err="1"/>
              <a:t>Epipen</a:t>
            </a:r>
            <a:r>
              <a:rPr lang="en-AU" dirty="0"/>
              <a:t> training, avoid peanut oil, etc)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human blood</a:t>
            </a:r>
            <a:br>
              <a:rPr lang="en-AU" b="1" dirty="0"/>
            </a:br>
            <a:r>
              <a:rPr lang="en-AU" dirty="0"/>
              <a:t>e.g. blood group testing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•  culturing pathogens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D75D83-7798-C861-ADA5-3C98B306B176}"/>
              </a:ext>
            </a:extLst>
          </p:cNvPr>
          <p:cNvSpPr txBox="1"/>
          <p:nvPr/>
        </p:nvSpPr>
        <p:spPr>
          <a:xfrm>
            <a:off x="1259632" y="19922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Laboratory injuries are significant</a:t>
            </a:r>
          </a:p>
          <a:p>
            <a:r>
              <a:rPr lang="en-AU" sz="3200" b="1" dirty="0"/>
              <a:t>and nearly all can be prevented.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434C-31FA-5EFD-FBB7-8D9A0F6EC880}"/>
              </a:ext>
            </a:extLst>
          </p:cNvPr>
          <p:cNvSpPr/>
          <p:nvPr/>
        </p:nvSpPr>
        <p:spPr bwMode="auto">
          <a:xfrm>
            <a:off x="726272" y="1988840"/>
            <a:ext cx="7992888" cy="1124744"/>
          </a:xfrm>
          <a:prstGeom prst="rect">
            <a:avLst/>
          </a:prstGeom>
          <a:solidFill>
            <a:srgbClr val="FF0000">
              <a:alpha val="280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EECD453-72AF-77A6-A2EE-970A510B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How to spot dangers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13344A3-2370-D279-EBAF-9C3984274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3768" y="1628800"/>
            <a:ext cx="5759970" cy="4752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Lack of knowledge</a:t>
            </a:r>
          </a:p>
          <a:p>
            <a:pPr eaLnBrk="1" hangingPunct="1">
              <a:buNone/>
            </a:pPr>
            <a:r>
              <a:rPr lang="en-US" altLang="en-US" sz="2400" dirty="0"/>
              <a:t>Untrained people doing things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assess risks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test experiment beforehand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Disorganised</a:t>
            </a:r>
            <a:r>
              <a:rPr lang="en-US" altLang="en-US" sz="2400" dirty="0"/>
              <a:t> workplace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‘routine procedures’ for lab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Spur-of-the-moment experiments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Change without preparation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YouTube without thinking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. . . . . 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D9FACEE-970C-6C78-C1DC-306742C1C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How to prevent an “accident”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A740A638-BA5C-485A-15AB-9DCBE9E71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098693"/>
            <a:ext cx="8153400" cy="573325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Understand the potential hazards associated with equipment, chemicals and biological/food items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b="1" dirty="0"/>
              <a:t>Carry out a risk assessment before you do anything!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dirty="0"/>
              <a:t>Introduce </a:t>
            </a:r>
            <a:r>
              <a:rPr lang="en-US" sz="2400" b="1" dirty="0"/>
              <a:t>control measures </a:t>
            </a:r>
            <a:r>
              <a:rPr lang="en-US" sz="2400" dirty="0"/>
              <a:t>to make risk level </a:t>
            </a:r>
            <a:r>
              <a:rPr lang="en-US" sz="2400" b="1" dirty="0"/>
              <a:t>LOW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against likely problems (e.g. tray beneath)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Physically protect the work area (e.g. fume cupboard)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yourself (e.g. safety glasses, gloves)</a:t>
            </a:r>
            <a:br>
              <a:rPr lang="en-US" sz="2400" dirty="0"/>
            </a:b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Know emergency procedures and first aid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b="1" dirty="0"/>
              <a:t>                      </a:t>
            </a:r>
            <a:r>
              <a:rPr lang="en-US" sz="2400" b="1" dirty="0" err="1"/>
              <a:t>RiskAssess</a:t>
            </a:r>
            <a:r>
              <a:rPr lang="en-US" sz="2400" b="1" dirty="0"/>
              <a:t> can help!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EC-F755-9172-B49D-BD7F0F6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143000"/>
          </a:xfrm>
        </p:spPr>
        <p:txBody>
          <a:bodyPr/>
          <a:lstStyle/>
          <a:p>
            <a:r>
              <a:rPr lang="en-US" dirty="0" err="1"/>
              <a:t>RiskAssess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37EE-3A3D-E693-EEB5-AC33B8AF404B}"/>
              </a:ext>
            </a:extLst>
          </p:cNvPr>
          <p:cNvSpPr txBox="1"/>
          <p:nvPr/>
        </p:nvSpPr>
        <p:spPr>
          <a:xfrm>
            <a:off x="1691680" y="3861048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www.riskassess.com.au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 resources</a:t>
            </a:r>
          </a:p>
          <a:p>
            <a:r>
              <a:rPr lang="en-US" dirty="0">
                <a:hlinkClick r:id="rId4"/>
              </a:rPr>
              <a:t>www.riskassess.com.au/info/learning_resources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329348" cy="648072"/>
          </a:xfrm>
        </p:spPr>
        <p:txBody>
          <a:bodyPr anchor="t"/>
          <a:lstStyle/>
          <a:p>
            <a:r>
              <a:rPr lang="en-AU" sz="3600" dirty="0"/>
              <a:t>Chemicals 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09159" cy="54006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MAJOR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hot water scalding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chlorine, </a:t>
            </a:r>
            <a:r>
              <a:rPr lang="en-AU" dirty="0" err="1"/>
              <a:t>sulfur</a:t>
            </a:r>
            <a:r>
              <a:rPr lang="en-AU" dirty="0"/>
              <a:t> dioxide inhalation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sodium hydroxide in eyes</a:t>
            </a:r>
          </a:p>
          <a:p>
            <a:pPr marL="0" indent="0">
              <a:buNone/>
            </a:pPr>
            <a:r>
              <a:rPr lang="en-AU" dirty="0"/>
              <a:t>MINOR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acids/alkalis on skin (or in eyes)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r>
              <a:rPr lang="en-AU" sz="32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25352"/>
            <a:ext cx="8276456" cy="5716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</a:t>
            </a:r>
          </a:p>
          <a:p>
            <a:pPr marL="0" indent="0">
              <a:buNone/>
            </a:pPr>
            <a:r>
              <a:rPr lang="en-AU" dirty="0"/>
              <a:t>   e.g. chlorophyll extraction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	  steam engine</a:t>
            </a:r>
          </a:p>
          <a:p>
            <a:pPr marL="0" indent="0">
              <a:buNone/>
            </a:pPr>
            <a:r>
              <a:rPr lang="en-AU" dirty="0"/>
              <a:t>	  coloured flames (</a:t>
            </a:r>
            <a:r>
              <a:rPr lang="en-AU" dirty="0" err="1"/>
              <a:t>MCl</a:t>
            </a:r>
            <a:r>
              <a:rPr lang="en-AU" baseline="-25000" dirty="0" err="1"/>
              <a:t>n</a:t>
            </a:r>
            <a:r>
              <a:rPr lang="en-AU" dirty="0"/>
              <a:t>, borates)</a:t>
            </a:r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petrol and liquid hydrocarbons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acetone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i="1" dirty="0"/>
              <a:t>Bunsen burner on ‘safety’ = ignition source</a:t>
            </a:r>
          </a:p>
          <a:p>
            <a:pPr marL="0" indent="0">
              <a:buNone/>
            </a:pPr>
            <a:r>
              <a:rPr lang="en-AU" i="1" dirty="0"/>
              <a:t>Tools (e.g. angle grinder) = ignition source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solids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endParaRPr lang="en-AU" b="1" dirty="0"/>
          </a:p>
          <a:p>
            <a:pPr marL="0" indent="0">
              <a:buNone/>
            </a:pPr>
            <a:r>
              <a:rPr lang="en-AU" dirty="0"/>
              <a:t>   e.g. plastic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paper</a:t>
            </a:r>
          </a:p>
          <a:p>
            <a:pPr marL="0" indent="0">
              <a:buNone/>
            </a:pPr>
            <a:r>
              <a:rPr lang="en-AU" dirty="0"/>
              <a:t>   e.g. ignition in Bunsen flame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err="1"/>
              <a:t>sulfur</a:t>
            </a:r>
            <a:r>
              <a:rPr lang="en-AU" dirty="0"/>
              <a:t> + KClO</a:t>
            </a:r>
            <a:r>
              <a:rPr lang="en-AU" baseline="-25000" dirty="0"/>
              <a:t>3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gummy bear + KClO</a:t>
            </a:r>
            <a:r>
              <a:rPr lang="en-AU" baseline="-25000" dirty="0"/>
              <a:t>3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7" y="836712"/>
            <a:ext cx="7505459" cy="5904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Town gas</a:t>
            </a:r>
          </a:p>
          <a:p>
            <a:pPr marL="0" indent="0">
              <a:buNone/>
            </a:pPr>
            <a:r>
              <a:rPr lang="en-AU" dirty="0"/>
              <a:t>   e.g. whole building explosion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leak from fitting/Bunsen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Hydrogen</a:t>
            </a:r>
          </a:p>
          <a:p>
            <a:pPr marL="0" indent="0">
              <a:buNone/>
            </a:pPr>
            <a:r>
              <a:rPr lang="en-AU" dirty="0"/>
              <a:t>   e.g. Na + water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Al + NaOH(</a:t>
            </a:r>
            <a:r>
              <a:rPr lang="en-AU" dirty="0" err="1"/>
              <a:t>aq</a:t>
            </a:r>
            <a:r>
              <a:rPr lang="en-AU" dirty="0"/>
              <a:t>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  metal + acid, electrolysis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LPG</a:t>
            </a:r>
          </a:p>
          <a:p>
            <a:pPr marL="0" indent="0">
              <a:buNone/>
            </a:pPr>
            <a:r>
              <a:rPr lang="en-AU" dirty="0"/>
              <a:t>   e.g. leaks from fittings (barbeque)</a:t>
            </a:r>
          </a:p>
          <a:p>
            <a:pPr marL="0" indent="0">
              <a:buNone/>
            </a:pPr>
            <a:r>
              <a:rPr lang="en-AU" dirty="0"/>
              <a:t>          LPG + O</a:t>
            </a:r>
            <a:r>
              <a:rPr lang="en-AU" baseline="-25000" dirty="0"/>
              <a:t>2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69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43378</TotalTime>
  <Words>1117</Words>
  <Application>Microsoft Macintosh PowerPoint</Application>
  <PresentationFormat>On-screen Show (4:3)</PresentationFormat>
  <Paragraphs>205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Blank Presentation</vt:lpstr>
      <vt:lpstr>Picture</vt:lpstr>
      <vt:lpstr>Chemical safety and lessons from recent laboratory accidents</vt:lpstr>
      <vt:lpstr>21 November 2022 Manly West Public School </vt:lpstr>
      <vt:lpstr>What happened? </vt:lpstr>
      <vt:lpstr>Work Health &amp; Safety Act 2020</vt:lpstr>
      <vt:lpstr>PowerPoint Presentation</vt:lpstr>
      <vt:lpstr>Chemicals most likely to cause injury </vt:lpstr>
      <vt:lpstr>Flammable liquids </vt:lpstr>
      <vt:lpstr>Flammable solids </vt:lpstr>
      <vt:lpstr>Flammable gases </vt:lpstr>
      <vt:lpstr>Toxic gases </vt:lpstr>
      <vt:lpstr>Corrosive chemicals </vt:lpstr>
      <vt:lpstr>Cold burns </vt:lpstr>
      <vt:lpstr>Scalding liquids </vt:lpstr>
      <vt:lpstr>Equipment most likely to cause injury </vt:lpstr>
      <vt:lpstr>Hot objects </vt:lpstr>
      <vt:lpstr>Biological materials most likely to cause injury </vt:lpstr>
      <vt:lpstr>PowerPoint Presentation</vt:lpstr>
      <vt:lpstr>PowerPoint Presentation</vt:lpstr>
      <vt:lpstr>How to spot dangers</vt:lpstr>
      <vt:lpstr>How to prevent an “accident”</vt:lpstr>
      <vt:lpstr>RiskAssess 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250</cp:revision>
  <cp:lastPrinted>2008-09-18T23:01:23Z</cp:lastPrinted>
  <dcterms:created xsi:type="dcterms:W3CDTF">2008-09-14T02:46:40Z</dcterms:created>
  <dcterms:modified xsi:type="dcterms:W3CDTF">2023-11-12T06:01:33Z</dcterms:modified>
</cp:coreProperties>
</file>