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11" r:id="rId3"/>
    <p:sldId id="325" r:id="rId4"/>
    <p:sldId id="326" r:id="rId5"/>
    <p:sldId id="324" r:id="rId6"/>
    <p:sldId id="295" r:id="rId7"/>
    <p:sldId id="330" r:id="rId8"/>
    <p:sldId id="327" r:id="rId9"/>
    <p:sldId id="294" r:id="rId10"/>
    <p:sldId id="268" r:id="rId11"/>
    <p:sldId id="270" r:id="rId12"/>
    <p:sldId id="296" r:id="rId13"/>
    <p:sldId id="272" r:id="rId14"/>
    <p:sldId id="329" r:id="rId15"/>
    <p:sldId id="328" r:id="rId16"/>
    <p:sldId id="280" r:id="rId17"/>
    <p:sldId id="281" r:id="rId18"/>
    <p:sldId id="279" r:id="rId19"/>
    <p:sldId id="282" r:id="rId20"/>
    <p:sldId id="276" r:id="rId21"/>
    <p:sldId id="308" r:id="rId22"/>
    <p:sldId id="323" r:id="rId23"/>
    <p:sldId id="31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/>
    <p:restoredTop sz="94674"/>
  </p:normalViewPr>
  <p:slideViewPr>
    <p:cSldViewPr>
      <p:cViewPr>
        <p:scale>
          <a:sx n="120" d="100"/>
          <a:sy n="120" d="100"/>
        </p:scale>
        <p:origin x="203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NOT book “risk assessment”, tick sheet, </a:t>
            </a:r>
            <a:r>
              <a:rPr lang="en-US" altLang="en-US" sz="1200" dirty="0" err="1"/>
              <a:t>etc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likelihood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degree of harm </a:t>
            </a:r>
            <a:r>
              <a:rPr lang="en-US" altLang="en-US" sz="1200" dirty="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e.g. </a:t>
            </a:r>
            <a:r>
              <a:rPr lang="en-US" altLang="en-US" sz="1200" dirty="0" err="1"/>
              <a:t>Aust</a:t>
            </a:r>
            <a:r>
              <a:rPr lang="en-US" altLang="en-US" sz="1200" dirty="0"/>
              <a:t>/ISO Standard on Risk Management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4347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59158C2E-AE46-ABE4-1EC4-AAC9FCD95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602FEA-F9B1-DE44-B702-03729D130C88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478BE0C-96B9-DA24-24D5-22D547E90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3D0D301-AD39-CB86-A052-429E8C497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B9F64BDB-D84F-5A13-1EBA-98325CB0F0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120E53-0505-2648-A61F-2B51289A1CD5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489D10E-1E2F-6B8D-EC4E-FC5D5EE334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E1F0D5C-88F6-2A93-9F24-4463E30AA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94E92697-D353-8C00-4950-F84A7D38C2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36F78F-EF86-8941-BA4D-971F3858552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70E531F-34F1-E24F-F025-B9BC44FB78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C11104F-96C9-2A7E-382A-91B5A2EA2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DEBD67B-51F1-363F-067E-D1784B53C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57FF01-3BCA-A346-B9FF-20DCDCC60E26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24BAEEF-CE3E-381B-E044-12DE66A0CF0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1720635-C730-D479-87FA-2409CC06B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6880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DEBD67B-51F1-363F-067E-D1784B53C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57FF01-3BCA-A346-B9FF-20DCDCC60E26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24BAEEF-CE3E-381B-E044-12DE66A0CF0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1720635-C730-D479-87FA-2409CC06B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827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5854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EC2862-A70A-2245-BAC6-8D3FC6E9B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655D6-2738-DA4A-B738-B34250532505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D42FFFE-51A8-8446-A71C-A7BA3F63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589D04-F2AA-9F40-A344-FE9A364B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5809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8117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951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F8F097BC-21A6-814D-9EE1-636325157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C947AB-A8D4-904E-AE0E-7E49848789BA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3711586-98EB-8248-AB55-B37B40F38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446801-48BA-1442-8861-8E36F3006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114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NOT book “risk assessment”, tick sheet, </a:t>
            </a:r>
            <a:r>
              <a:rPr lang="en-US" altLang="en-US" sz="1200" dirty="0" err="1"/>
              <a:t>etc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likelihood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degree of harm </a:t>
            </a:r>
            <a:r>
              <a:rPr lang="en-US" altLang="en-US" sz="1200" dirty="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e.g. </a:t>
            </a:r>
            <a:r>
              <a:rPr lang="en-US" altLang="en-US" sz="1200" dirty="0" err="1"/>
              <a:t>Aust</a:t>
            </a:r>
            <a:r>
              <a:rPr lang="en-US" altLang="en-US" sz="1200" dirty="0"/>
              <a:t>/ISO Standard on Risk Management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1444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2E3226B0-0847-B744-822E-1D6E16155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DC0F42-A14D-7E46-A163-2417E7E0698E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5D90B60-80B3-234C-A2ED-AD923ECF7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6492B6A-909A-1245-AD0D-9BFD65FA2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318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up for usage of each. If some non RA users, show very quick doing a RA before the menu.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9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56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NOT book “risk assessment”, tick sheet, </a:t>
            </a:r>
            <a:r>
              <a:rPr lang="en-US" altLang="en-US" sz="1200" dirty="0" err="1"/>
              <a:t>etc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likelihood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degree of harm </a:t>
            </a:r>
            <a:r>
              <a:rPr lang="en-US" altLang="en-US" sz="1200" dirty="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e.g. </a:t>
            </a:r>
            <a:r>
              <a:rPr lang="en-US" altLang="en-US" sz="1200" dirty="0" err="1"/>
              <a:t>Aust</a:t>
            </a:r>
            <a:r>
              <a:rPr lang="en-US" altLang="en-US" sz="1200" dirty="0"/>
              <a:t>/ISO Standard on Risk Management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834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NOT book “risk assessment”, tick sheet, </a:t>
            </a:r>
            <a:r>
              <a:rPr lang="en-US" altLang="en-US" sz="1200" dirty="0" err="1"/>
              <a:t>etc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likelihood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degree of harm </a:t>
            </a:r>
            <a:r>
              <a:rPr lang="en-US" altLang="en-US" sz="1200" dirty="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e.g. </a:t>
            </a:r>
            <a:r>
              <a:rPr lang="en-US" altLang="en-US" sz="1200" dirty="0" err="1"/>
              <a:t>Aust</a:t>
            </a:r>
            <a:r>
              <a:rPr lang="en-US" altLang="en-US" sz="1200" dirty="0"/>
              <a:t>/ISO Standard on Risk Management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56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DEBD67B-51F1-363F-067E-D1784B53C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57FF01-3BCA-A346-B9FF-20DCDCC60E26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24BAEEF-CE3E-381B-E044-12DE66A0CF0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1720635-C730-D479-87FA-2409CC06B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NOT book “risk assessment”, tick sheet, </a:t>
            </a:r>
            <a:r>
              <a:rPr lang="en-US" altLang="en-US" sz="1200" dirty="0" err="1"/>
              <a:t>etc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likelihood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degree of harm </a:t>
            </a:r>
            <a:r>
              <a:rPr lang="en-US" altLang="en-US" sz="1200" dirty="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e.g. </a:t>
            </a:r>
            <a:r>
              <a:rPr lang="en-US" altLang="en-US" sz="1200" dirty="0" err="1"/>
              <a:t>Aust</a:t>
            </a:r>
            <a:r>
              <a:rPr lang="en-US" altLang="en-US" sz="1200" dirty="0"/>
              <a:t>/ISO Standard on Risk Management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6011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DEBD67B-51F1-363F-067E-D1784B53C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57FF01-3BCA-A346-B9FF-20DCDCC60E26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24BAEEF-CE3E-381B-E044-12DE66A0CF0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1720635-C730-D479-87FA-2409CC06B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224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804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92981128-7EB3-9E76-D834-E9C0D2EB5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A0902E-22CA-524C-ADB7-107995DCE22C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02B17E0-ED32-4C97-5950-686CFFD640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A43C19A-716A-E854-2569-D7F5B3CA2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Work Health &amp; Safety Act:</a:t>
            </a:r>
            <a:br>
              <a:rPr lang="en-US" altLang="en-US" dirty="0"/>
            </a:br>
            <a:r>
              <a:rPr lang="en-US" altLang="en-US" dirty="0"/>
              <a:t>Risk assessments made easy!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and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1A039D66-44DA-F92E-CAB4-F32A75D0F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381000"/>
            <a:ext cx="24384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You should:</a:t>
            </a:r>
            <a:endParaRPr lang="en-US" altLang="en-US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D5DD26D-D520-F2CC-74DD-EED5E1729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7600" y="1219200"/>
            <a:ext cx="2057400" cy="2743200"/>
          </a:xfrm>
        </p:spPr>
        <p:txBody>
          <a:bodyPr/>
          <a:lstStyle/>
          <a:p>
            <a:pPr eaLnBrk="1" hangingPunct="1"/>
            <a:r>
              <a:rPr lang="en-US" altLang="en-US" sz="2000"/>
              <a:t>identify</a:t>
            </a:r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/>
            <a:r>
              <a:rPr lang="en-US" altLang="en-US" sz="2000"/>
              <a:t>assess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control</a:t>
            </a:r>
          </a:p>
          <a:p>
            <a:pPr eaLnBrk="1" hangingPunct="1"/>
            <a:endParaRPr lang="en-US" altLang="en-US" sz="2000"/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A0692041-DDEE-C5D8-143D-130322DCE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risks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2AF9D810-61DC-255C-C23B-5720B8C3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24400"/>
            <a:ext cx="6172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Before:   Establish the context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After:      Monitor and review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Always:   Consult and communicate</a:t>
            </a:r>
          </a:p>
        </p:txBody>
      </p:sp>
      <p:sp>
        <p:nvSpPr>
          <p:cNvPr id="20485" name="Rectangle 6">
            <a:extLst>
              <a:ext uri="{FF2B5EF4-FFF2-40B4-BE49-F238E27FC236}">
                <a16:creationId xmlns:a16="http://schemas.microsoft.com/office/drawing/2014/main" id="{F7099825-A50A-5BF1-72B0-0D63A8251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1000"/>
            <a:ext cx="32766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BA781-0D36-C654-5F10-D7788021B2D2}"/>
              </a:ext>
            </a:extLst>
          </p:cNvPr>
          <p:cNvSpPr txBox="1"/>
          <p:nvPr/>
        </p:nvSpPr>
        <p:spPr>
          <a:xfrm>
            <a:off x="8568952" y="6381328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CDA9594-B322-9D8C-6CDD-C9176F205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769" y="25523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Severity of a risk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ECC31D56-F864-26BC-7B5A-15A28F0C9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86083"/>
            <a:ext cx="7772400" cy="417111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To assess the severity of a risk,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you need to consider: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the consequences of the event, and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the chance that it will occur (likelihood)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Severity (risk level) may be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0B050"/>
                </a:solidFill>
              </a:rPr>
              <a:t>Low</a:t>
            </a:r>
            <a:r>
              <a:rPr lang="en-US" altLang="en-US" dirty="0"/>
              <a:t>        </a:t>
            </a:r>
            <a:r>
              <a:rPr lang="en-US" altLang="en-US" dirty="0">
                <a:solidFill>
                  <a:srgbClr val="FFC000"/>
                </a:solidFill>
              </a:rPr>
              <a:t>Medium</a:t>
            </a:r>
            <a:r>
              <a:rPr lang="en-US" altLang="en-US" dirty="0"/>
              <a:t>       </a:t>
            </a:r>
            <a:r>
              <a:rPr lang="en-US" altLang="en-US" dirty="0">
                <a:solidFill>
                  <a:srgbClr val="FF0000"/>
                </a:solidFill>
              </a:rPr>
              <a:t>High</a:t>
            </a:r>
            <a:r>
              <a:rPr lang="en-US" altLang="en-US" dirty="0"/>
              <a:t>       </a:t>
            </a:r>
            <a:r>
              <a:rPr lang="en-US" altLang="en-US" dirty="0">
                <a:solidFill>
                  <a:srgbClr val="C00000"/>
                </a:solidFill>
              </a:rPr>
              <a:t>Extreme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FDBB93C-D2B4-557E-1328-144709012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98" y="5445224"/>
            <a:ext cx="72723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/>
              <a:t>AU ISO 31000:2018 </a:t>
            </a:r>
            <a:r>
              <a:rPr lang="ja-JP" altLang="en-US" sz="2400"/>
              <a:t>“</a:t>
            </a:r>
            <a:r>
              <a:rPr lang="en-US" altLang="ja-JP" sz="2400" dirty="0"/>
              <a:t>Risk management</a:t>
            </a:r>
            <a:r>
              <a:rPr lang="ja-JP" altLang="en-US" sz="2400"/>
              <a:t>”</a:t>
            </a:r>
            <a:endParaRPr lang="en-US" altLang="ja-JP" sz="2400" dirty="0"/>
          </a:p>
          <a:p>
            <a:r>
              <a:rPr lang="en-US" altLang="en-US" dirty="0"/>
              <a:t>Risk matrices used in schools are 3 x 3 to 5 x 5</a:t>
            </a:r>
          </a:p>
          <a:p>
            <a:r>
              <a:rPr lang="en-US" altLang="en-US" dirty="0"/>
              <a:t>See </a:t>
            </a:r>
            <a:r>
              <a:rPr lang="en-US" altLang="en-US" dirty="0" err="1">
                <a:solidFill>
                  <a:srgbClr val="3366FF"/>
                </a:solidFill>
              </a:rPr>
              <a:t>www.riskassess.com.au</a:t>
            </a:r>
            <a:r>
              <a:rPr lang="en-US" altLang="en-US" dirty="0">
                <a:solidFill>
                  <a:srgbClr val="3366FF"/>
                </a:solidFill>
              </a:rPr>
              <a:t>/</a:t>
            </a:r>
            <a:r>
              <a:rPr lang="en-US" altLang="en-US" dirty="0" err="1">
                <a:solidFill>
                  <a:srgbClr val="3366FF"/>
                </a:solidFill>
              </a:rPr>
              <a:t>learning_resources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06A15-B68A-B993-4AC5-DBED4F53CB01}"/>
              </a:ext>
            </a:extLst>
          </p:cNvPr>
          <p:cNvSpPr txBox="1"/>
          <p:nvPr/>
        </p:nvSpPr>
        <p:spPr>
          <a:xfrm>
            <a:off x="8604448" y="6381328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21DD0E6C-167F-3C91-A4A9-815690BE2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476250"/>
            <a:ext cx="3382963" cy="555625"/>
          </a:xfrm>
        </p:spPr>
        <p:txBody>
          <a:bodyPr/>
          <a:lstStyle/>
          <a:p>
            <a:pPr eaLnBrk="1" hangingPunct="1"/>
            <a:r>
              <a:rPr lang="en-US" altLang="en-US" sz="3200"/>
              <a:t>Assess risks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AB9EB4-6137-88B4-3E59-4E639CF3EE0B}"/>
              </a:ext>
            </a:extLst>
          </p:cNvPr>
          <p:cNvCxnSpPr/>
          <p:nvPr/>
        </p:nvCxnSpPr>
        <p:spPr bwMode="auto">
          <a:xfrm>
            <a:off x="4643438" y="1125538"/>
            <a:ext cx="0" cy="142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BE1278-BF11-13AC-860D-064A3F7A13F2}"/>
              </a:ext>
            </a:extLst>
          </p:cNvPr>
          <p:cNvCxnSpPr/>
          <p:nvPr/>
        </p:nvCxnSpPr>
        <p:spPr bwMode="auto">
          <a:xfrm>
            <a:off x="2771775" y="1268413"/>
            <a:ext cx="38877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0BDCEF-8958-FCB4-CB39-857D76B295DC}"/>
              </a:ext>
            </a:extLst>
          </p:cNvPr>
          <p:cNvCxnSpPr/>
          <p:nvPr/>
        </p:nvCxnSpPr>
        <p:spPr bwMode="auto">
          <a:xfrm>
            <a:off x="2771775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BEB58A-0F35-63A8-999A-A7133F7F6006}"/>
              </a:ext>
            </a:extLst>
          </p:cNvPr>
          <p:cNvCxnSpPr/>
          <p:nvPr/>
        </p:nvCxnSpPr>
        <p:spPr bwMode="auto">
          <a:xfrm>
            <a:off x="6659563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678" name="Rectangle 2">
            <a:extLst>
              <a:ext uri="{FF2B5EF4-FFF2-40B4-BE49-F238E27FC236}">
                <a16:creationId xmlns:a16="http://schemas.microsoft.com/office/drawing/2014/main" id="{D2041C63-7FED-0E8E-BFDE-6BF76C366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≥Medium</a:t>
            </a: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risk level</a:t>
            </a:r>
          </a:p>
        </p:txBody>
      </p:sp>
      <p:sp>
        <p:nvSpPr>
          <p:cNvPr id="28679" name="Rectangle 2">
            <a:extLst>
              <a:ext uri="{FF2B5EF4-FFF2-40B4-BE49-F238E27FC236}">
                <a16:creationId xmlns:a16="http://schemas.microsoft.com/office/drawing/2014/main" id="{8A5E3200-54C5-8031-8E7C-844B8245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Low</a:t>
            </a:r>
          </a:p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risk level</a:t>
            </a:r>
          </a:p>
        </p:txBody>
      </p:sp>
      <p:sp>
        <p:nvSpPr>
          <p:cNvPr id="28680" name="Rectangle 2">
            <a:extLst>
              <a:ext uri="{FF2B5EF4-FFF2-40B4-BE49-F238E27FC236}">
                <a16:creationId xmlns:a16="http://schemas.microsoft.com/office/drawing/2014/main" id="{CA589636-B210-C837-1AB0-B738BD9A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997200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Add control measures</a:t>
            </a:r>
          </a:p>
        </p:txBody>
      </p:sp>
      <p:sp>
        <p:nvSpPr>
          <p:cNvPr id="28681" name="Rectangle 2">
            <a:extLst>
              <a:ext uri="{FF2B5EF4-FFF2-40B4-BE49-F238E27FC236}">
                <a16:creationId xmlns:a16="http://schemas.microsoft.com/office/drawing/2014/main" id="{F3E11655-D9B0-A6CF-EA70-9EBE41C42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997200"/>
            <a:ext cx="25923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DO</a:t>
            </a:r>
          </a:p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EXPERIMENT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E31F9D-969F-B49F-92FB-92B057A9428B}"/>
              </a:ext>
            </a:extLst>
          </p:cNvPr>
          <p:cNvCxnSpPr/>
          <p:nvPr/>
        </p:nvCxnSpPr>
        <p:spPr bwMode="auto">
          <a:xfrm>
            <a:off x="2771775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D14A1B-E15A-0968-6DCA-7864A758BD00}"/>
              </a:ext>
            </a:extLst>
          </p:cNvPr>
          <p:cNvCxnSpPr/>
          <p:nvPr/>
        </p:nvCxnSpPr>
        <p:spPr bwMode="auto">
          <a:xfrm>
            <a:off x="6659563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9FC19C-0CE4-F65B-B38B-D8892A2FDB1F}"/>
              </a:ext>
            </a:extLst>
          </p:cNvPr>
          <p:cNvCxnSpPr/>
          <p:nvPr/>
        </p:nvCxnSpPr>
        <p:spPr bwMode="auto">
          <a:xfrm>
            <a:off x="2771775" y="3789363"/>
            <a:ext cx="0" cy="144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168C4B-61B4-8D63-AFE8-B743CD593BB9}"/>
              </a:ext>
            </a:extLst>
          </p:cNvPr>
          <p:cNvCxnSpPr/>
          <p:nvPr/>
        </p:nvCxnSpPr>
        <p:spPr bwMode="auto">
          <a:xfrm>
            <a:off x="1331913" y="3933825"/>
            <a:ext cx="14398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BE385F-7FD9-F0A8-879D-9D2E742E4FD0}"/>
              </a:ext>
            </a:extLst>
          </p:cNvPr>
          <p:cNvCxnSpPr/>
          <p:nvPr/>
        </p:nvCxnSpPr>
        <p:spPr bwMode="auto">
          <a:xfrm>
            <a:off x="1331913" y="836613"/>
            <a:ext cx="0" cy="30972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61A24D8-19E1-A16A-087B-7532F06FB242}"/>
              </a:ext>
            </a:extLst>
          </p:cNvPr>
          <p:cNvCxnSpPr/>
          <p:nvPr/>
        </p:nvCxnSpPr>
        <p:spPr bwMode="auto">
          <a:xfrm>
            <a:off x="1331913" y="836613"/>
            <a:ext cx="16557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688" name="Rectangle 2">
            <a:extLst>
              <a:ext uri="{FF2B5EF4-FFF2-40B4-BE49-F238E27FC236}">
                <a16:creationId xmlns:a16="http://schemas.microsoft.com/office/drawing/2014/main" id="{5D3977B7-5B59-AFB6-8CDA-E093F1F1E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508500"/>
            <a:ext cx="81359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Inherent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without any control measures besides “routine procedures”</a:t>
            </a:r>
          </a:p>
          <a:p>
            <a:pPr eaLnBrk="1" hangingPunct="1"/>
            <a:endParaRPr lang="en-US" altLang="en-US" sz="70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Residual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 control measures in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380B99-42E3-0133-61FF-2EABD29F9F93}"/>
              </a:ext>
            </a:extLst>
          </p:cNvPr>
          <p:cNvSpPr txBox="1"/>
          <p:nvPr/>
        </p:nvSpPr>
        <p:spPr>
          <a:xfrm>
            <a:off x="8604448" y="6381328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DCBE3626-85A0-E937-713E-99B0C4F40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Risk control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FA724AC-1E57-5AE3-2DE3-C4B59CBCB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33500"/>
            <a:ext cx="7772400" cy="42557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Hierarchy of options:</a:t>
            </a:r>
            <a:br>
              <a:rPr lang="en-US" altLang="en-US" sz="2800" dirty="0"/>
            </a:br>
            <a:br>
              <a:rPr lang="en-US" altLang="en-US" sz="2800" dirty="0"/>
            </a:br>
            <a:endParaRPr lang="en-US" altLang="en-US" sz="28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elimination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substitution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isolation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engineering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administration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personal protective equipment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  <p:sp>
        <p:nvSpPr>
          <p:cNvPr id="26627" name="Line 4">
            <a:extLst>
              <a:ext uri="{FF2B5EF4-FFF2-40B4-BE49-F238E27FC236}">
                <a16:creationId xmlns:a16="http://schemas.microsoft.com/office/drawing/2014/main" id="{9284F2D6-8715-1D85-C1D6-F88F0F878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53721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5">
            <a:extLst>
              <a:ext uri="{FF2B5EF4-FFF2-40B4-BE49-F238E27FC236}">
                <a16:creationId xmlns:a16="http://schemas.microsoft.com/office/drawing/2014/main" id="{C966F1E3-2FE4-4C70-3A4F-17783A8F3E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5400" y="1562100"/>
            <a:ext cx="32766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Line 6">
            <a:extLst>
              <a:ext uri="{FF2B5EF4-FFF2-40B4-BE49-F238E27FC236}">
                <a16:creationId xmlns:a16="http://schemas.microsoft.com/office/drawing/2014/main" id="{F71B916C-9CB7-5C3F-254A-7833A01A9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562100"/>
            <a:ext cx="32766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49C84A-BAD0-6DE2-FA36-E7B10BAC5189}"/>
              </a:ext>
            </a:extLst>
          </p:cNvPr>
          <p:cNvSpPr txBox="1"/>
          <p:nvPr/>
        </p:nvSpPr>
        <p:spPr>
          <a:xfrm>
            <a:off x="0" y="573325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000" dirty="0" err="1">
                <a:highlight>
                  <a:srgbClr val="00FF00"/>
                </a:highlight>
              </a:rPr>
              <a:t>RiskAssess</a:t>
            </a:r>
            <a:r>
              <a:rPr lang="en-US" altLang="en-US" sz="3000" dirty="0">
                <a:highlight>
                  <a:srgbClr val="00FF00"/>
                </a:highlight>
              </a:rPr>
              <a:t>: Simplest &amp; fastest way to manage risks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70663E-EBFD-244F-7E1E-4E7DA6A95AF0}"/>
              </a:ext>
            </a:extLst>
          </p:cNvPr>
          <p:cNvSpPr txBox="1"/>
          <p:nvPr/>
        </p:nvSpPr>
        <p:spPr>
          <a:xfrm>
            <a:off x="8604448" y="6381328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5ED1458F-7FAF-3FCA-E669-3BFD36507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1542385"/>
            <a:ext cx="8604448" cy="5301208"/>
          </a:xfrm>
        </p:spPr>
        <p:txBody>
          <a:bodyPr/>
          <a:lstStyle/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Decanted or transferred hazardous chemicals must be labelled* according to GHS with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1200" dirty="0"/>
          </a:p>
          <a:p>
            <a:pPr indent="0" eaLnBrk="1" hangingPunct="1">
              <a:lnSpc>
                <a:spcPct val="90000"/>
              </a:lnSpc>
              <a:buNone/>
            </a:pPr>
            <a:r>
              <a:rPr lang="en-US" altLang="en-US" sz="3000" dirty="0"/>
              <a:t>• the product identifier, and</a:t>
            </a:r>
            <a:endParaRPr lang="en-US" altLang="en-US" sz="1200" dirty="0"/>
          </a:p>
          <a:p>
            <a:pPr marL="8001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a hazard pictogram or hazard statement consistent with the correct classification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of the chemical.</a:t>
            </a:r>
            <a:endParaRPr lang="en-US" altLang="en-US" sz="12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1200" dirty="0"/>
          </a:p>
          <a:p>
            <a:pPr marL="6858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Code of Practice - Labelling of workplace hazardous chemicals</a:t>
            </a:r>
          </a:p>
          <a:p>
            <a:pPr marL="6858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/>
          </a:p>
          <a:p>
            <a:pPr indent="0" eaLnBrk="1" hangingPunct="1">
              <a:lnSpc>
                <a:spcPct val="90000"/>
              </a:lnSpc>
              <a:buNone/>
            </a:pPr>
            <a:r>
              <a:rPr lang="en-US" altLang="en-US" sz="3000" dirty="0" err="1">
                <a:highlight>
                  <a:srgbClr val="00FF00"/>
                </a:highlight>
              </a:rPr>
              <a:t>RiskAssess</a:t>
            </a:r>
            <a:r>
              <a:rPr lang="en-US" altLang="en-US" sz="3000" dirty="0">
                <a:highlight>
                  <a:srgbClr val="00FF00"/>
                </a:highlight>
              </a:rPr>
              <a:t>: GHS labels in 1 minute</a:t>
            </a:r>
          </a:p>
          <a:p>
            <a:pPr marL="6858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2912777-453C-1BCD-9B6F-C9B21DC5B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THE LAW: Labelling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5E126B-885F-8B57-9984-87689B32CCA5}"/>
              </a:ext>
            </a:extLst>
          </p:cNvPr>
          <p:cNvSpPr txBox="1"/>
          <p:nvPr/>
        </p:nvSpPr>
        <p:spPr>
          <a:xfrm>
            <a:off x="8604448" y="6381328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06301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5ED1458F-7FAF-3FCA-E669-3BFD36507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556792"/>
            <a:ext cx="8229600" cy="5040560"/>
          </a:xfrm>
        </p:spPr>
        <p:txBody>
          <a:bodyPr/>
          <a:lstStyle/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Chemicals must be stored according to requirements for Dangerous Goods: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* Separation according to Class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* Requirements for each Class and quantity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* Location and facilities for storage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 err="1">
                <a:highlight>
                  <a:srgbClr val="00FF00"/>
                </a:highlight>
              </a:rPr>
              <a:t>RiskAssess</a:t>
            </a:r>
            <a:r>
              <a:rPr lang="en-US" altLang="en-US" sz="3000" dirty="0">
                <a:highlight>
                  <a:srgbClr val="00FF00"/>
                </a:highlight>
              </a:rPr>
              <a:t>: Advice on storage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2912777-453C-1BCD-9B6F-C9B21DC5B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THE LAW: Chemical storage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A734E0-BFEE-DF86-DAD2-C59ADB543DBA}"/>
              </a:ext>
            </a:extLst>
          </p:cNvPr>
          <p:cNvSpPr txBox="1"/>
          <p:nvPr/>
        </p:nvSpPr>
        <p:spPr>
          <a:xfrm>
            <a:off x="8604448" y="6381328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165093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is </a:t>
            </a:r>
            <a:r>
              <a:rPr lang="en-US" altLang="en-US" dirty="0" err="1"/>
              <a:t>RiskAssess</a:t>
            </a:r>
            <a:r>
              <a:rPr lang="en-US" altLang="en-US" dirty="0"/>
              <a:t>?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484313"/>
            <a:ext cx="7075488" cy="5065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web-based risk assessment tool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customised</a:t>
            </a:r>
            <a:r>
              <a:rPr lang="en-US" altLang="en-US" sz="3000" dirty="0"/>
              <a:t> to the school situation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provides</a:t>
            </a:r>
            <a:br>
              <a:rPr lang="en-US" altLang="en-US" sz="3000" dirty="0"/>
            </a:br>
            <a:r>
              <a:rPr lang="en-US" altLang="en-US" sz="3000" dirty="0"/>
              <a:t>  - electronic templates (AU/ISO)</a:t>
            </a:r>
            <a:br>
              <a:rPr lang="en-US" altLang="en-US" sz="3000" dirty="0"/>
            </a:br>
            <a:r>
              <a:rPr lang="en-US" altLang="en-US" sz="3000" dirty="0"/>
              <a:t>  - database information on risks</a:t>
            </a:r>
            <a:br>
              <a:rPr lang="en-US" altLang="en-US" sz="3000" dirty="0"/>
            </a:br>
            <a:r>
              <a:rPr lang="en-US" altLang="en-US" sz="3000" dirty="0"/>
              <a:t>     (chemical, equipment, biological)</a:t>
            </a:r>
            <a:br>
              <a:rPr lang="en-US" altLang="en-US" sz="3000" dirty="0"/>
            </a:br>
            <a:r>
              <a:rPr lang="en-US" altLang="en-US" sz="3000" dirty="0"/>
              <a:t>  - equipment ordering/lab scheduling</a:t>
            </a:r>
            <a:br>
              <a:rPr lang="en-US" altLang="en-US" sz="3000" dirty="0"/>
            </a:br>
            <a:r>
              <a:rPr lang="en-US" altLang="en-US" sz="3000" dirty="0"/>
              <a:t>  - labelling (GHS)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  - learning resources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sharing of experiment templates for </a:t>
            </a:r>
            <a:r>
              <a:rPr lang="en-US" altLang="en-US" sz="3000" dirty="0" err="1"/>
              <a:t>customisation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07308-D1BF-470D-C416-8F6C71EC4EC9}"/>
              </a:ext>
            </a:extLst>
          </p:cNvPr>
          <p:cNvSpPr txBox="1"/>
          <p:nvPr/>
        </p:nvSpPr>
        <p:spPr>
          <a:xfrm>
            <a:off x="8604448" y="6381328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53140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54E2702-0A91-714B-B7AD-69548586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9F712E58-BA18-C24A-8167-CA61BE24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712968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separate sections for teacher and laboratory technician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initial assessment of inherent risk</a:t>
            </a:r>
            <a:br>
              <a:rPr lang="en-US" altLang="en-US" sz="3000" dirty="0"/>
            </a:br>
            <a:r>
              <a:rPr lang="en-US" altLang="en-US" sz="3000" dirty="0"/>
              <a:t>- if low, go to end</a:t>
            </a:r>
            <a:br>
              <a:rPr lang="en-US" altLang="en-US" sz="3000" dirty="0"/>
            </a:br>
            <a:r>
              <a:rPr lang="en-US" altLang="en-US" sz="3000" dirty="0"/>
              <a:t>- if medium or more, introduce control measures</a:t>
            </a:r>
            <a:br>
              <a:rPr lang="en-US" altLang="en-US" sz="3000" dirty="0"/>
            </a:br>
            <a:r>
              <a:rPr lang="en-US" altLang="en-US" sz="3000" dirty="0"/>
              <a:t>- if high or extreme, third reviewer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cross-checking by teacher/</a:t>
            </a:r>
            <a:r>
              <a:rPr lang="en-US" altLang="en-US" sz="3000" dirty="0" err="1"/>
              <a:t>labtech</a:t>
            </a:r>
            <a:r>
              <a:rPr lang="en-US" altLang="en-US" sz="3000" dirty="0"/>
              <a:t>/reviewer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scheduling, ordering, labelling to save time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inexpensive ($350+GST per campus per year)</a:t>
            </a:r>
            <a:endParaRPr lang="en-US" altLang="en-US"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A23A02-9AC5-3BE0-32B4-FF2938E03D94}"/>
              </a:ext>
            </a:extLst>
          </p:cNvPr>
          <p:cNvSpPr txBox="1"/>
          <p:nvPr/>
        </p:nvSpPr>
        <p:spPr>
          <a:xfrm>
            <a:off x="8604448" y="6381328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591797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Electronic system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7664" y="1597889"/>
            <a:ext cx="7292975" cy="49125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relatively rapid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prompts sensitive to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reduces paper consumption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to review and update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monitoring and statistics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storage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demonstrated to work in schools </a:t>
            </a:r>
            <a:r>
              <a:rPr lang="en-US" altLang="en-US" sz="2800" i="1" dirty="0" err="1"/>
              <a:t>RiskAssess</a:t>
            </a:r>
            <a:r>
              <a:rPr lang="en-US" altLang="en-US" sz="2800" i="1" dirty="0"/>
              <a:t>: 2700 schools AU+NZ+CA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/>
              <a:t>                        6,500,000 risk assessments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800" i="1" dirty="0"/>
              <a:t>                        24% WA, 22% 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6B16C-F64F-E78F-0E9E-E8948AF93954}"/>
              </a:ext>
            </a:extLst>
          </p:cNvPr>
          <p:cNvSpPr txBox="1"/>
          <p:nvPr/>
        </p:nvSpPr>
        <p:spPr>
          <a:xfrm>
            <a:off x="8604448" y="6381328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9364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Details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/>
              <a:t>• access from school/home 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nothing to install on computer, tablet or phone</a:t>
            </a:r>
            <a:br>
              <a:rPr lang="en-US" altLang="en-US" sz="3000"/>
            </a:br>
            <a:r>
              <a:rPr lang="en-US" altLang="en-US" sz="3000"/>
              <a:t>(instant update)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unlimited number of simultaneous users and risk assessments 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minimal data entry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complements SDSs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continuing input from science staff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multiple backups of data &amp; backup server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support and advice</a:t>
            </a:r>
            <a:endParaRPr lang="en-US" altLang="en-US" sz="2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256E19-5844-CD5D-E24D-3E22941B3CE8}"/>
              </a:ext>
            </a:extLst>
          </p:cNvPr>
          <p:cNvSpPr txBox="1"/>
          <p:nvPr/>
        </p:nvSpPr>
        <p:spPr>
          <a:xfrm>
            <a:off x="8604448" y="6381328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4977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446" y="404813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Work Health &amp; Safety Act </a:t>
            </a:r>
            <a:r>
              <a:rPr lang="en-US" altLang="en-US" sz="3600" dirty="0">
                <a:highlight>
                  <a:srgbClr val="00FFFF"/>
                </a:highlight>
              </a:rPr>
              <a:t>XXXX</a:t>
            </a:r>
            <a:br>
              <a:rPr lang="en-US" altLang="en-US" sz="3600" dirty="0"/>
            </a:br>
            <a:r>
              <a:rPr lang="en-US" altLang="en-US" sz="3600" dirty="0">
                <a:highlight>
                  <a:srgbClr val="00FFFF"/>
                </a:highlight>
              </a:rPr>
              <a:t>NT: 2011</a:t>
            </a:r>
            <a:r>
              <a:rPr lang="en-US" altLang="en-US" sz="3600" dirty="0"/>
              <a:t>       </a:t>
            </a:r>
            <a:r>
              <a:rPr lang="en-US" altLang="en-US" sz="3600" dirty="0">
                <a:highlight>
                  <a:srgbClr val="00FFFF"/>
                </a:highlight>
              </a:rPr>
              <a:t>WA: 2020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938FD55-77D9-DC45-842C-AF42E2774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0126" y="2078420"/>
            <a:ext cx="8655050" cy="4344888"/>
          </a:xfrm>
        </p:spPr>
        <p:txBody>
          <a:bodyPr/>
          <a:lstStyle/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* </a:t>
            </a:r>
            <a:r>
              <a:rPr lang="en-US" altLang="en-US" sz="3000" dirty="0">
                <a:highlight>
                  <a:srgbClr val="FFFF00"/>
                </a:highlight>
              </a:rPr>
              <a:t>Main law </a:t>
            </a:r>
            <a:r>
              <a:rPr lang="en-US" altLang="en-US" sz="3000" dirty="0"/>
              <a:t>that regulates work health and safety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* Sets out the </a:t>
            </a:r>
            <a:r>
              <a:rPr lang="en-US" altLang="en-US" sz="3000" dirty="0">
                <a:highlight>
                  <a:srgbClr val="FFFF00"/>
                </a:highlight>
              </a:rPr>
              <a:t>duties, rights and obligations </a:t>
            </a:r>
            <a:r>
              <a:rPr lang="en-US" altLang="en-US" sz="3000" dirty="0"/>
              <a:t>of persons conducting businesses or undertakings, officers, workers and other persons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* Defines functions and </a:t>
            </a:r>
            <a:r>
              <a:rPr lang="en-US" altLang="en-US" sz="3000" dirty="0">
                <a:highlight>
                  <a:srgbClr val="FFFF00"/>
                </a:highlight>
              </a:rPr>
              <a:t>powers of the regulator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F76C8B-652B-8BB5-8CEC-4F626DF62883}"/>
              </a:ext>
            </a:extLst>
          </p:cNvPr>
          <p:cNvSpPr txBox="1"/>
          <p:nvPr/>
        </p:nvSpPr>
        <p:spPr>
          <a:xfrm>
            <a:off x="8604448" y="6381328"/>
            <a:ext cx="31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2015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D51194D-A3C0-4246-8DD5-77FDE75F5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519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Advantages of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859C4385-CBE0-6B4B-AB69-1CD02C6BA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675687" cy="46119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proper consideration of risks and control measures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standardisation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storage of records for legal purposes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GHS labelling and chemical storage advice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communication between teachers and laboratory technicians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discourages spur-of-the-moment experiments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useful for new/inexperienced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1AFD72-BA5A-3B7D-7035-71731D5ADE1C}"/>
              </a:ext>
            </a:extLst>
          </p:cNvPr>
          <p:cNvSpPr txBox="1"/>
          <p:nvPr/>
        </p:nvSpPr>
        <p:spPr>
          <a:xfrm>
            <a:off x="8604448" y="6381328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601244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F32208ED-DFA6-C64C-AC74-9C8B147D0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9376" y="46903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Outcomes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9C21DF87-CACD-3043-B304-6509C8B55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600" y="1638419"/>
            <a:ext cx="8077200" cy="4251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reduced frequency of injuries </a:t>
            </a:r>
            <a:br>
              <a:rPr lang="en-US" altLang="en-US" sz="3000" dirty="0"/>
            </a:br>
            <a:r>
              <a:rPr lang="en-US" altLang="en-US" sz="3000" dirty="0"/>
              <a:t>  - to students</a:t>
            </a:r>
            <a:br>
              <a:rPr lang="en-US" altLang="en-US" sz="3000" dirty="0"/>
            </a:br>
            <a:r>
              <a:rPr lang="en-US" altLang="en-US" sz="3000" dirty="0"/>
              <a:t>  - to school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reduced costs for paperwork, litigation and payouts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compliance with the law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helps maintain variety of chemicals and equipment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compliance with the WA &amp; NT Curricula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6A788-BE48-A346-4329-50CB68251D61}"/>
              </a:ext>
            </a:extLst>
          </p:cNvPr>
          <p:cNvSpPr txBox="1"/>
          <p:nvPr/>
        </p:nvSpPr>
        <p:spPr>
          <a:xfrm>
            <a:off x="8604448" y="6381328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751142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5" y="2155475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64" y="3672012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623503"/>
            <a:ext cx="2664296" cy="1220079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2700 schools</a:t>
            </a:r>
            <a:br>
              <a:rPr lang="en-US" altLang="en-US" sz="2400" dirty="0"/>
            </a:br>
            <a:r>
              <a:rPr lang="en-US" altLang="en-US" sz="2400" dirty="0"/>
              <a:t>WA: 83 (24%)</a:t>
            </a:r>
            <a:br>
              <a:rPr lang="en-US" altLang="en-US" sz="2400" dirty="0"/>
            </a:br>
            <a:r>
              <a:rPr lang="en-US" altLang="en-US" sz="2400" dirty="0"/>
              <a:t>NT: 25 (22%)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033861"/>
            <a:ext cx="26642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590 schools</a:t>
            </a:r>
            <a:br>
              <a:rPr lang="en-US" altLang="en-US" sz="2400" kern="0" dirty="0"/>
            </a:br>
            <a:r>
              <a:rPr lang="en-US" altLang="en-US" sz="2400" kern="0" dirty="0"/>
              <a:t>WA: 2</a:t>
            </a:r>
          </a:p>
          <a:p>
            <a:pPr eaLnBrk="1" hangingPunct="1"/>
            <a:r>
              <a:rPr lang="en-US" altLang="en-US" sz="2400" kern="0" dirty="0"/>
              <a:t>NT: 1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603953"/>
            <a:ext cx="26642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200 schools</a:t>
            </a:r>
            <a:br>
              <a:rPr lang="en-US" altLang="en-US" sz="2400" kern="0" dirty="0"/>
            </a:br>
            <a:r>
              <a:rPr lang="en-US" altLang="en-US" sz="2400" kern="0" dirty="0"/>
              <a:t>WA: 0</a:t>
            </a:r>
          </a:p>
          <a:p>
            <a:pPr eaLnBrk="1" hangingPunct="1"/>
            <a:r>
              <a:rPr lang="en-US" altLang="en-US" sz="2400" kern="0" dirty="0"/>
              <a:t>NT: 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6399F-17A1-094D-90BA-501717246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" y="5174045"/>
            <a:ext cx="5609700" cy="104692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928BCFD-3577-6749-9B2C-0D1642CB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232903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80 schools</a:t>
            </a:r>
            <a:br>
              <a:rPr lang="en-US" altLang="en-US" sz="2400" kern="0" dirty="0"/>
            </a:br>
            <a:r>
              <a:rPr lang="en-US" altLang="en-US" sz="2400" kern="0" dirty="0"/>
              <a:t>WA: 1</a:t>
            </a:r>
          </a:p>
          <a:p>
            <a:pPr eaLnBrk="1" hangingPunct="1"/>
            <a:r>
              <a:rPr lang="en-US" altLang="en-US" sz="2400" kern="0" dirty="0"/>
              <a:t>NT: 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450D79-B913-9646-2393-F0BFF2548AC1}"/>
              </a:ext>
            </a:extLst>
          </p:cNvPr>
          <p:cNvSpPr txBox="1"/>
          <p:nvPr/>
        </p:nvSpPr>
        <p:spPr>
          <a:xfrm>
            <a:off x="8604448" y="6381328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25561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Demonstration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A936D3-0867-9FCF-9095-D56A2720A75B}"/>
              </a:ext>
            </a:extLst>
          </p:cNvPr>
          <p:cNvSpPr txBox="1"/>
          <p:nvPr/>
        </p:nvSpPr>
        <p:spPr>
          <a:xfrm>
            <a:off x="8604448" y="6381328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806253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25460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dirty="0"/>
              <a:t>PENALTIES: WA</a:t>
            </a:r>
            <a:br>
              <a:rPr lang="en-US" altLang="en-US" dirty="0"/>
            </a:br>
            <a:r>
              <a:rPr lang="en-US" altLang="en-US" sz="3600" dirty="0"/>
              <a:t>Work Health &amp; Safety Act 2020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938FD55-77D9-DC45-842C-AF42E2774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592" y="1675880"/>
            <a:ext cx="8064896" cy="50566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Maximum penalties: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5 years prison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680K fine (individual) or 3M fine (corporation)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Industrial Manslaughter: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20 years prison 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10M fine (corporation)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 err="1">
                <a:solidFill>
                  <a:srgbClr val="3366FF"/>
                </a:solidFill>
              </a:rPr>
              <a:t>www.riskassess.com.au</a:t>
            </a:r>
            <a:r>
              <a:rPr lang="en-US" altLang="en-US" sz="3000" dirty="0">
                <a:solidFill>
                  <a:srgbClr val="3366FF"/>
                </a:solidFill>
              </a:rPr>
              <a:t>/info/</a:t>
            </a:r>
            <a:r>
              <a:rPr lang="en-US" altLang="en-US" sz="3000" dirty="0" err="1">
                <a:solidFill>
                  <a:srgbClr val="3366FF"/>
                </a:solidFill>
              </a:rPr>
              <a:t>wa_whs_act</a:t>
            </a:r>
            <a:endParaRPr lang="en-US" altLang="en-US"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B9DCA0-3200-8CC1-C620-78065ADBB14C}"/>
              </a:ext>
            </a:extLst>
          </p:cNvPr>
          <p:cNvSpPr txBox="1"/>
          <p:nvPr/>
        </p:nvSpPr>
        <p:spPr>
          <a:xfrm>
            <a:off x="8604448" y="6381328"/>
            <a:ext cx="31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5527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25460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dirty="0"/>
              <a:t>PENALTIES: NT</a:t>
            </a:r>
            <a:br>
              <a:rPr lang="en-US" altLang="en-US" dirty="0"/>
            </a:br>
            <a:r>
              <a:rPr lang="en-US" altLang="en-US" sz="3600" dirty="0"/>
              <a:t>Work Health &amp; Safety Act 2011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938FD55-77D9-DC45-842C-AF42E2774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3253" y="1628800"/>
            <a:ext cx="8501731" cy="537321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Maximum penalties: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5 years prison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600K fine (individual) or 3M fine (corporation)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Industrial Manslaughter: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imprisonment for life 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65000 penalty point fine (corporation) = 12M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</a:t>
            </a:r>
            <a:r>
              <a:rPr lang="en-US" altLang="en-US" sz="2000" dirty="0"/>
              <a:t>(1 point = $185 in 24/25)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ADF350-E9AD-CAB4-5380-2335C191C13B}"/>
              </a:ext>
            </a:extLst>
          </p:cNvPr>
          <p:cNvSpPr txBox="1"/>
          <p:nvPr/>
        </p:nvSpPr>
        <p:spPr>
          <a:xfrm>
            <a:off x="8604448" y="6381328"/>
            <a:ext cx="31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3181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25460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dirty="0"/>
              <a:t>NEW TERMS</a:t>
            </a:r>
            <a:br>
              <a:rPr lang="en-US" altLang="en-US" dirty="0"/>
            </a:br>
            <a:r>
              <a:rPr lang="en-US" altLang="en-US" sz="3600" dirty="0"/>
              <a:t>Work Health &amp; Safety Act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938FD55-77D9-DC45-842C-AF42E2774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520112" cy="4392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‘Person Conducting a Business or Undertaking’</a:t>
            </a:r>
            <a:br>
              <a:rPr lang="en-US" altLang="en-US" sz="3000" dirty="0"/>
            </a:br>
            <a:r>
              <a:rPr lang="en-US" altLang="en-US" sz="3000" dirty="0"/>
              <a:t> = PCBU (Principal, School Board, </a:t>
            </a:r>
            <a:r>
              <a:rPr lang="en-US" altLang="en-US" sz="3000" dirty="0" err="1"/>
              <a:t>etc</a:t>
            </a:r>
            <a:r>
              <a:rPr lang="en-US" altLang="en-US" sz="30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'Officer' is 'any person who makes, or participates in making, decisions’ (HOD&gt;Teacher&gt;LabTech)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Proactive: Officers must exercise 'due diligence' to ensure that the PCBU complies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466BA9-9D1F-652E-89F8-CF58E0653BF5}"/>
              </a:ext>
            </a:extLst>
          </p:cNvPr>
          <p:cNvSpPr txBox="1"/>
          <p:nvPr/>
        </p:nvSpPr>
        <p:spPr>
          <a:xfrm>
            <a:off x="8604448" y="6381328"/>
            <a:ext cx="31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5272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5ED1458F-7FAF-3FCA-E669-3BFD36507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9712" y="1556792"/>
            <a:ext cx="5976664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Risk assessments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before each activity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Chemical labelling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according to GHS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Storage of chemicals*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according to Dangerous Goods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* in the WHS Regulation of the Act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2912777-453C-1BCD-9B6F-C9B21DC5B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The WHS Act specifies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96212-E5B9-5091-EDBD-2A6079659955}"/>
              </a:ext>
            </a:extLst>
          </p:cNvPr>
          <p:cNvSpPr txBox="1"/>
          <p:nvPr/>
        </p:nvSpPr>
        <p:spPr>
          <a:xfrm>
            <a:off x="8604448" y="6381328"/>
            <a:ext cx="31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dirty="0"/>
              <a:t>THE LAW: Risk assessments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938FD55-77D9-DC45-842C-AF42E2774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. . . a duty . . . to eliminate/</a:t>
            </a:r>
            <a:r>
              <a:rPr lang="en-US" altLang="en-US" sz="3000" dirty="0" err="1"/>
              <a:t>minimise</a:t>
            </a:r>
            <a:r>
              <a:rPr lang="en-US" altLang="en-US" sz="3000" dirty="0"/>
              <a:t> risks to health and safety as far as is reasonably practicable.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. . . taking into account and weighing up</a:t>
            </a:r>
            <a:br>
              <a:rPr lang="en-US" altLang="en-US" sz="3000" dirty="0"/>
            </a:br>
            <a:r>
              <a:rPr lang="en-US" altLang="en-US" sz="3000" dirty="0">
                <a:solidFill>
                  <a:srgbClr val="FF6600"/>
                </a:solidFill>
              </a:rPr>
              <a:t>all relevant matters </a:t>
            </a:r>
            <a:r>
              <a:rPr lang="en-US" altLang="en-US" sz="3000" dirty="0"/>
              <a:t>including:</a:t>
            </a:r>
            <a:br>
              <a:rPr lang="en-US" altLang="en-US" sz="3000" dirty="0"/>
            </a:br>
            <a:r>
              <a:rPr lang="en-US" altLang="en-US" sz="3000" dirty="0"/>
              <a:t>(a) the </a:t>
            </a:r>
            <a:r>
              <a:rPr lang="en-US" altLang="en-US" sz="3000" dirty="0">
                <a:solidFill>
                  <a:srgbClr val="3366FF"/>
                </a:solidFill>
              </a:rPr>
              <a:t>likelihood</a:t>
            </a:r>
            <a:r>
              <a:rPr lang="en-US" altLang="en-US" sz="3000" dirty="0"/>
              <a:t> of the hazard or the risk concerned occurring; and</a:t>
            </a:r>
            <a:br>
              <a:rPr lang="en-US" altLang="en-US" sz="3000" dirty="0"/>
            </a:br>
            <a:r>
              <a:rPr lang="en-US" altLang="en-US" sz="3000" dirty="0"/>
              <a:t>(b) the </a:t>
            </a:r>
            <a:r>
              <a:rPr lang="en-US" altLang="en-US" sz="3000" dirty="0">
                <a:solidFill>
                  <a:srgbClr val="3366FF"/>
                </a:solidFill>
              </a:rPr>
              <a:t>degree of harm </a:t>
            </a:r>
            <a:r>
              <a:rPr lang="en-US" altLang="en-US" sz="3000" dirty="0"/>
              <a:t>that might result from the hazard or the risk</a:t>
            </a:r>
            <a:br>
              <a:rPr lang="en-US" altLang="en-US" sz="3000" dirty="0"/>
            </a:br>
            <a:r>
              <a:rPr lang="en-US" altLang="en-US" sz="3000" dirty="0"/>
              <a:t>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 dirty="0"/>
              <a:t>Part 2, Sections 17 and 18</a:t>
            </a:r>
            <a:endParaRPr lang="en-US" altLang="en-US"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F63FE1-6059-D194-AE4F-C1122673E494}"/>
              </a:ext>
            </a:extLst>
          </p:cNvPr>
          <p:cNvSpPr txBox="1"/>
          <p:nvPr/>
        </p:nvSpPr>
        <p:spPr>
          <a:xfrm>
            <a:off x="8604448" y="6381328"/>
            <a:ext cx="31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2757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5ED1458F-7FAF-3FCA-E669-3BFD36507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576" y="1238904"/>
            <a:ext cx="8229600" cy="54304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Risk assessments must take into account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6600"/>
                </a:solidFill>
              </a:rPr>
              <a:t>all relevant matters </a:t>
            </a:r>
            <a:r>
              <a:rPr lang="en-US" altLang="en-US" sz="3000" dirty="0"/>
              <a:t>including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err="1"/>
              <a:t>behaviour</a:t>
            </a:r>
            <a:r>
              <a:rPr lang="en-US" altLang="en-US" sz="3000" dirty="0"/>
              <a:t>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allergies, </a:t>
            </a:r>
            <a:r>
              <a:rPr lang="en-US" altLang="en-US" sz="3000" dirty="0" err="1"/>
              <a:t>etc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Since ‘relevant matters’ may and commonly will be different from class to class:</a:t>
            </a:r>
          </a:p>
          <a:p>
            <a:pPr marL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Each class doing each experiment should be the subject of a separate risk assessment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2912777-453C-1BCD-9B6F-C9B21DC5B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Risk assessment requirements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6ED56-1C7B-7D77-F02E-0D2FD19724B5}"/>
              </a:ext>
            </a:extLst>
          </p:cNvPr>
          <p:cNvSpPr txBox="1"/>
          <p:nvPr/>
        </p:nvSpPr>
        <p:spPr>
          <a:xfrm>
            <a:off x="8604448" y="6381328"/>
            <a:ext cx="31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9825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44824"/>
            <a:ext cx="6696992" cy="2880320"/>
          </a:xfrm>
        </p:spPr>
        <p:txBody>
          <a:bodyPr/>
          <a:lstStyle/>
          <a:p>
            <a:pPr algn="l" eaLnBrk="1" hangingPunct="1"/>
            <a:r>
              <a:rPr lang="en-US" altLang="en-US" sz="4000" dirty="0"/>
              <a:t>• reduce injuries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• increase legal protection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95" y="836712"/>
            <a:ext cx="86550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Why do risk assessments?</a:t>
            </a:r>
            <a:endParaRPr lang="en-US" altLang="en-US" sz="3600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E8A61-7DFF-430D-835A-B9075677C9E0}"/>
              </a:ext>
            </a:extLst>
          </p:cNvPr>
          <p:cNvSpPr txBox="1"/>
          <p:nvPr/>
        </p:nvSpPr>
        <p:spPr>
          <a:xfrm>
            <a:off x="8604448" y="6381328"/>
            <a:ext cx="31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117368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96105</TotalTime>
  <Words>1329</Words>
  <Application>Microsoft Macintosh PowerPoint</Application>
  <PresentationFormat>On-screen Show (4:3)</PresentationFormat>
  <Paragraphs>248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Blank Presentation</vt:lpstr>
      <vt:lpstr>Work Health &amp; Safety Act: Risk assessments made easy!</vt:lpstr>
      <vt:lpstr>Work Health &amp; Safety Act XXXX NT: 2011       WA: 2020</vt:lpstr>
      <vt:lpstr>PENALTIES: WA Work Health &amp; Safety Act 2020</vt:lpstr>
      <vt:lpstr>PENALTIES: NT Work Health &amp; Safety Act 2011</vt:lpstr>
      <vt:lpstr>NEW TERMS Work Health &amp; Safety Act</vt:lpstr>
      <vt:lpstr>The WHS Act specifies</vt:lpstr>
      <vt:lpstr>THE LAW: Risk assessments</vt:lpstr>
      <vt:lpstr>Risk assessment requirements</vt:lpstr>
      <vt:lpstr>• reduce injuries  • increase legal protection</vt:lpstr>
      <vt:lpstr>You should:</vt:lpstr>
      <vt:lpstr>Severity of a risk</vt:lpstr>
      <vt:lpstr>Assess risks</vt:lpstr>
      <vt:lpstr>Risk control</vt:lpstr>
      <vt:lpstr>THE LAW: Labelling</vt:lpstr>
      <vt:lpstr>THE LAW: Chemical storage</vt:lpstr>
      <vt:lpstr>What is RiskAssess?</vt:lpstr>
      <vt:lpstr>Logic</vt:lpstr>
      <vt:lpstr>Electronic system</vt:lpstr>
      <vt:lpstr>Details</vt:lpstr>
      <vt:lpstr>Advantages of RiskAssess</vt:lpstr>
      <vt:lpstr>Outcomes</vt:lpstr>
      <vt:lpstr>2700 schools WA: 83 (24%) NT: 25 (22%)</vt:lpstr>
      <vt:lpstr>Demonstration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277</cp:revision>
  <cp:lastPrinted>2019-11-17T21:38:19Z</cp:lastPrinted>
  <dcterms:created xsi:type="dcterms:W3CDTF">2008-09-14T02:46:40Z</dcterms:created>
  <dcterms:modified xsi:type="dcterms:W3CDTF">2024-08-28T23:06:54Z</dcterms:modified>
</cp:coreProperties>
</file>